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9" r:id="rId5"/>
    <p:sldId id="372" r:id="rId6"/>
    <p:sldId id="422" r:id="rId7"/>
    <p:sldId id="461" r:id="rId8"/>
    <p:sldId id="463" r:id="rId9"/>
    <p:sldId id="471" r:id="rId10"/>
    <p:sldId id="464" r:id="rId11"/>
    <p:sldId id="472" r:id="rId12"/>
    <p:sldId id="462" r:id="rId13"/>
    <p:sldId id="466" r:id="rId14"/>
    <p:sldId id="467" r:id="rId15"/>
    <p:sldId id="468" r:id="rId16"/>
    <p:sldId id="473" r:id="rId17"/>
    <p:sldId id="470" r:id="rId18"/>
    <p:sldId id="469" r:id="rId19"/>
    <p:sldId id="474" r:id="rId20"/>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A74518-3514-8A1D-A0CC-F335FA9C856A}" name="STROBBE Dorien" initials="SD" userId="S::dstrobbe@gob.brussels::a11f1294-4f0b-4c81-a7a2-c01c9ed5cf54" providerId="AD"/>
  <p188:author id="{22051A1A-A4B8-45B8-76D1-4E6801AC3F3A}" name="MOENS Marnick" initials="MM" userId="S::mmoens@gob.brussels::7c040b6f-10f7-4822-9335-362a88e9ba16" providerId="AD"/>
  <p188:author id="{1905503E-73E7-7713-C5A9-AA47F5FA4850}" name="REGINSTER Antoine" initials="RA" userId="S::areginster@gob.brussels::0d94bd24-2a08-4d51-8270-0a98622a86b9" providerId="AD"/>
  <p188:author id="{48AF477B-C599-6A4E-2683-2F2A8579B5EC}" name="Clara CRABEELS" initials="CC" userId="S::ccrabeels@sprb.brussels::6f394763-5950-4e68-a152-e9dbf09efa1a" providerId="AD"/>
  <p188:author id="{202C4AA1-09B1-82AB-8F15-392851B640AA}" name="HIDALGO Axel" initials="HA" userId="S::ahidalgo@sprb.brussels::04d5cd4b-8131-41ba-b489-3a3045314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M Dounia" initials="CD" lastIdx="1" clrIdx="0">
    <p:extLst>
      <p:ext uri="{19B8F6BF-5375-455C-9EA6-DF929625EA0E}">
        <p15:presenceInfo xmlns:p15="http://schemas.microsoft.com/office/powerpoint/2012/main" userId="S::dcham@sprb.brussels::2003f032-a2a5-4597-a8e5-3a6972b854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03"/>
    <a:srgbClr val="0B00BE"/>
    <a:srgbClr val="7CA2D6"/>
    <a:srgbClr val="B7B7B7"/>
    <a:srgbClr val="003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1"/>
    <p:restoredTop sz="82440" autoAdjust="0"/>
  </p:normalViewPr>
  <p:slideViewPr>
    <p:cSldViewPr>
      <p:cViewPr varScale="1">
        <p:scale>
          <a:sx n="79" d="100"/>
          <a:sy n="79" d="100"/>
        </p:scale>
        <p:origin x="1358" y="288"/>
      </p:cViewPr>
      <p:guideLst>
        <p:guide orient="horz" pos="1620"/>
        <p:guide pos="2880"/>
      </p:guideLst>
    </p:cSldViewPr>
  </p:slideViewPr>
  <p:notesTextViewPr>
    <p:cViewPr>
      <p:scale>
        <a:sx n="100" d="100"/>
        <a:sy n="100" d="100"/>
      </p:scale>
      <p:origin x="0" y="0"/>
    </p:cViewPr>
  </p:notesTextViewPr>
  <p:notesViewPr>
    <p:cSldViewPr>
      <p:cViewPr varScale="1">
        <p:scale>
          <a:sx n="83" d="100"/>
          <a:sy n="83" d="100"/>
        </p:scale>
        <p:origin x="-315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C8D81E-DE7C-4382-8F1A-401577778493}" type="datetimeFigureOut">
              <a:rPr lang="fr-BE" smtClean="0"/>
              <a:pPr/>
              <a:t>12-03-26</a:t>
            </a:fld>
            <a:endParaRPr lang="fr-BE"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BE"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337564D-E952-4EC1-B75D-0DA23DC0CF12}" type="slidenum">
              <a:rPr lang="fr-BE" smtClean="0"/>
              <a:pPr/>
              <a:t>‹N°›</a:t>
            </a:fld>
            <a:endParaRPr lang="fr-BE" dirty="0"/>
          </a:p>
        </p:txBody>
      </p:sp>
    </p:spTree>
    <p:extLst>
      <p:ext uri="{BB962C8B-B14F-4D97-AF65-F5344CB8AC3E}">
        <p14:creationId xmlns:p14="http://schemas.microsoft.com/office/powerpoint/2010/main" val="11295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8D0604-D0C7-4319-B045-8F563F9C8141}" type="datetimeFigureOut">
              <a:rPr lang="fr-BE" smtClean="0"/>
              <a:t>12-03-26</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D4ACC6-E18E-4F9E-B1BC-6F01A0255BE9}" type="slidenum">
              <a:rPr lang="fr-BE" smtClean="0"/>
              <a:t>‹N°›</a:t>
            </a:fld>
            <a:endParaRPr lang="fr-BE" dirty="0"/>
          </a:p>
        </p:txBody>
      </p:sp>
    </p:spTree>
    <p:extLst>
      <p:ext uri="{BB962C8B-B14F-4D97-AF65-F5344CB8AC3E}">
        <p14:creationId xmlns:p14="http://schemas.microsoft.com/office/powerpoint/2010/main" val="266701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UEIL">
    <p:spTree>
      <p:nvGrpSpPr>
        <p:cNvPr id="1" name=""/>
        <p:cNvGrpSpPr/>
        <p:nvPr/>
      </p:nvGrpSpPr>
      <p:grpSpPr>
        <a:xfrm>
          <a:off x="0" y="0"/>
          <a:ext cx="0" cy="0"/>
          <a:chOff x="0" y="0"/>
          <a:chExt cx="0" cy="0"/>
        </a:xfrm>
      </p:grpSpPr>
      <p:sp>
        <p:nvSpPr>
          <p:cNvPr id="11"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pic>
        <p:nvPicPr>
          <p:cNvPr id="4" name="Image 3">
            <a:extLst>
              <a:ext uri="{FF2B5EF4-FFF2-40B4-BE49-F238E27FC236}">
                <a16:creationId xmlns:a16="http://schemas.microsoft.com/office/drawing/2014/main" id="{8807826C-B842-4437-AD53-E7E4F487E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S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94D9A55-CEC1-4476-8478-647A731A0C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4" name="Espace réservé du texte 4">
            <a:extLst>
              <a:ext uri="{FF2B5EF4-FFF2-40B4-BE49-F238E27FC236}">
                <a16:creationId xmlns:a16="http://schemas.microsoft.com/office/drawing/2014/main" id="{6275DC74-2EB7-4214-A2D2-66007B8F1D75}"/>
              </a:ext>
            </a:extLst>
          </p:cNvPr>
          <p:cNvSpPr>
            <a:spLocks noGrp="1"/>
          </p:cNvSpPr>
          <p:nvPr>
            <p:ph type="body" sz="quarter" idx="10" hasCustomPrompt="1"/>
          </p:nvPr>
        </p:nvSpPr>
        <p:spPr>
          <a:xfrm>
            <a:off x="1475656" y="2117525"/>
            <a:ext cx="7560840" cy="958281"/>
          </a:xfrm>
        </p:spPr>
        <p:txBody>
          <a:bodyPr>
            <a:noAutofit/>
          </a:bodyPr>
          <a:lstStyle>
            <a:lvl1pPr marL="0" indent="0">
              <a:lnSpc>
                <a:spcPts val="2200"/>
              </a:lnSpc>
              <a:buFont typeface="Arial" pitchFamily="34" charset="0"/>
              <a:buNone/>
              <a:defRPr sz="2400" b="1" cap="all" baseline="0">
                <a:solidFill>
                  <a:schemeClr val="bg1">
                    <a:lumMod val="50000"/>
                  </a:schemeClr>
                </a:solidFill>
                <a:latin typeface="Arial" pitchFamily="34" charset="0"/>
                <a:cs typeface="Arial" pitchFamily="34" charset="0"/>
              </a:defRPr>
            </a:lvl1pPr>
            <a:lvl2pPr marL="0" indent="-108000">
              <a:spcBef>
                <a:spcPts val="300"/>
              </a:spcBef>
              <a:buFont typeface="+mj-lt"/>
              <a:buNone/>
              <a:defRPr sz="16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presentation</a:t>
            </a:r>
            <a:r>
              <a:rPr lang="fr-FR" dirty="0"/>
              <a:t> </a:t>
            </a:r>
            <a:r>
              <a:rPr lang="fr-FR" dirty="0" err="1"/>
              <a:t>heading</a:t>
            </a:r>
            <a:endParaRPr lang="fr-FR" dirty="0"/>
          </a:p>
        </p:txBody>
      </p:sp>
      <p:sp>
        <p:nvSpPr>
          <p:cNvPr id="16" name="Espace réservé du texte 4">
            <a:extLst>
              <a:ext uri="{FF2B5EF4-FFF2-40B4-BE49-F238E27FC236}">
                <a16:creationId xmlns:a16="http://schemas.microsoft.com/office/drawing/2014/main" id="{7242E0CF-D65B-4B72-AB77-CAFADB97DFF1}"/>
              </a:ext>
            </a:extLst>
          </p:cNvPr>
          <p:cNvSpPr>
            <a:spLocks noGrp="1"/>
          </p:cNvSpPr>
          <p:nvPr>
            <p:ph type="body" sz="quarter" idx="11" hasCustomPrompt="1"/>
          </p:nvPr>
        </p:nvSpPr>
        <p:spPr>
          <a:xfrm>
            <a:off x="1475656" y="3053629"/>
            <a:ext cx="7560840" cy="382217"/>
          </a:xfrm>
        </p:spPr>
        <p:txBody>
          <a:bodyPr>
            <a:normAutofit/>
          </a:bodyPr>
          <a:lstStyle>
            <a:lvl1pPr marL="0" indent="0">
              <a:lnSpc>
                <a:spcPts val="2200"/>
              </a:lnSpc>
              <a:buFont typeface="Arial" pitchFamily="34" charset="0"/>
              <a:buNone/>
              <a:defRPr sz="1800" b="1">
                <a:solidFill>
                  <a:schemeClr val="bg1">
                    <a:lumMod val="50000"/>
                  </a:schemeClr>
                </a:solidFill>
                <a:latin typeface="Arial" pitchFamily="34" charset="0"/>
                <a:cs typeface="Arial" pitchFamily="34" charset="0"/>
              </a:defRPr>
            </a:lvl1pPr>
            <a:lvl2pPr marL="0" indent="-108000">
              <a:spcBef>
                <a:spcPts val="300"/>
              </a:spcBef>
              <a:buFont typeface="+mj-lt"/>
              <a:buNone/>
              <a:defRPr sz="2000" b="0">
                <a:solidFill>
                  <a:schemeClr val="bg1">
                    <a:lumMod val="50000"/>
                  </a:schemeClr>
                </a:solidFill>
                <a:latin typeface="Arial" pitchFamily="34" charset="0"/>
                <a:cs typeface="Arial" pitchFamily="34" charset="0"/>
              </a:defRPr>
            </a:lvl2pPr>
            <a:lvl3pPr marL="0">
              <a:spcBef>
                <a:spcPts val="300"/>
              </a:spcBef>
              <a:buFont typeface="Aller Light" pitchFamily="2" charset="0"/>
              <a:buNone/>
              <a:defRPr sz="1800" b="1">
                <a:solidFill>
                  <a:schemeClr val="bg1">
                    <a:lumMod val="50000"/>
                  </a:schemeClr>
                </a:solidFill>
                <a:latin typeface="Arial" pitchFamily="34" charset="0"/>
                <a:cs typeface="Arial" pitchFamily="34" charset="0"/>
              </a:defRPr>
            </a:lvl3pPr>
            <a:lvl4pPr marL="0" indent="-108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indent="-228600">
              <a:spcBef>
                <a:spcPts val="300"/>
              </a:spcBef>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5pPr>
          </a:lstStyle>
          <a:p>
            <a:pPr lvl="0"/>
            <a:r>
              <a:rPr lang="fr-FR" dirty="0"/>
              <a:t>Click to </a:t>
            </a:r>
            <a:r>
              <a:rPr lang="fr-FR" dirty="0" err="1"/>
              <a:t>modify</a:t>
            </a:r>
            <a:r>
              <a:rPr lang="fr-FR" dirty="0"/>
              <a:t> the </a:t>
            </a:r>
            <a:r>
              <a:rPr lang="fr-FR" dirty="0" err="1"/>
              <a:t>subtitle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E8FDFC3-14B9-4B0E-A8D1-626A95764A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6" name="Espace réservé du texte 4"/>
          <p:cNvSpPr>
            <a:spLocks noGrp="1"/>
          </p:cNvSpPr>
          <p:nvPr>
            <p:ph type="body" sz="quarter" idx="14" hasCustomPrompt="1"/>
          </p:nvPr>
        </p:nvSpPr>
        <p:spPr>
          <a:xfrm>
            <a:off x="1677770" y="1534986"/>
            <a:ext cx="7200800" cy="3197004"/>
          </a:xfrm>
        </p:spPr>
        <p:txBody>
          <a:bodyPr/>
          <a:lstStyle>
            <a:lvl1pPr marL="0" indent="0">
              <a:lnSpc>
                <a:spcPts val="2200"/>
              </a:lnSpc>
              <a:buFont typeface="Arial" pitchFamily="34" charset="0"/>
              <a:buNone/>
              <a:defRPr sz="2400" b="1">
                <a:solidFill>
                  <a:schemeClr val="bg1">
                    <a:lumMod val="50000"/>
                  </a:schemeClr>
                </a:solidFill>
                <a:latin typeface="Arial" pitchFamily="34" charset="0"/>
                <a:cs typeface="Arial" pitchFamily="34" charset="0"/>
              </a:defRPr>
            </a:lvl1pPr>
            <a:lvl2pPr marL="273050" indent="-255588">
              <a:buFont typeface="Arial" panose="020B0604020202020204" pitchFamily="34" charset="0"/>
              <a:buChar char="•"/>
              <a:defRPr sz="1800">
                <a:solidFill>
                  <a:schemeClr val="bg1">
                    <a:lumMod val="50000"/>
                  </a:schemeClr>
                </a:solidFill>
                <a:latin typeface="Arial" panose="020B0604020202020204" pitchFamily="34" charset="0"/>
                <a:cs typeface="Arial" panose="020B0604020202020204" pitchFamily="34" charset="0"/>
              </a:defRPr>
            </a:lvl2pPr>
            <a:lvl3pPr marL="454025" indent="-228600">
              <a:buFont typeface="Arial" panose="020B0604020202020204" pitchFamily="34" charset="0"/>
              <a:buChar char="-"/>
              <a:defRPr sz="1600">
                <a:solidFill>
                  <a:schemeClr val="bg1">
                    <a:lumMod val="50000"/>
                  </a:schemeClr>
                </a:solidFill>
                <a:latin typeface="Arial" panose="020B0604020202020204" pitchFamily="34" charset="0"/>
                <a:cs typeface="Arial" panose="020B0604020202020204" pitchFamily="34" charset="0"/>
              </a:defRPr>
            </a:lvl3pPr>
            <a:lvl4pPr marL="539750" indent="0">
              <a:buFont typeface="Courier New" panose="02070309020205020404" pitchFamily="49" charset="0"/>
              <a:buNone/>
              <a:defRPr sz="1600" i="1">
                <a:solidFill>
                  <a:schemeClr val="bg1">
                    <a:lumMod val="50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defRPr>
            </a:lvl5pPr>
          </a:lstStyle>
          <a:p>
            <a:pPr lvl="0"/>
            <a:r>
              <a:rPr lang="fr-FR" dirty="0"/>
              <a:t>Click to </a:t>
            </a:r>
            <a:r>
              <a:rPr lang="fr-FR" dirty="0" err="1"/>
              <a:t>modify</a:t>
            </a:r>
            <a:r>
              <a:rPr lang="fr-FR" dirty="0"/>
              <a:t> the </a:t>
            </a:r>
            <a:r>
              <a:rPr lang="fr-FR" dirty="0" err="1"/>
              <a:t>presentation</a:t>
            </a:r>
            <a:r>
              <a:rPr lang="fr-FR" dirty="0"/>
              <a:t> </a:t>
            </a:r>
            <a:r>
              <a:rPr lang="fr-FR" dirty="0" err="1"/>
              <a:t>summary</a:t>
            </a:r>
            <a:endParaRPr lang="fr-FR" dirty="0"/>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7BE8E0-CE13-4872-8114-FB78A1E29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Espace réservé du numéro de diapositive 5"/>
          <p:cNvSpPr txBox="1">
            <a:spLocks/>
          </p:cNvSpPr>
          <p:nvPr userDrawn="1"/>
        </p:nvSpPr>
        <p:spPr>
          <a:xfrm>
            <a:off x="8172400" y="4758961"/>
            <a:ext cx="720080" cy="38221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83F8EE3-3B50-4017-B2E3-81E7FAC0BB79}" type="slidenum">
              <a:rPr kumimoji="0" sz="1000" b="0" i="0" u="none" strike="noStrike" kern="1200" cap="none" spc="0" normalizeH="0" baseline="0">
                <a:ln>
                  <a:noFill/>
                </a:ln>
                <a:solidFill>
                  <a:schemeClr val="bg1">
                    <a:lumMod val="65000"/>
                  </a:schemeClr>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a:t>
            </a:fld>
            <a:r>
              <a:rPr kumimoji="0" lang="nl-NL" sz="1100" b="0" i="0" u="none" strike="noStrike" kern="1200" cap="none" spc="0" normalizeH="0" baseline="0" dirty="0">
                <a:ln>
                  <a:noFill/>
                </a:ln>
                <a:solidFill>
                  <a:schemeClr val="bg1">
                    <a:lumMod val="65000"/>
                  </a:schemeClr>
                </a:solidFill>
                <a:effectLst/>
                <a:uLnTx/>
                <a:uFillTx/>
                <a:latin typeface="Arial" pitchFamily="34" charset="0"/>
                <a:ea typeface="+mn-ea"/>
                <a:cs typeface="Arial" pitchFamily="34" charset="0"/>
              </a:rPr>
              <a:t> </a:t>
            </a:r>
          </a:p>
        </p:txBody>
      </p:sp>
      <p:sp>
        <p:nvSpPr>
          <p:cNvPr id="17" name="Titre 1"/>
          <p:cNvSpPr>
            <a:spLocks noGrp="1"/>
          </p:cNvSpPr>
          <p:nvPr>
            <p:ph type="title" hasCustomPrompt="1"/>
          </p:nvPr>
        </p:nvSpPr>
        <p:spPr>
          <a:xfrm>
            <a:off x="395536" y="205978"/>
            <a:ext cx="8424936" cy="583574"/>
          </a:xfrm>
        </p:spPr>
        <p:txBody>
          <a:bodyPr anchor="ctr">
            <a:normAutofit/>
          </a:bodyPr>
          <a:lstStyle>
            <a:lvl1pPr algn="l">
              <a:defRPr sz="2400" b="1">
                <a:solidFill>
                  <a:schemeClr val="bg1">
                    <a:lumMod val="50000"/>
                  </a:schemeClr>
                </a:solidFill>
                <a:latin typeface="Arial" pitchFamily="34" charset="0"/>
                <a:cs typeface="Arial" pitchFamily="34" charset="0"/>
              </a:defRPr>
            </a:lvl1pPr>
          </a:lstStyle>
          <a:p>
            <a:r>
              <a:rPr lang="fr-FR" dirty="0"/>
              <a:t>Click to </a:t>
            </a:r>
            <a:r>
              <a:rPr lang="fr-FR" dirty="0" err="1"/>
              <a:t>modify</a:t>
            </a:r>
            <a:r>
              <a:rPr lang="fr-FR" dirty="0"/>
              <a:t> the </a:t>
            </a:r>
            <a:r>
              <a:rPr lang="fr-FR" dirty="0" err="1"/>
              <a:t>heading</a:t>
            </a:r>
            <a:r>
              <a:rPr lang="fr-FR" dirty="0"/>
              <a:t> style</a:t>
            </a:r>
            <a:endParaRPr lang="fr-BE" dirty="0"/>
          </a:p>
        </p:txBody>
      </p:sp>
      <p:sp>
        <p:nvSpPr>
          <p:cNvPr id="19" name="Espace réservé du texte 4"/>
          <p:cNvSpPr>
            <a:spLocks noGrp="1"/>
          </p:cNvSpPr>
          <p:nvPr>
            <p:ph type="body" sz="quarter" idx="10" hasCustomPrompt="1"/>
          </p:nvPr>
        </p:nvSpPr>
        <p:spPr>
          <a:xfrm>
            <a:off x="359532" y="987574"/>
            <a:ext cx="8424936" cy="3096344"/>
          </a:xfrm>
        </p:spPr>
        <p:txBody>
          <a:bodyPr/>
          <a:lstStyle>
            <a:lvl1pPr marL="0" indent="0">
              <a:lnSpc>
                <a:spcPts val="2200"/>
              </a:lnSpc>
              <a:buFont typeface="Arial" pitchFamily="34" charset="0"/>
              <a:buNone/>
              <a:defRPr sz="2000" b="0">
                <a:solidFill>
                  <a:schemeClr val="tx1">
                    <a:lumMod val="50000"/>
                    <a:lumOff val="50000"/>
                  </a:schemeClr>
                </a:solidFill>
                <a:latin typeface="Arial" pitchFamily="34" charset="0"/>
                <a:cs typeface="Arial" pitchFamily="34" charset="0"/>
              </a:defRPr>
            </a:lvl1pPr>
            <a:lvl2pPr marL="0" indent="-72000">
              <a:spcBef>
                <a:spcPts val="300"/>
              </a:spcBef>
              <a:spcAft>
                <a:spcPts val="1000"/>
              </a:spcAft>
              <a:buFont typeface="+mj-lt"/>
              <a:buNone/>
              <a:defRPr sz="2000" b="0">
                <a:solidFill>
                  <a:schemeClr val="bg1">
                    <a:lumMod val="50000"/>
                  </a:schemeClr>
                </a:solidFill>
                <a:latin typeface="Arial" pitchFamily="34" charset="0"/>
                <a:cs typeface="Arial" pitchFamily="34" charset="0"/>
              </a:defRPr>
            </a:lvl2pPr>
            <a:lvl3pPr marL="540000">
              <a:spcBef>
                <a:spcPts val="300"/>
              </a:spcBef>
              <a:buFont typeface="Aller Light" pitchFamily="2" charset="0"/>
              <a:buNone/>
              <a:defRPr sz="2000" b="1">
                <a:solidFill>
                  <a:schemeClr val="tx1">
                    <a:lumMod val="50000"/>
                    <a:lumOff val="50000"/>
                  </a:schemeClr>
                </a:solidFill>
                <a:latin typeface="Arial" pitchFamily="34" charset="0"/>
                <a:cs typeface="Arial" pitchFamily="34" charset="0"/>
              </a:defRPr>
            </a:lvl3pPr>
            <a:lvl4pPr marL="540000">
              <a:spcBef>
                <a:spcPts val="300"/>
              </a:spcBef>
              <a:buClr>
                <a:srgbClr val="7CA2D6"/>
              </a:buClr>
              <a:buFont typeface="Arial" pitchFamily="34" charset="0"/>
              <a:buNone/>
              <a:defRPr sz="1800">
                <a:solidFill>
                  <a:schemeClr val="bg1">
                    <a:lumMod val="50000"/>
                  </a:schemeClr>
                </a:solidFill>
                <a:latin typeface="Arial" pitchFamily="34" charset="0"/>
                <a:cs typeface="Arial" pitchFamily="34" charset="0"/>
              </a:defRPr>
            </a:lvl4pPr>
            <a:lvl5pPr marL="828000">
              <a:spcBef>
                <a:spcPts val="300"/>
              </a:spcBef>
              <a:buClr>
                <a:schemeClr val="tx1">
                  <a:lumMod val="65000"/>
                  <a:lumOff val="35000"/>
                </a:schemeClr>
              </a:buClr>
              <a:buFont typeface="Arial" pitchFamily="34" charset="0"/>
              <a:buChar char="•"/>
              <a:defRPr sz="1800">
                <a:solidFill>
                  <a:schemeClr val="bg1">
                    <a:lumMod val="50000"/>
                  </a:schemeClr>
                </a:solidFill>
                <a:latin typeface="Arial" pitchFamily="34" charset="0"/>
                <a:cs typeface="Arial" pitchFamily="34" charset="0"/>
              </a:defRPr>
            </a:lvl5pPr>
          </a:lstStyle>
          <a:p>
            <a:pPr lvl="0"/>
            <a:r>
              <a:rPr lang="fr-FR" dirty="0"/>
              <a:t>Click to </a:t>
            </a:r>
            <a:r>
              <a:rPr lang="fr-FR" dirty="0" err="1"/>
              <a:t>modify</a:t>
            </a:r>
            <a:r>
              <a:rPr lang="fr-FR" dirty="0"/>
              <a:t> the </a:t>
            </a:r>
            <a:r>
              <a:rPr lang="fr-FR" dirty="0" err="1"/>
              <a:t>text</a:t>
            </a:r>
            <a:r>
              <a:rPr lang="fr-FR" dirty="0"/>
              <a:t> styles</a:t>
            </a:r>
          </a:p>
          <a:p>
            <a:pPr lvl="1"/>
            <a:r>
              <a:rPr lang="fr-FR" dirty="0"/>
              <a:t>Second </a:t>
            </a:r>
            <a:r>
              <a:rPr lang="fr-FR" dirty="0" err="1"/>
              <a:t>level</a:t>
            </a:r>
            <a:r>
              <a:rPr lang="fr-FR" dirty="0"/>
              <a:t> </a:t>
            </a:r>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r>
              <a:rPr lang="fr-FR" dirty="0"/>
              <a:t> </a:t>
            </a:r>
          </a:p>
          <a:p>
            <a:pPr lvl="4"/>
            <a:r>
              <a:rPr lang="fr-FR" dirty="0" err="1"/>
              <a:t>Fifth</a:t>
            </a:r>
            <a:r>
              <a:rPr lang="fr-FR" dirty="0"/>
              <a:t> </a:t>
            </a:r>
            <a:r>
              <a:rPr lang="fr-FR" dirty="0" err="1"/>
              <a:t>level</a:t>
            </a:r>
            <a:r>
              <a:rPr lang="fr-FR" dirty="0"/>
              <a:t> </a:t>
            </a:r>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D6E5D8-0C96-4723-8AB9-AAB0724C9E48}" type="datetimeFigureOut">
              <a:rPr lang="fr-BE" smtClean="0"/>
              <a:pPr/>
              <a:t>12-03-26</a:t>
            </a:fld>
            <a:endParaRPr lang="fr-BE" dirty="0"/>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83F8EE3-3B50-4017-B2E3-81E7FAC0BB79}" type="slidenum">
              <a:rPr lang="fr-BE" smtClean="0"/>
              <a:pPr/>
              <a:t>‹N°›</a:t>
            </a:fld>
            <a:endParaRPr lang="fr-BE" dirty="0"/>
          </a:p>
        </p:txBody>
      </p:sp>
      <p:sp>
        <p:nvSpPr>
          <p:cNvPr id="8" name="ZoneTexte 7">
            <a:extLst>
              <a:ext uri="{FF2B5EF4-FFF2-40B4-BE49-F238E27FC236}">
                <a16:creationId xmlns:a16="http://schemas.microsoft.com/office/drawing/2014/main" id="{3AA91494-A105-A6D6-AEA9-0A7289928EAC}"/>
              </a:ext>
            </a:extLst>
          </p:cNvPr>
          <p:cNvSpPr txBox="1"/>
          <p:nvPr userDrawn="1">
            <p:extLst>
              <p:ext uri="{1162E1C5-73C7-4A58-AE30-91384D911F3F}">
                <p184:classification xmlns:p184="http://schemas.microsoft.com/office/powerpoint/2018/4/main" val="hdr"/>
              </p:ext>
            </p:extLst>
          </p:nvPr>
        </p:nvSpPr>
        <p:spPr>
          <a:xfrm>
            <a:off x="7696200" y="63500"/>
            <a:ext cx="1412875" cy="152400"/>
          </a:xfrm>
          <a:prstGeom prst="rect">
            <a:avLst/>
          </a:prstGeom>
        </p:spPr>
        <p:txBody>
          <a:bodyPr horzOverflow="overflow" lIns="0" tIns="0" rIns="0" bIns="0">
            <a:spAutoFit/>
          </a:bodyPr>
          <a:lstStyle/>
          <a:p>
            <a:pPr algn="l"/>
            <a:r>
              <a:rPr lang="fr-BE" sz="1000">
                <a:solidFill>
                  <a:srgbClr val="000000"/>
                </a:solidFill>
                <a:latin typeface="Calibri" panose="020F0502020204030204" pitchFamily="34" charset="0"/>
                <a:ea typeface="Calibri" panose="020F0502020204030204" pitchFamily="34" charset="0"/>
                <a:cs typeface="Calibri" panose="020F0502020204030204" pitchFamily="34" charset="0"/>
              </a:rPr>
              <a:t>GOB/SPRB - Intern/Interne</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51"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1CA16AA-7B05-47D9-BE8D-7FB2B2D65377}"/>
              </a:ext>
            </a:extLst>
          </p:cNvPr>
          <p:cNvSpPr>
            <a:spLocks noGrp="1"/>
          </p:cNvSpPr>
          <p:nvPr>
            <p:ph type="body" sz="quarter" idx="14"/>
          </p:nvPr>
        </p:nvSpPr>
        <p:spPr>
          <a:xfrm>
            <a:off x="755576" y="1203598"/>
            <a:ext cx="7200800" cy="3197004"/>
          </a:xfrm>
        </p:spPr>
        <p:txBody>
          <a:bodyPr/>
          <a:lstStyle/>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endParaRPr kumimoji="0" lang="fr-FR" sz="1600" b="1" i="0" u="none" strike="noStrike" kern="1200" cap="all" spc="0" normalizeH="0" baseline="0" noProof="0" dirty="0">
              <a:ln>
                <a:noFill/>
              </a:ln>
              <a:solidFill>
                <a:srgbClr val="1F497D">
                  <a:lumMod val="75000"/>
                </a:srgbClr>
              </a:solidFill>
              <a:effectLst/>
              <a:uLnTx/>
              <a:uFillTx/>
              <a:latin typeface="Arial" pitchFamily="34" charset="0"/>
              <a:ea typeface="+mn-ea"/>
              <a:cs typeface="Arial" pitchFamily="34" charset="0"/>
            </a:endParaRP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err="1">
                <a:ln>
                  <a:noFill/>
                </a:ln>
                <a:solidFill>
                  <a:srgbClr val="1F497D">
                    <a:lumMod val="75000"/>
                  </a:srgbClr>
                </a:solidFill>
                <a:effectLst/>
                <a:uLnTx/>
                <a:uFillTx/>
              </a:rPr>
              <a:t>Programme</a:t>
            </a:r>
            <a:r>
              <a:rPr kumimoji="0" lang="nl-NL" sz="1600" b="1" i="0" u="none" strike="noStrike" kern="1200" cap="all" spc="0" normalizeH="0" baseline="0" dirty="0">
                <a:ln>
                  <a:noFill/>
                </a:ln>
                <a:solidFill>
                  <a:srgbClr val="1F497D">
                    <a:lumMod val="75000"/>
                  </a:srgbClr>
                </a:solidFill>
                <a:effectLst/>
                <a:uLnTx/>
                <a:uFillTx/>
              </a:rPr>
              <a:t> </a:t>
            </a:r>
            <a:r>
              <a:rPr kumimoji="0" lang="nl-NL" sz="1600" b="1" i="0" u="none" strike="noStrike" kern="1200" cap="all" spc="0" normalizeH="0" baseline="0" dirty="0" err="1">
                <a:ln>
                  <a:noFill/>
                </a:ln>
                <a:solidFill>
                  <a:srgbClr val="1F497D">
                    <a:lumMod val="75000"/>
                  </a:srgbClr>
                </a:solidFill>
                <a:effectLst/>
                <a:uLnTx/>
                <a:uFillTx/>
              </a:rPr>
              <a:t>feder</a:t>
            </a:r>
            <a:r>
              <a:rPr kumimoji="0" lang="nl-NL" sz="1600" b="1" i="0" u="none" strike="noStrike" kern="1200" cap="all" spc="0" normalizeH="0" baseline="0" dirty="0">
                <a:ln>
                  <a:noFill/>
                </a:ln>
                <a:solidFill>
                  <a:srgbClr val="1F497D">
                    <a:lumMod val="75000"/>
                  </a:srgbClr>
                </a:solidFill>
                <a:effectLst/>
                <a:uLnTx/>
                <a:uFillTx/>
              </a:rPr>
              <a:t> 2021-2027</a:t>
            </a:r>
          </a:p>
          <a:p>
            <a:pPr algn="ctr">
              <a:defRPr/>
            </a:pPr>
            <a:r>
              <a:rPr kumimoji="0" lang="nl-NL" sz="1600" b="1" i="0" u="none" strike="noStrike" kern="1200" cap="all" spc="0" normalizeH="0" baseline="0" dirty="0">
                <a:ln>
                  <a:noFill/>
                </a:ln>
                <a:solidFill>
                  <a:srgbClr val="1F497D">
                    <a:lumMod val="75000"/>
                  </a:srgbClr>
                </a:solidFill>
                <a:effectLst/>
                <a:uLnTx/>
                <a:uFillTx/>
              </a:rPr>
              <a:t>EFRO-programma 2021-2027</a:t>
            </a:r>
          </a:p>
          <a:p>
            <a:pPr marL="0" marR="0" lvl="0" indent="0" algn="ctr" defTabSz="914400" rtl="0" eaLnBrk="1" fontAlgn="auto" latinLnBrk="0" hangingPunct="1">
              <a:lnSpc>
                <a:spcPts val="2200"/>
              </a:lnSpc>
              <a:spcBef>
                <a:spcPct val="20000"/>
              </a:spcBef>
              <a:spcAft>
                <a:spcPts val="0"/>
              </a:spcAft>
              <a:buClrTx/>
              <a:buSzTx/>
              <a:buFont typeface="Arial" pitchFamily="34" charset="0"/>
              <a:buNone/>
              <a:tabLst/>
              <a:defRPr/>
            </a:pPr>
            <a:r>
              <a:rPr kumimoji="0" lang="nl-NL" sz="1600" b="1" i="0" u="none" strike="noStrike" kern="1200" cap="all" spc="0" normalizeH="0" baseline="0" dirty="0">
                <a:ln>
                  <a:noFill/>
                </a:ln>
                <a:solidFill>
                  <a:srgbClr val="1F497D">
                    <a:lumMod val="75000"/>
                  </a:srgbClr>
                </a:solidFill>
                <a:effectLst/>
                <a:uLnTx/>
                <a:uFillTx/>
              </a:rPr>
              <a:t> </a:t>
            </a:r>
            <a:endParaRPr kumimoji="0" lang="fr-FR" sz="1600" b="1" i="0" u="none" strike="noStrike" kern="1200" cap="all" spc="0" normalizeH="0" baseline="0" noProof="0" dirty="0">
              <a:ln>
                <a:noFill/>
              </a:ln>
              <a:solidFill>
                <a:srgbClr val="1F497D">
                  <a:lumMod val="75000"/>
                </a:srgbClr>
              </a:solidFill>
              <a:effectLst/>
              <a:uLnTx/>
              <a:uFillTx/>
            </a:endParaRPr>
          </a:p>
          <a:p>
            <a:pPr algn="ctr" rtl="0"/>
            <a:r>
              <a:rPr lang="nl-NL" sz="1400" cap="all" dirty="0" err="1">
                <a:solidFill>
                  <a:srgbClr val="1F497D">
                    <a:lumMod val="75000"/>
                  </a:srgbClr>
                </a:solidFill>
              </a:rPr>
              <a:t>Session</a:t>
            </a:r>
            <a:r>
              <a:rPr lang="nl-NL" sz="1400" cap="all" dirty="0">
                <a:solidFill>
                  <a:srgbClr val="1F497D">
                    <a:lumMod val="75000"/>
                  </a:srgbClr>
                </a:solidFill>
              </a:rPr>
              <a:t> </a:t>
            </a:r>
            <a:r>
              <a:rPr lang="nl-NL" sz="1400" cap="all" dirty="0" err="1">
                <a:solidFill>
                  <a:srgbClr val="1F497D">
                    <a:lumMod val="75000"/>
                  </a:srgbClr>
                </a:solidFill>
              </a:rPr>
              <a:t>d’information</a:t>
            </a:r>
            <a:r>
              <a:rPr lang="nl-NL" sz="1400" cap="all" dirty="0">
                <a:solidFill>
                  <a:srgbClr val="1F497D">
                    <a:lumMod val="75000"/>
                  </a:srgbClr>
                </a:solidFill>
              </a:rPr>
              <a:t> </a:t>
            </a:r>
            <a:r>
              <a:rPr lang="nl-NL" sz="1400" cap="all" dirty="0" err="1">
                <a:solidFill>
                  <a:srgbClr val="1F497D">
                    <a:lumMod val="75000"/>
                  </a:srgbClr>
                </a:solidFill>
              </a:rPr>
              <a:t>projets</a:t>
            </a:r>
            <a:r>
              <a:rPr lang="nl-NL" sz="1400" cap="all" dirty="0">
                <a:solidFill>
                  <a:srgbClr val="1F497D">
                    <a:lumMod val="75000"/>
                  </a:srgbClr>
                </a:solidFill>
              </a:rPr>
              <a:t> </a:t>
            </a:r>
            <a:r>
              <a:rPr lang="nl-NL" sz="1400" cap="all" dirty="0" err="1">
                <a:solidFill>
                  <a:srgbClr val="1F497D">
                    <a:lumMod val="75000"/>
                  </a:srgbClr>
                </a:solidFill>
              </a:rPr>
              <a:t>séléctionnés</a:t>
            </a:r>
            <a:r>
              <a:rPr lang="nl-NL" sz="1400" cap="all" dirty="0">
                <a:solidFill>
                  <a:srgbClr val="1F497D">
                    <a:lumMod val="75000"/>
                  </a:srgbClr>
                </a:solidFill>
              </a:rPr>
              <a:t> (</a:t>
            </a:r>
            <a:r>
              <a:rPr lang="nl-NL" sz="1400" cap="all" dirty="0" err="1">
                <a:solidFill>
                  <a:srgbClr val="1F497D">
                    <a:lumMod val="75000"/>
                  </a:srgbClr>
                </a:solidFill>
              </a:rPr>
              <a:t>partie</a:t>
            </a:r>
            <a:r>
              <a:rPr lang="nl-NL" sz="1400" cap="all" dirty="0">
                <a:solidFill>
                  <a:srgbClr val="1F497D">
                    <a:lumMod val="75000"/>
                  </a:srgbClr>
                </a:solidFill>
              </a:rPr>
              <a:t> 2) : </a:t>
            </a:r>
            <a:r>
              <a:rPr lang="nl-NL" sz="1400" cap="all" dirty="0" err="1">
                <a:solidFill>
                  <a:srgbClr val="1F497D">
                    <a:lumMod val="75000"/>
                  </a:srgbClr>
                </a:solidFill>
              </a:rPr>
              <a:t>workpackages</a:t>
            </a:r>
            <a:r>
              <a:rPr lang="nl-NL" sz="1400" cap="all" dirty="0">
                <a:solidFill>
                  <a:srgbClr val="1F497D">
                    <a:lumMod val="75000"/>
                  </a:srgbClr>
                </a:solidFill>
              </a:rPr>
              <a:t> et </a:t>
            </a:r>
            <a:r>
              <a:rPr lang="nl-NL" sz="1400" cap="all" dirty="0" err="1">
                <a:solidFill>
                  <a:srgbClr val="1F497D">
                    <a:lumMod val="75000"/>
                  </a:srgbClr>
                </a:solidFill>
              </a:rPr>
              <a:t>livrables</a:t>
            </a:r>
            <a:r>
              <a:rPr lang="nl-NL" sz="1400" cap="all" dirty="0">
                <a:solidFill>
                  <a:srgbClr val="1F497D">
                    <a:lumMod val="75000"/>
                  </a:srgbClr>
                </a:solidFill>
              </a:rPr>
              <a:t> </a:t>
            </a:r>
          </a:p>
          <a:p>
            <a:pPr algn="ctr"/>
            <a:r>
              <a:rPr lang="nl-NL" sz="1400" cap="all" dirty="0">
                <a:solidFill>
                  <a:srgbClr val="1F497D">
                    <a:lumMod val="75000"/>
                  </a:srgbClr>
                </a:solidFill>
              </a:rPr>
              <a:t>Infosessie geselecteerde projecten</a:t>
            </a:r>
          </a:p>
          <a:p>
            <a:pPr algn="ctr" rtl="0"/>
            <a:endParaRPr lang="nl-NL" sz="1400" cap="all" dirty="0">
              <a:solidFill>
                <a:srgbClr val="1F497D">
                  <a:lumMod val="75000"/>
                </a:srgbClr>
              </a:solidFill>
            </a:endParaRPr>
          </a:p>
          <a:p>
            <a:pPr algn="ctr" rtl="0"/>
            <a:r>
              <a:rPr lang="nl-NL" sz="1400" cap="all">
                <a:solidFill>
                  <a:srgbClr val="1F497D">
                    <a:lumMod val="75000"/>
                  </a:srgbClr>
                </a:solidFill>
              </a:rPr>
              <a:t>13/03/2026</a:t>
            </a:r>
            <a:endParaRPr lang="nl-NL" sz="1400" cap="all" dirty="0">
              <a:solidFill>
                <a:srgbClr val="1F497D">
                  <a:lumMod val="75000"/>
                </a:srgbClr>
              </a:solidFill>
            </a:endParaRPr>
          </a:p>
          <a:p>
            <a:endParaRPr lang="fr-BE" dirty="0"/>
          </a:p>
        </p:txBody>
      </p:sp>
      <p:pic>
        <p:nvPicPr>
          <p:cNvPr id="3" name="Image 2">
            <a:extLst>
              <a:ext uri="{FF2B5EF4-FFF2-40B4-BE49-F238E27FC236}">
                <a16:creationId xmlns:a16="http://schemas.microsoft.com/office/drawing/2014/main" id="{C32810DA-6472-A2A9-A5A7-A695995D3C2C}"/>
              </a:ext>
            </a:extLst>
          </p:cNvPr>
          <p:cNvPicPr>
            <a:picLocks noChangeAspect="1"/>
          </p:cNvPicPr>
          <p:nvPr/>
        </p:nvPicPr>
        <p:blipFill>
          <a:blip r:embed="rId2"/>
          <a:stretch>
            <a:fillRect/>
          </a:stretch>
        </p:blipFill>
        <p:spPr>
          <a:xfrm>
            <a:off x="804022" y="240400"/>
            <a:ext cx="6829680" cy="891190"/>
          </a:xfrm>
          <a:prstGeom prst="rect">
            <a:avLst/>
          </a:prstGeom>
        </p:spPr>
      </p:pic>
    </p:spTree>
    <p:extLst>
      <p:ext uri="{BB962C8B-B14F-4D97-AF65-F5344CB8AC3E}">
        <p14:creationId xmlns:p14="http://schemas.microsoft.com/office/powerpoint/2010/main" val="282918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55A5-CD69-37E2-684E-6FEFEA29AE3F}"/>
              </a:ext>
            </a:extLst>
          </p:cNvPr>
          <p:cNvSpPr>
            <a:spLocks noGrp="1"/>
          </p:cNvSpPr>
          <p:nvPr>
            <p:ph type="title"/>
          </p:nvPr>
        </p:nvSpPr>
        <p:spPr/>
        <p:txBody>
          <a:bodyPr/>
          <a:lstStyle/>
          <a:p>
            <a:pPr rtl="0"/>
            <a:r>
              <a:rPr lang="nl-NL" dirty="0" err="1"/>
              <a:t>Introduction</a:t>
            </a:r>
            <a:r>
              <a:rPr lang="nl-NL" dirty="0"/>
              <a:t> / Inleiding</a:t>
            </a:r>
          </a:p>
        </p:txBody>
      </p:sp>
      <p:sp>
        <p:nvSpPr>
          <p:cNvPr id="3" name="Text Placeholder 2">
            <a:extLst>
              <a:ext uri="{FF2B5EF4-FFF2-40B4-BE49-F238E27FC236}">
                <a16:creationId xmlns:a16="http://schemas.microsoft.com/office/drawing/2014/main" id="{39BD7FBF-691F-84F9-97CE-19CA7D0061F7}"/>
              </a:ext>
            </a:extLst>
          </p:cNvPr>
          <p:cNvSpPr>
            <a:spLocks noGrp="1"/>
          </p:cNvSpPr>
          <p:nvPr>
            <p:ph type="body" sz="quarter" idx="10"/>
          </p:nvPr>
        </p:nvSpPr>
        <p:spPr/>
        <p:txBody>
          <a:bodyPr/>
          <a:lstStyle/>
          <a:p>
            <a:endParaRPr lang="fr-BE" dirty="0"/>
          </a:p>
          <a:p>
            <a:r>
              <a:rPr lang="nl-NL" b="1" dirty="0"/>
              <a:t>Quentin Richard</a:t>
            </a:r>
          </a:p>
          <a:p>
            <a:endParaRPr lang="nl-NL" dirty="0"/>
          </a:p>
          <a:p>
            <a:r>
              <a:rPr lang="nl-NL" dirty="0"/>
              <a:t>Premier attaché</a:t>
            </a:r>
          </a:p>
          <a:p>
            <a:r>
              <a:rPr lang="nl-NL" dirty="0" err="1"/>
              <a:t>Direction</a:t>
            </a:r>
            <a:r>
              <a:rPr lang="nl-NL" dirty="0"/>
              <a:t> FEDER / Directie EFRO</a:t>
            </a:r>
          </a:p>
          <a:p>
            <a:endParaRPr lang="nl-NL" dirty="0"/>
          </a:p>
        </p:txBody>
      </p:sp>
    </p:spTree>
    <p:extLst>
      <p:ext uri="{BB962C8B-B14F-4D97-AF65-F5344CB8AC3E}">
        <p14:creationId xmlns:p14="http://schemas.microsoft.com/office/powerpoint/2010/main" val="327397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Work packages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rtl="0"/>
            <a:r>
              <a:rPr lang="fr-BE" sz="1300" b="1" i="0" u="sng" strike="noStrike" cap="none" spc="0" baseline="0" dirty="0">
                <a:solidFill>
                  <a:srgbClr val="374151"/>
                </a:solidFill>
                <a:effectLst/>
                <a:uFill>
                  <a:solidFill>
                    <a:srgbClr val="374151"/>
                  </a:solidFill>
                </a:uFill>
                <a:latin typeface="Söhne"/>
                <a:ea typeface="Söhne"/>
                <a:cs typeface="Söhne"/>
              </a:rPr>
              <a:t>Les « </a:t>
            </a:r>
            <a:r>
              <a:rPr lang="fr-BE" sz="1300" b="1" i="0" u="sng" strike="noStrike" cap="none" spc="0" baseline="0" dirty="0" err="1">
                <a:solidFill>
                  <a:srgbClr val="374151"/>
                </a:solidFill>
                <a:effectLst/>
                <a:uFill>
                  <a:solidFill>
                    <a:srgbClr val="374151"/>
                  </a:solidFill>
                </a:uFill>
                <a:latin typeface="Söhne"/>
                <a:ea typeface="Söhne"/>
                <a:cs typeface="Söhne"/>
              </a:rPr>
              <a:t>work</a:t>
            </a:r>
            <a:r>
              <a:rPr lang="fr-BE" sz="1300" b="1" i="0" u="sng" strike="noStrike" cap="none" spc="0" baseline="0" dirty="0">
                <a:solidFill>
                  <a:srgbClr val="374151"/>
                </a:solidFill>
                <a:effectLst/>
                <a:uFill>
                  <a:solidFill>
                    <a:srgbClr val="374151"/>
                  </a:solidFill>
                </a:uFill>
                <a:latin typeface="Söhne"/>
                <a:ea typeface="Söhne"/>
                <a:cs typeface="Söhne"/>
              </a:rPr>
              <a:t> packages »</a:t>
            </a:r>
            <a:r>
              <a:rPr lang="fr-BE" sz="1300" b="0" i="0" strike="noStrike" cap="none" spc="0" baseline="0" dirty="0">
                <a:solidFill>
                  <a:srgbClr val="374151"/>
                </a:solidFill>
                <a:effectLst/>
                <a:latin typeface="Söhne"/>
                <a:ea typeface="Söhne"/>
                <a:cs typeface="Söhne"/>
              </a:rPr>
              <a:t> sont des sous-projets (rassemblan</a:t>
            </a:r>
            <a:r>
              <a:rPr lang="fr-BE" sz="1300" dirty="0">
                <a:solidFill>
                  <a:srgbClr val="374151"/>
                </a:solidFill>
                <a:latin typeface="Söhne"/>
                <a:ea typeface="Söhne"/>
                <a:cs typeface="Söhne"/>
              </a:rPr>
              <a:t>t des activités de même nature contribuant à une des facettes du projet) </a:t>
            </a:r>
            <a:r>
              <a:rPr lang="fr-BE" sz="1300" b="0" i="0" strike="noStrike" cap="none" spc="0" baseline="0" dirty="0">
                <a:solidFill>
                  <a:srgbClr val="374151"/>
                </a:solidFill>
                <a:effectLst/>
                <a:latin typeface="Söhne"/>
                <a:ea typeface="Söhne"/>
                <a:cs typeface="Söhne"/>
              </a:rPr>
              <a:t>avec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ressources identifiées, </a:t>
            </a:r>
          </a:p>
          <a:p>
            <a:pPr marL="213750" lvl="1" indent="-285750" rtl="0">
              <a:buFont typeface="Arial" panose="020B0604020202020204" pitchFamily="34" charset="0"/>
              <a:buChar char="•"/>
            </a:pPr>
            <a:r>
              <a:rPr lang="fr-BE" sz="1300" dirty="0">
                <a:solidFill>
                  <a:srgbClr val="374151"/>
                </a:solidFill>
                <a:latin typeface="Söhne"/>
                <a:ea typeface="Söhne"/>
                <a:cs typeface="Söhne"/>
              </a:rPr>
              <a:t>d</a:t>
            </a:r>
            <a:r>
              <a:rPr lang="fr-BE" sz="1300" b="0" i="0" strike="noStrike" cap="none" spc="0" baseline="0" dirty="0">
                <a:solidFill>
                  <a:srgbClr val="374151"/>
                </a:solidFill>
                <a:effectLst/>
                <a:latin typeface="Söhne"/>
                <a:ea typeface="Söhne"/>
                <a:cs typeface="Söhne"/>
              </a:rPr>
              <a:t>es activités,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résultats, </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objectifs, </a:t>
            </a:r>
          </a:p>
          <a:p>
            <a:pPr marL="213750" lvl="1" indent="-285750" rtl="0">
              <a:buFont typeface="Arial" panose="020B0604020202020204" pitchFamily="34" charset="0"/>
              <a:buChar char="•"/>
            </a:pPr>
            <a:r>
              <a:rPr lang="fr-BE" sz="1300" dirty="0">
                <a:solidFill>
                  <a:srgbClr val="374151"/>
                </a:solidFill>
                <a:latin typeface="Söhne"/>
                <a:ea typeface="Söhne"/>
                <a:cs typeface="Söhne"/>
              </a:rPr>
              <a:t>Un </a:t>
            </a:r>
            <a:r>
              <a:rPr lang="fr-BE" sz="1300" b="0" i="0" strike="noStrike" cap="none" spc="0" baseline="0" dirty="0">
                <a:solidFill>
                  <a:srgbClr val="374151"/>
                </a:solidFill>
                <a:effectLst/>
                <a:latin typeface="Söhne"/>
                <a:ea typeface="Söhne"/>
                <a:cs typeface="Söhne"/>
              </a:rPr>
              <a:t>planning,</a:t>
            </a:r>
          </a:p>
          <a:p>
            <a:pPr marL="213750" lvl="1" indent="-285750" rtl="0">
              <a:buFont typeface="Arial" panose="020B0604020202020204" pitchFamily="34" charset="0"/>
              <a:buChar char="•"/>
            </a:pPr>
            <a:r>
              <a:rPr lang="fr-BE" sz="1300" b="0" i="0" strike="noStrike" cap="none" spc="0" baseline="0" dirty="0">
                <a:solidFill>
                  <a:srgbClr val="374151"/>
                </a:solidFill>
                <a:effectLst/>
                <a:latin typeface="Söhne"/>
                <a:ea typeface="Söhne"/>
                <a:cs typeface="Söhne"/>
              </a:rPr>
              <a:t>des </a:t>
            </a:r>
            <a:r>
              <a:rPr lang="fr-BE" sz="1300" b="0" i="1" strike="noStrike" cap="none" spc="0" baseline="0" dirty="0">
                <a:solidFill>
                  <a:srgbClr val="374151"/>
                </a:solidFill>
                <a:effectLst/>
                <a:latin typeface="Söhne"/>
                <a:ea typeface="Söhne"/>
                <a:cs typeface="Söhne"/>
              </a:rPr>
              <a:t>livrables</a:t>
            </a:r>
            <a:r>
              <a:rPr lang="fr-BE" sz="1300" dirty="0">
                <a:solidFill>
                  <a:srgbClr val="374151"/>
                </a:solidFill>
                <a:latin typeface="Söhne"/>
                <a:ea typeface="Söhne"/>
                <a:cs typeface="Söhne"/>
              </a:rPr>
              <a:t>.</a:t>
            </a:r>
          </a:p>
          <a:p>
            <a:pPr lvl="1" indent="0" rtl="0"/>
            <a:r>
              <a:rPr lang="fr-BE" sz="1300" b="0" dirty="0">
                <a:solidFill>
                  <a:srgbClr val="374151"/>
                </a:solidFill>
                <a:effectLst/>
                <a:latin typeface="Söhne"/>
              </a:rPr>
              <a:t>Ils contribuent </a:t>
            </a:r>
            <a:r>
              <a:rPr lang="fr-BE" sz="1300" dirty="0">
                <a:solidFill>
                  <a:srgbClr val="374151"/>
                </a:solidFill>
                <a:latin typeface="Söhne"/>
              </a:rPr>
              <a:t>à confirmer le lien entre une activité et une partie du projet. Et à assurer le monitoring du projet</a:t>
            </a:r>
            <a:endParaRPr lang="fr-BE" b="0" dirty="0">
              <a:solidFill>
                <a:srgbClr val="374151"/>
              </a:solidFill>
              <a:effectLst/>
              <a:latin typeface="Söhne"/>
            </a:endParaRPr>
          </a:p>
        </p:txBody>
      </p:sp>
    </p:spTree>
    <p:extLst>
      <p:ext uri="{BB962C8B-B14F-4D97-AF65-F5344CB8AC3E}">
        <p14:creationId xmlns:p14="http://schemas.microsoft.com/office/powerpoint/2010/main" val="170800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b="1" u="sng" dirty="0">
                <a:solidFill>
                  <a:srgbClr val="374151"/>
                </a:solidFill>
                <a:uFill>
                  <a:solidFill>
                    <a:srgbClr val="374151"/>
                  </a:solidFill>
                </a:uFill>
                <a:latin typeface="Söhne"/>
              </a:rPr>
              <a:t>Les livrables </a:t>
            </a:r>
            <a:r>
              <a:rPr lang="fr-BE" sz="1300" dirty="0">
                <a:solidFill>
                  <a:srgbClr val="374151"/>
                </a:solidFill>
                <a:uFill>
                  <a:solidFill>
                    <a:srgbClr val="374151"/>
                  </a:solidFill>
                </a:uFill>
                <a:latin typeface="Söhne"/>
              </a:rPr>
              <a:t>sont les résultats du projet qui démontrent l’exécution conformément à la convention. </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Pour les projets d’investissement, ils contribuent (comme les </a:t>
            </a:r>
            <a:r>
              <a:rPr lang="fr-BE" sz="1300" b="0" i="0" strike="noStrike" cap="none" spc="0" baseline="0" dirty="0" err="1">
                <a:solidFill>
                  <a:srgbClr val="374151"/>
                </a:solidFill>
                <a:effectLst/>
                <a:latin typeface="Söhne"/>
                <a:ea typeface="Söhne"/>
                <a:cs typeface="Söhne"/>
              </a:rPr>
              <a:t>work</a:t>
            </a:r>
            <a:r>
              <a:rPr lang="fr-BE" sz="1300" b="0" i="0" strike="noStrike" cap="none" spc="0" baseline="0" dirty="0">
                <a:solidFill>
                  <a:srgbClr val="374151"/>
                </a:solidFill>
                <a:effectLst/>
                <a:latin typeface="Söhne"/>
                <a:ea typeface="Söhne"/>
                <a:cs typeface="Söhne"/>
              </a:rPr>
              <a:t>-packages) au suivi/monitoring du projet.</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Pour les projets valorisant des frais de personnel, ils déterminent en outre le système de rémunération et de remboursement des projets !</a:t>
            </a:r>
          </a:p>
        </p:txBody>
      </p:sp>
    </p:spTree>
    <p:extLst>
      <p:ext uri="{BB962C8B-B14F-4D97-AF65-F5344CB8AC3E}">
        <p14:creationId xmlns:p14="http://schemas.microsoft.com/office/powerpoint/2010/main" val="122006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 des projets de fonctionnement et budget</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800" dirty="0">
                <a:solidFill>
                  <a:srgbClr val="374151"/>
                </a:solidFill>
                <a:uFill>
                  <a:solidFill>
                    <a:srgbClr val="374151"/>
                  </a:solidFill>
                </a:uFill>
                <a:latin typeface="Söhne"/>
              </a:rPr>
              <a:t>En tant qu’éléments-clés du système de rémunération, les livrables doivent être mis en rapport avec le budget du projet. </a:t>
            </a:r>
          </a:p>
          <a:p>
            <a:pPr lvl="1"/>
            <a:endParaRPr lang="fr-BE" sz="1800" dirty="0">
              <a:solidFill>
                <a:srgbClr val="374151"/>
              </a:solidFill>
              <a:uFill>
                <a:solidFill>
                  <a:srgbClr val="374151"/>
                </a:solidFill>
              </a:uFill>
              <a:latin typeface="Söhne"/>
            </a:endParaRPr>
          </a:p>
          <a:p>
            <a:pPr lvl="1"/>
            <a:r>
              <a:rPr lang="fr-BE" sz="1800" dirty="0">
                <a:solidFill>
                  <a:srgbClr val="374151"/>
                </a:solidFill>
                <a:uFill>
                  <a:solidFill>
                    <a:srgbClr val="374151"/>
                  </a:solidFill>
                </a:uFill>
                <a:latin typeface="Söhne"/>
              </a:rPr>
              <a:t>Relevons ainsi qu’un projet valorisant des frais de personnel/fonctionnement :</a:t>
            </a:r>
          </a:p>
          <a:p>
            <a:pPr lvl="1" rtl="0">
              <a:buFont typeface="Arial" pitchFamily="34" charset="0"/>
              <a:buChar char="•"/>
            </a:pPr>
            <a:r>
              <a:rPr lang="fr-BE" sz="1800" b="0" i="0" strike="noStrike" cap="none" spc="0" baseline="0" dirty="0">
                <a:solidFill>
                  <a:srgbClr val="374151"/>
                </a:solidFill>
                <a:effectLst/>
                <a:latin typeface="Söhne"/>
                <a:ea typeface="Söhne"/>
                <a:cs typeface="Söhne"/>
              </a:rPr>
              <a:t> dispose d’un budget (recettes) composé de la subvention « FEDER+RBC » et d’un cofinancement (min. 5% du budget total) ;</a:t>
            </a:r>
          </a:p>
          <a:p>
            <a:pPr lvl="1" rtl="0">
              <a:buFont typeface="Arial" pitchFamily="34" charset="0"/>
              <a:buChar char="•"/>
            </a:pPr>
            <a:r>
              <a:rPr lang="fr-BE" sz="1800" b="0" i="0" strike="noStrike" cap="none" spc="0" baseline="0" dirty="0">
                <a:solidFill>
                  <a:srgbClr val="374151"/>
                </a:solidFill>
                <a:effectLst/>
                <a:latin typeface="Söhne"/>
                <a:ea typeface="Söhne"/>
                <a:cs typeface="Söhne"/>
              </a:rPr>
              <a:t> doit « justifier » ses dépenses exclusivement par des dépenses éligibles fondées sur les frais de personnel, augmentés d’un forfait de 40 %.</a:t>
            </a:r>
          </a:p>
        </p:txBody>
      </p:sp>
    </p:spTree>
    <p:extLst>
      <p:ext uri="{BB962C8B-B14F-4D97-AF65-F5344CB8AC3E}">
        <p14:creationId xmlns:p14="http://schemas.microsoft.com/office/powerpoint/2010/main" val="411858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1299-8D65-CF01-9F55-A1B03B502FD5}"/>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766BED-8362-5CE0-9F0A-1593E6FCE54C}"/>
              </a:ext>
            </a:extLst>
          </p:cNvPr>
          <p:cNvSpPr>
            <a:spLocks noGrp="1"/>
          </p:cNvSpPr>
          <p:nvPr>
            <p:ph type="body" sz="quarter" idx="10"/>
          </p:nvPr>
        </p:nvSpPr>
        <p:spPr/>
        <p:txBody>
          <a:bodyPr>
            <a:normAutofit/>
          </a:bodyPr>
          <a:lstStyle/>
          <a:p>
            <a:pPr lvl="1" indent="0" rtl="0"/>
            <a:r>
              <a:rPr lang="fr-BE" sz="1800" dirty="0">
                <a:solidFill>
                  <a:srgbClr val="374151"/>
                </a:solidFill>
                <a:latin typeface="Söhne"/>
                <a:ea typeface="Söhne"/>
                <a:cs typeface="Söhne"/>
              </a:rPr>
              <a:t>Cela signifie que toutes les dépenses, </a:t>
            </a:r>
            <a:r>
              <a:rPr lang="fr-BE" sz="1800" b="1" i="1" dirty="0">
                <a:solidFill>
                  <a:srgbClr val="374151"/>
                </a:solidFill>
                <a:latin typeface="Söhne"/>
                <a:ea typeface="Söhne"/>
                <a:cs typeface="Söhne"/>
              </a:rPr>
              <a:t>dont le cofinancement</a:t>
            </a:r>
            <a:r>
              <a:rPr lang="fr-BE" sz="1800" dirty="0">
                <a:solidFill>
                  <a:srgbClr val="374151"/>
                </a:solidFill>
                <a:latin typeface="Söhne"/>
                <a:ea typeface="Söhne"/>
                <a:cs typeface="Söhne"/>
              </a:rPr>
              <a:t>, doivent être calculées et justifiées au moyen des livrables (et du forfait) déterminés pour le projet. </a:t>
            </a:r>
          </a:p>
          <a:p>
            <a:pPr lvl="1" indent="0" rtl="0"/>
            <a:endParaRPr lang="fr-BE" sz="1800" dirty="0">
              <a:solidFill>
                <a:srgbClr val="374151"/>
              </a:solidFill>
              <a:latin typeface="Söhne"/>
              <a:ea typeface="Söhne"/>
              <a:cs typeface="Söhne"/>
            </a:endParaRPr>
          </a:p>
          <a:p>
            <a:pPr lvl="1" indent="0" rtl="0"/>
            <a:r>
              <a:rPr lang="fr-BE" sz="1800" dirty="0">
                <a:solidFill>
                  <a:srgbClr val="374151"/>
                </a:solidFill>
                <a:latin typeface="Söhne"/>
                <a:ea typeface="Söhne"/>
                <a:cs typeface="Söhne"/>
              </a:rPr>
              <a:t>Si les 5% (min.) de cofinancement de votre projet ne sont pas liés à des livrables (et donc aux activités du personnel du projet) mais à des postes de dépenses divers, il est impératif d’adapter ces éléments dans le cadre de la convention du projet.</a:t>
            </a:r>
          </a:p>
        </p:txBody>
      </p:sp>
    </p:spTree>
    <p:extLst>
      <p:ext uri="{BB962C8B-B14F-4D97-AF65-F5344CB8AC3E}">
        <p14:creationId xmlns:p14="http://schemas.microsoft.com/office/powerpoint/2010/main" val="283876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83518"/>
            <a:ext cx="8424936" cy="3600400"/>
          </a:xfrm>
        </p:spPr>
        <p:txBody>
          <a:bodyPr>
            <a:normAutofit/>
          </a:bodyPr>
          <a:lstStyle/>
          <a:p>
            <a:pPr lvl="1"/>
            <a:r>
              <a:rPr lang="fr-BE" sz="1600" dirty="0">
                <a:solidFill>
                  <a:srgbClr val="374151"/>
                </a:solidFill>
                <a:uFill>
                  <a:solidFill>
                    <a:srgbClr val="374151"/>
                  </a:solidFill>
                </a:uFill>
                <a:latin typeface="Söhne"/>
              </a:rPr>
              <a:t>Exemples :</a:t>
            </a:r>
          </a:p>
          <a:p>
            <a:pPr marL="270900" lvl="1" indent="-342900">
              <a:buFont typeface="+mj-lt"/>
              <a:buAutoNum type="arabicPeriod"/>
            </a:pPr>
            <a:r>
              <a:rPr lang="fr-BE" sz="1600" dirty="0">
                <a:solidFill>
                  <a:srgbClr val="374151"/>
                </a:solidFill>
                <a:uFill>
                  <a:solidFill>
                    <a:srgbClr val="374151"/>
                  </a:solidFill>
                </a:uFill>
                <a:latin typeface="Söhne"/>
                <a:ea typeface="Söhne"/>
                <a:cs typeface="Söhne"/>
              </a:rPr>
              <a:t>Budget total du projet : 2,000,000 EUR </a:t>
            </a:r>
          </a:p>
          <a:p>
            <a:pPr marL="810900" lvl="2" indent="-342900">
              <a:buFont typeface="Arial" panose="020B0604020202020204" pitchFamily="34" charset="0"/>
              <a:buChar char="•"/>
            </a:pPr>
            <a:r>
              <a:rPr lang="fr-BE" sz="1500" b="0" dirty="0">
                <a:solidFill>
                  <a:srgbClr val="374151"/>
                </a:solidFill>
                <a:uFill>
                  <a:solidFill>
                    <a:srgbClr val="374151"/>
                  </a:solidFill>
                </a:uFill>
                <a:latin typeface="Söhne"/>
                <a:ea typeface="Söhne"/>
                <a:cs typeface="Söhne"/>
              </a:rPr>
              <a:t>dont 1,900,000 EUR de FEDER et 100,000 EUR de cofinancement public (recettes),</a:t>
            </a:r>
          </a:p>
          <a:p>
            <a:pPr marL="810900" lvl="2" indent="-342900">
              <a:buFont typeface="Arial" panose="020B0604020202020204" pitchFamily="34" charset="0"/>
              <a:buChar char="•"/>
            </a:pPr>
            <a:r>
              <a:rPr lang="fr-BE" sz="1500" b="0" dirty="0">
                <a:solidFill>
                  <a:srgbClr val="374151"/>
                </a:solidFill>
                <a:uFill>
                  <a:solidFill>
                    <a:srgbClr val="374151"/>
                  </a:solidFill>
                </a:uFill>
                <a:latin typeface="Söhne"/>
                <a:ea typeface="Söhne"/>
                <a:cs typeface="Söhne"/>
              </a:rPr>
              <a:t>2,000,000 EUR de [livrables + 40 %] soit :</a:t>
            </a:r>
          </a:p>
          <a:p>
            <a:pPr marL="1098900" lvl="4" indent="-342900"/>
            <a:r>
              <a:rPr lang="fr-BE" sz="1400" b="0" dirty="0">
                <a:solidFill>
                  <a:srgbClr val="374151"/>
                </a:solidFill>
                <a:latin typeface="Söhne"/>
                <a:ea typeface="Söhne"/>
                <a:cs typeface="Söhne"/>
              </a:rPr>
              <a:t>100% + 40% =140%</a:t>
            </a:r>
          </a:p>
          <a:p>
            <a:pPr marL="1098900" lvl="4" indent="-342900"/>
            <a:r>
              <a:rPr lang="fr-BE" sz="1400" dirty="0">
                <a:solidFill>
                  <a:srgbClr val="374151"/>
                </a:solidFill>
                <a:latin typeface="Söhne"/>
                <a:ea typeface="Söhne"/>
                <a:cs typeface="Söhne"/>
              </a:rPr>
              <a:t>=&gt; (2,000,000)*100/140 de livrables et (2,000,000)*40/140 de forfait</a:t>
            </a:r>
          </a:p>
          <a:p>
            <a:pPr marL="1098900" lvl="4" indent="-342900"/>
            <a:r>
              <a:rPr lang="fr-BE" sz="1400" dirty="0">
                <a:solidFill>
                  <a:srgbClr val="374151"/>
                </a:solidFill>
                <a:latin typeface="Söhne"/>
                <a:ea typeface="Söhne"/>
                <a:cs typeface="Söhne"/>
              </a:rPr>
              <a:t>1,428,571 EUR à répartir entre les livrables et le solde (571,429 EUR) disponible automatiquement (sous la forme de bonus de 40%) lors de la production des livrables</a:t>
            </a:r>
          </a:p>
          <a:p>
            <a:pPr marL="810900" lvl="2" indent="-342900">
              <a:buFont typeface="+mj-lt"/>
              <a:buAutoNum type="arabicPeriod"/>
            </a:pPr>
            <a:endParaRPr lang="fr-BE" sz="1300" dirty="0">
              <a:solidFill>
                <a:srgbClr val="374151"/>
              </a:solidFill>
              <a:uFill>
                <a:solidFill>
                  <a:srgbClr val="374151"/>
                </a:solidFill>
              </a:uFill>
              <a:latin typeface="Söhne"/>
            </a:endParaRPr>
          </a:p>
        </p:txBody>
      </p:sp>
    </p:spTree>
    <p:extLst>
      <p:ext uri="{BB962C8B-B14F-4D97-AF65-F5344CB8AC3E}">
        <p14:creationId xmlns:p14="http://schemas.microsoft.com/office/powerpoint/2010/main" val="1432715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BEFA5-5164-3481-0B4F-3F6058220020}"/>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4F10391-368D-24B9-F7F2-2F7DF6138D5F}"/>
              </a:ext>
            </a:extLst>
          </p:cNvPr>
          <p:cNvSpPr>
            <a:spLocks noGrp="1"/>
          </p:cNvSpPr>
          <p:nvPr>
            <p:ph type="body" sz="quarter" idx="10"/>
          </p:nvPr>
        </p:nvSpPr>
        <p:spPr>
          <a:xfrm>
            <a:off x="359532" y="483518"/>
            <a:ext cx="8424936" cy="3600400"/>
          </a:xfrm>
        </p:spPr>
        <p:txBody>
          <a:bodyPr>
            <a:normAutofit/>
          </a:bodyPr>
          <a:lstStyle/>
          <a:p>
            <a:pPr marL="270900" lvl="1" indent="-342900">
              <a:buFont typeface="+mj-lt"/>
              <a:buAutoNum type="arabicPeriod" startAt="2"/>
            </a:pPr>
            <a:r>
              <a:rPr lang="fr-BE" sz="1600" dirty="0">
                <a:solidFill>
                  <a:srgbClr val="374151"/>
                </a:solidFill>
                <a:uFill>
                  <a:solidFill>
                    <a:srgbClr val="374151"/>
                  </a:solidFill>
                </a:uFill>
                <a:latin typeface="Söhne"/>
              </a:rPr>
              <a:t>Subvention FEDER+RBC (2,000,000 EUR) et cofinancement public (1,000,000 EUR)</a:t>
            </a:r>
          </a:p>
          <a:p>
            <a:pPr marL="810900" lvl="2" indent="-342900">
              <a:buFont typeface="Arial" panose="020B0604020202020204" pitchFamily="34" charset="0"/>
              <a:buChar char="•"/>
            </a:pPr>
            <a:r>
              <a:rPr lang="fr-BE" sz="1500" b="0" dirty="0">
                <a:solidFill>
                  <a:srgbClr val="374151"/>
                </a:solidFill>
                <a:uFill>
                  <a:solidFill>
                    <a:srgbClr val="374151"/>
                  </a:solidFill>
                </a:uFill>
                <a:latin typeface="Söhne"/>
                <a:ea typeface="Söhne"/>
                <a:cs typeface="Söhne"/>
              </a:rPr>
              <a:t>3,000,000 EUR de [livrables + 40 %] soit :</a:t>
            </a:r>
          </a:p>
          <a:p>
            <a:pPr marL="1098900" lvl="4" indent="-342900"/>
            <a:r>
              <a:rPr lang="fr-BE" sz="1400" dirty="0">
                <a:solidFill>
                  <a:srgbClr val="374151"/>
                </a:solidFill>
                <a:latin typeface="Söhne"/>
              </a:rPr>
              <a:t>100% + 40% =140%</a:t>
            </a:r>
          </a:p>
          <a:p>
            <a:pPr marL="1098900" lvl="4" indent="-342900"/>
            <a:r>
              <a:rPr lang="fr-BE" sz="1400" dirty="0">
                <a:solidFill>
                  <a:srgbClr val="374151"/>
                </a:solidFill>
                <a:latin typeface="Söhne"/>
              </a:rPr>
              <a:t>=&gt; (3,000,000)*100/140 de livrables et (3,000,000)*40/140 de forfait</a:t>
            </a:r>
          </a:p>
          <a:p>
            <a:pPr marL="1098900" lvl="4" indent="-342900"/>
            <a:r>
              <a:rPr lang="fr-BE" sz="1400" dirty="0">
                <a:solidFill>
                  <a:srgbClr val="374151"/>
                </a:solidFill>
                <a:latin typeface="Söhne"/>
              </a:rPr>
              <a:t>2.142.857 EUR à répartir entre les livrables et le solde (857.143 EUR) disponible automatiquement (sous la forme de bonus de 40%) lors de la production des livrables.</a:t>
            </a:r>
          </a:p>
          <a:p>
            <a:pPr marL="810900" lvl="2" indent="-342900">
              <a:buFont typeface="+mj-lt"/>
              <a:buAutoNum type="arabicPeriod"/>
            </a:pPr>
            <a:endParaRPr lang="fr-BE" sz="1300" dirty="0">
              <a:solidFill>
                <a:srgbClr val="374151"/>
              </a:solidFill>
              <a:uFill>
                <a:solidFill>
                  <a:srgbClr val="374151"/>
                </a:solidFill>
              </a:uFill>
              <a:latin typeface="Söhne"/>
            </a:endParaRPr>
          </a:p>
        </p:txBody>
      </p:sp>
    </p:spTree>
    <p:extLst>
      <p:ext uri="{BB962C8B-B14F-4D97-AF65-F5344CB8AC3E}">
        <p14:creationId xmlns:p14="http://schemas.microsoft.com/office/powerpoint/2010/main" val="2189104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b="1" i="1" strike="noStrike" cap="none" spc="0" baseline="0" dirty="0">
                <a:solidFill>
                  <a:srgbClr val="595959"/>
                </a:solidFill>
                <a:effectLst/>
                <a:latin typeface="Arial"/>
                <a:ea typeface="Arial"/>
                <a:cs typeface="Arial"/>
              </a:rPr>
              <a:t>Livrables</a:t>
            </a: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rmAutofit/>
          </a:bodyPr>
          <a:lstStyle/>
          <a:p>
            <a:pPr lvl="1"/>
            <a:r>
              <a:rPr lang="fr-BE" sz="1300" b="1" u="sng" dirty="0">
                <a:solidFill>
                  <a:srgbClr val="374151"/>
                </a:solidFill>
                <a:uFill>
                  <a:solidFill>
                    <a:srgbClr val="374151"/>
                  </a:solidFill>
                </a:uFill>
                <a:latin typeface="Söhne"/>
              </a:rPr>
              <a:t>Les livrables </a:t>
            </a:r>
            <a:r>
              <a:rPr lang="fr-BE" sz="1300" dirty="0">
                <a:solidFill>
                  <a:srgbClr val="374151"/>
                </a:solidFill>
                <a:uFill>
                  <a:solidFill>
                    <a:srgbClr val="374151"/>
                  </a:solidFill>
                </a:uFill>
                <a:latin typeface="Söhne"/>
              </a:rPr>
              <a:t>sont les résultats du projet qui démontrent l’exécution conformément à la convention. </a:t>
            </a:r>
          </a:p>
          <a:p>
            <a:pPr lvl="1">
              <a:buFont typeface="Arial" pitchFamily="34" charset="0"/>
              <a:buChar char="•"/>
            </a:pPr>
            <a:r>
              <a:rPr lang="fr-BE" sz="1300" dirty="0">
                <a:solidFill>
                  <a:srgbClr val="374151"/>
                </a:solidFill>
                <a:latin typeface="Söhne"/>
              </a:rPr>
              <a:t>Différentes formes : plan de communication, étude, publication, rapport, etc.</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Les livrables doivent être documentés.</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En concertation avec la direction FEDER</a:t>
            </a:r>
          </a:p>
          <a:p>
            <a:pPr lvl="1" rtl="0">
              <a:buFont typeface="Arial" pitchFamily="34" charset="0"/>
              <a:buChar char="•"/>
            </a:pPr>
            <a:r>
              <a:rPr lang="fr-BE" sz="1300" b="0" i="0" strike="noStrike" cap="none" spc="0" baseline="0" dirty="0">
                <a:solidFill>
                  <a:srgbClr val="374151"/>
                </a:solidFill>
                <a:effectLst/>
                <a:latin typeface="Söhne"/>
                <a:ea typeface="Söhne"/>
                <a:cs typeface="Söhne"/>
              </a:rPr>
              <a:t> Justification de frais de personnel sur base de livrables: analyse préalable par des experts ( + en cas de modification)</a:t>
            </a:r>
          </a:p>
        </p:txBody>
      </p:sp>
    </p:spTree>
    <p:extLst>
      <p:ext uri="{BB962C8B-B14F-4D97-AF65-F5344CB8AC3E}">
        <p14:creationId xmlns:p14="http://schemas.microsoft.com/office/powerpoint/2010/main" val="122083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EC6AAFA-E4D4-3663-3EAE-E8009349A894}"/>
              </a:ext>
            </a:extLst>
          </p:cNvPr>
          <p:cNvPicPr>
            <a:picLocks noChangeAspect="1"/>
          </p:cNvPicPr>
          <p:nvPr/>
        </p:nvPicPr>
        <p:blipFill>
          <a:blip r:embed="rId2"/>
          <a:stretch>
            <a:fillRect/>
          </a:stretch>
        </p:blipFill>
        <p:spPr>
          <a:xfrm>
            <a:off x="0" y="9302"/>
            <a:ext cx="9144000" cy="4578672"/>
          </a:xfrm>
          <a:prstGeom prst="rect">
            <a:avLst/>
          </a:prstGeom>
        </p:spPr>
      </p:pic>
    </p:spTree>
    <p:extLst>
      <p:ext uri="{BB962C8B-B14F-4D97-AF65-F5344CB8AC3E}">
        <p14:creationId xmlns:p14="http://schemas.microsoft.com/office/powerpoint/2010/main" val="2979534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a:extLst>
              <a:ext uri="{FF2B5EF4-FFF2-40B4-BE49-F238E27FC236}">
                <a16:creationId xmlns:a16="http://schemas.microsoft.com/office/drawing/2014/main" id="{7BDB8871-E84E-E6C7-3DFA-CF55544F4E77}"/>
              </a:ext>
            </a:extLst>
          </p:cNvPr>
          <p:cNvGraphicFramePr>
            <a:graphicFrameLocks noChangeAspect="1"/>
          </p:cNvGraphicFramePr>
          <p:nvPr>
            <p:extLst>
              <p:ext uri="{D42A27DB-BD31-4B8C-83A1-F6EECF244321}">
                <p14:modId xmlns:p14="http://schemas.microsoft.com/office/powerpoint/2010/main" val="4285772616"/>
              </p:ext>
            </p:extLst>
          </p:nvPr>
        </p:nvGraphicFramePr>
        <p:xfrm>
          <a:off x="71792" y="339502"/>
          <a:ext cx="9033416" cy="3960440"/>
        </p:xfrm>
        <a:graphic>
          <a:graphicData uri="http://schemas.openxmlformats.org/presentationml/2006/ole">
            <mc:AlternateContent xmlns:mc="http://schemas.openxmlformats.org/markup-compatibility/2006">
              <mc:Choice xmlns:v="urn:schemas-microsoft-com:vml" Requires="v">
                <p:oleObj name="Worksheet" r:id="rId2" imgW="13441680" imgH="4389261" progId="Excel.Sheet.12">
                  <p:embed/>
                </p:oleObj>
              </mc:Choice>
              <mc:Fallback>
                <p:oleObj name="Worksheet" r:id="rId2" imgW="13441680" imgH="4389261" progId="Excel.Sheet.12">
                  <p:embed/>
                  <p:pic>
                    <p:nvPicPr>
                      <p:cNvPr id="0" name=""/>
                      <p:cNvPicPr/>
                      <p:nvPr/>
                    </p:nvPicPr>
                    <p:blipFill>
                      <a:blip r:embed="rId3"/>
                      <a:stretch>
                        <a:fillRect/>
                      </a:stretch>
                    </p:blipFill>
                    <p:spPr>
                      <a:xfrm>
                        <a:off x="71792" y="339502"/>
                        <a:ext cx="9033416" cy="3960440"/>
                      </a:xfrm>
                      <a:prstGeom prst="rect">
                        <a:avLst/>
                      </a:prstGeom>
                    </p:spPr>
                  </p:pic>
                </p:oleObj>
              </mc:Fallback>
            </mc:AlternateContent>
          </a:graphicData>
        </a:graphic>
      </p:graphicFrame>
    </p:spTree>
    <p:extLst>
      <p:ext uri="{BB962C8B-B14F-4D97-AF65-F5344CB8AC3E}">
        <p14:creationId xmlns:p14="http://schemas.microsoft.com/office/powerpoint/2010/main" val="340118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Frais de personnel couverts</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987574"/>
            <a:ext cx="8424936" cy="3672408"/>
          </a:xfrm>
        </p:spPr>
        <p:txBody>
          <a:bodyPr>
            <a:normAutofit/>
          </a:bodyPr>
          <a:lstStyle/>
          <a:p>
            <a:pPr lvl="1"/>
            <a:r>
              <a:rPr lang="fr-BE" sz="1500" b="1" u="sng" dirty="0">
                <a:solidFill>
                  <a:srgbClr val="374151"/>
                </a:solidFill>
                <a:uFill>
                  <a:solidFill>
                    <a:srgbClr val="374151"/>
                  </a:solidFill>
                </a:uFill>
                <a:latin typeface="Söhne"/>
              </a:rPr>
              <a:t>Les frais de personnel pouvant être intégrés à un livrable :</a:t>
            </a:r>
            <a:endParaRPr lang="fr-BE" sz="1500" dirty="0">
              <a:solidFill>
                <a:srgbClr val="374151"/>
              </a:solidFill>
              <a:uFill>
                <a:solidFill>
                  <a:srgbClr val="374151"/>
                </a:solidFill>
              </a:uFill>
              <a:latin typeface="Söhne"/>
            </a:endParaRPr>
          </a:p>
          <a:p>
            <a:pPr lvl="1">
              <a:buFont typeface="Arial" pitchFamily="34" charset="0"/>
              <a:buChar char="•"/>
            </a:pPr>
            <a:r>
              <a:rPr lang="fr-BE" sz="1500" b="0" i="0" strike="noStrike" cap="none" spc="0" baseline="0" dirty="0">
                <a:solidFill>
                  <a:srgbClr val="374151"/>
                </a:solidFill>
                <a:effectLst/>
                <a:latin typeface="Söhne"/>
                <a:ea typeface="Söhne"/>
                <a:cs typeface="Söhne"/>
              </a:rPr>
              <a:t>Concernent du personne</a:t>
            </a:r>
            <a:r>
              <a:rPr lang="fr-BE" sz="1500" dirty="0">
                <a:solidFill>
                  <a:srgbClr val="374151"/>
                </a:solidFill>
                <a:latin typeface="Söhne"/>
                <a:ea typeface="Söhne"/>
                <a:cs typeface="Söhne"/>
              </a:rPr>
              <a:t>l employé sous contrat de travail par le porteur de projet. Sont donc exclus les membres du personnel travaillant sous contrat d’indépendant ou appartenant à une structure tierce ;</a:t>
            </a:r>
          </a:p>
          <a:p>
            <a:pPr lvl="1">
              <a:buFont typeface="Arial" pitchFamily="34" charset="0"/>
              <a:buChar char="•"/>
            </a:pPr>
            <a:r>
              <a:rPr lang="fr-BE" sz="1500" dirty="0">
                <a:solidFill>
                  <a:srgbClr val="374151"/>
                </a:solidFill>
                <a:latin typeface="Söhne"/>
                <a:ea typeface="Söhne"/>
                <a:cs typeface="Söhne"/>
              </a:rPr>
              <a:t> Sont fondés sur les barèmes définis par le Programme FEDER et donc rattachés à </a:t>
            </a:r>
          </a:p>
          <a:p>
            <a:pPr lvl="2">
              <a:buFont typeface="Arial" pitchFamily="34" charset="0"/>
              <a:buChar char="•"/>
            </a:pPr>
            <a:r>
              <a:rPr lang="fr-BE" sz="1500" b="0" i="0" strike="noStrike" cap="none" spc="0" baseline="0" dirty="0">
                <a:solidFill>
                  <a:srgbClr val="374151"/>
                </a:solidFill>
                <a:effectLst/>
                <a:latin typeface="Söhne"/>
                <a:ea typeface="Söhne"/>
                <a:cs typeface="Söhne"/>
              </a:rPr>
              <a:t>Une catégorie profes</a:t>
            </a:r>
            <a:r>
              <a:rPr lang="fr-BE" sz="1500" b="0" dirty="0">
                <a:solidFill>
                  <a:srgbClr val="374151"/>
                </a:solidFill>
                <a:latin typeface="Söhne"/>
                <a:ea typeface="Söhne"/>
                <a:cs typeface="Söhne"/>
              </a:rPr>
              <a:t>sionnelle (Professions intellectuelles, scientifiques et artistiques  Professions intermédiaires  Employés de type administratif ),</a:t>
            </a:r>
          </a:p>
          <a:p>
            <a:pPr lvl="2">
              <a:buFont typeface="Arial" pitchFamily="34" charset="0"/>
              <a:buChar char="•"/>
            </a:pPr>
            <a:r>
              <a:rPr lang="fr-BE" sz="1500" b="0" i="0" strike="noStrike" cap="none" spc="0" baseline="0" dirty="0">
                <a:solidFill>
                  <a:srgbClr val="374151"/>
                </a:solidFill>
                <a:effectLst/>
                <a:latin typeface="Söhne"/>
                <a:ea typeface="Söhne"/>
                <a:cs typeface="Söhne"/>
              </a:rPr>
              <a:t>Un dipl</a:t>
            </a:r>
            <a:r>
              <a:rPr lang="fr-BE" sz="1500" b="0" dirty="0">
                <a:solidFill>
                  <a:srgbClr val="374151"/>
                </a:solidFill>
                <a:latin typeface="Söhne"/>
                <a:ea typeface="Söhne"/>
                <a:cs typeface="Söhne"/>
              </a:rPr>
              <a:t>ôme (Master, bachelier ou études secondaires)</a:t>
            </a:r>
          </a:p>
          <a:p>
            <a:pPr lvl="1" indent="0"/>
            <a:endParaRPr lang="fr-BE" sz="1300" b="0" i="0"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15179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DE92-5CF2-3BFF-1B9F-92AA5AF51E9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720E73E-97E6-1838-686F-8CC7BA54DA8F}"/>
              </a:ext>
            </a:extLst>
          </p:cNvPr>
          <p:cNvSpPr>
            <a:spLocks noGrp="1"/>
          </p:cNvSpPr>
          <p:nvPr>
            <p:ph type="body" sz="quarter" idx="10"/>
          </p:nvPr>
        </p:nvSpPr>
        <p:spPr>
          <a:xfrm>
            <a:off x="359532" y="411510"/>
            <a:ext cx="8424936" cy="4248472"/>
          </a:xfrm>
        </p:spPr>
        <p:txBody>
          <a:bodyPr>
            <a:normAutofit/>
          </a:bodyPr>
          <a:lstStyle/>
          <a:p>
            <a:pPr lvl="1"/>
            <a:r>
              <a:rPr lang="fr-BE" sz="1500" b="0" dirty="0">
                <a:solidFill>
                  <a:srgbClr val="374151"/>
                </a:solidFill>
                <a:latin typeface="Söhne"/>
                <a:ea typeface="Söhne"/>
                <a:cs typeface="Söhne"/>
              </a:rPr>
              <a:t>Ne portent que sur les activités directes d’un projet : les frais administratifs liés au </a:t>
            </a:r>
            <a:r>
              <a:rPr lang="fr-BE" sz="1500" b="0" dirty="0" err="1">
                <a:solidFill>
                  <a:srgbClr val="374151"/>
                </a:solidFill>
                <a:latin typeface="Söhne"/>
                <a:ea typeface="Söhne"/>
                <a:cs typeface="Söhne"/>
              </a:rPr>
              <a:t>reporting</a:t>
            </a:r>
            <a:r>
              <a:rPr lang="fr-BE" sz="1500" b="0" dirty="0">
                <a:solidFill>
                  <a:srgbClr val="374151"/>
                </a:solidFill>
                <a:latin typeface="Söhne"/>
                <a:ea typeface="Söhne"/>
                <a:cs typeface="Söhne"/>
              </a:rPr>
              <a:t> vers la Direction FEDER (préparation d’un rapport d’activité FEDER…) sont éligibles mais pas les heures de travail générale de l’organisation (pourcentages du service RH ou légal, de la direction générale, sans affectation précise aux livrables du projet) ;</a:t>
            </a:r>
          </a:p>
          <a:p>
            <a:pPr lvl="1">
              <a:buFont typeface="Arial" pitchFamily="34" charset="0"/>
              <a:buChar char="•"/>
            </a:pPr>
            <a:r>
              <a:rPr lang="fr-BE" sz="1500" b="0" dirty="0">
                <a:solidFill>
                  <a:srgbClr val="374151"/>
                </a:solidFill>
                <a:latin typeface="Söhne"/>
                <a:ea typeface="Söhne"/>
                <a:cs typeface="Söhne"/>
              </a:rPr>
              <a:t>Sont déterminés de façon forfaitaire (pas de </a:t>
            </a:r>
            <a:r>
              <a:rPr lang="fr-BE" sz="1500" b="0" dirty="0" err="1">
                <a:solidFill>
                  <a:srgbClr val="374151"/>
                </a:solidFill>
                <a:latin typeface="Söhne"/>
                <a:ea typeface="Söhne"/>
                <a:cs typeface="Söhne"/>
              </a:rPr>
              <a:t>timesheets</a:t>
            </a:r>
            <a:r>
              <a:rPr lang="fr-BE" sz="1500" b="0" dirty="0">
                <a:solidFill>
                  <a:srgbClr val="374151"/>
                </a:solidFill>
                <a:latin typeface="Söhne"/>
                <a:ea typeface="Söhne"/>
                <a:cs typeface="Söhne"/>
              </a:rPr>
              <a:t>, validation a priori via les livrables intégrés à la convention de financement) mais pour des livrables mis en œuvre par le personnel affecté au projet. </a:t>
            </a:r>
            <a:endParaRPr lang="fr-BE" sz="1500" b="0" i="0"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41155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a:xfrm>
            <a:off x="359532" y="411510"/>
            <a:ext cx="8424936" cy="4248472"/>
          </a:xfrm>
        </p:spPr>
        <p:txBody>
          <a:bodyPr>
            <a:normAutofit/>
          </a:bodyPr>
          <a:lstStyle/>
          <a:p>
            <a:pPr lvl="1">
              <a:buFont typeface="Arial" pitchFamily="34" charset="0"/>
              <a:buChar char="•"/>
            </a:pPr>
            <a:r>
              <a:rPr lang="fr-BE" sz="1500" b="0" dirty="0">
                <a:solidFill>
                  <a:srgbClr val="374151"/>
                </a:solidFill>
                <a:latin typeface="Söhne"/>
                <a:ea typeface="Söhne"/>
                <a:cs typeface="Söhne"/>
              </a:rPr>
              <a:t>Sont requis :</a:t>
            </a:r>
          </a:p>
          <a:p>
            <a:pPr lvl="2">
              <a:buFont typeface="Arial" pitchFamily="34" charset="0"/>
              <a:buChar char="•"/>
            </a:pPr>
            <a:r>
              <a:rPr lang="fr-BE" sz="1500" b="0" dirty="0">
                <a:solidFill>
                  <a:srgbClr val="374151"/>
                </a:solidFill>
                <a:latin typeface="Söhne"/>
                <a:ea typeface="Söhne"/>
                <a:cs typeface="Söhne"/>
              </a:rPr>
              <a:t>Les contrats de travail des membres du personnel concernés, </a:t>
            </a:r>
          </a:p>
          <a:p>
            <a:pPr lvl="2">
              <a:buFont typeface="Arial" pitchFamily="34" charset="0"/>
              <a:buChar char="•"/>
            </a:pPr>
            <a:r>
              <a:rPr lang="fr-BE" sz="1500" b="0" dirty="0">
                <a:solidFill>
                  <a:srgbClr val="374151"/>
                </a:solidFill>
                <a:latin typeface="Söhne"/>
                <a:ea typeface="Söhne"/>
                <a:cs typeface="Söhne"/>
              </a:rPr>
              <a:t>Les lettres de mission des membres du personnel concernés, qui reprennent notamment le temps de travail affecté au projet de chaque employé (pourcentage d’un équivalent temps plein), ainsi que sa fonction et la sous-catégorie professionnelle ;</a:t>
            </a:r>
          </a:p>
          <a:p>
            <a:pPr lvl="2">
              <a:buFont typeface="Arial" pitchFamily="34" charset="0"/>
              <a:buChar char="•"/>
            </a:pPr>
            <a:r>
              <a:rPr lang="fr-BE" sz="1500" b="0" dirty="0">
                <a:solidFill>
                  <a:srgbClr val="374151"/>
                </a:solidFill>
                <a:latin typeface="Söhne"/>
                <a:ea typeface="Söhne"/>
                <a:cs typeface="Söhne"/>
              </a:rPr>
              <a:t>Les diplômes des membres du personnel concernés (justifiant le barème et correspondant au type de fonction qui figure dans une lettre de mission) ;</a:t>
            </a:r>
          </a:p>
          <a:p>
            <a:pPr lvl="2">
              <a:buFont typeface="Arial" pitchFamily="34" charset="0"/>
              <a:buChar char="•"/>
            </a:pPr>
            <a:r>
              <a:rPr lang="fr-BE" sz="1500" b="0" dirty="0">
                <a:solidFill>
                  <a:srgbClr val="374151"/>
                </a:solidFill>
                <a:latin typeface="Söhne"/>
                <a:ea typeface="Söhne"/>
                <a:cs typeface="Söhne"/>
              </a:rPr>
              <a:t>Les rapports d’activités dans lesquels les prestations devront être rattachées aux </a:t>
            </a:r>
            <a:r>
              <a:rPr lang="fr-BE" sz="1500" b="0" dirty="0" err="1">
                <a:solidFill>
                  <a:srgbClr val="374151"/>
                </a:solidFill>
                <a:latin typeface="Söhne"/>
                <a:ea typeface="Söhne"/>
                <a:cs typeface="Söhne"/>
              </a:rPr>
              <a:t>work</a:t>
            </a:r>
            <a:r>
              <a:rPr lang="fr-BE" sz="1500" b="0" dirty="0">
                <a:solidFill>
                  <a:srgbClr val="374151"/>
                </a:solidFill>
                <a:latin typeface="Söhne"/>
                <a:ea typeface="Söhne"/>
                <a:cs typeface="Söhne"/>
              </a:rPr>
              <a:t> packages et aux livrables du projet ;</a:t>
            </a:r>
          </a:p>
          <a:p>
            <a:pPr lvl="2">
              <a:buFont typeface="Arial" pitchFamily="34" charset="0"/>
              <a:buChar char="•"/>
            </a:pPr>
            <a:r>
              <a:rPr lang="fr-BE" sz="1500" i="1" dirty="0">
                <a:solidFill>
                  <a:srgbClr val="374151"/>
                </a:solidFill>
                <a:latin typeface="Söhne"/>
                <a:ea typeface="Söhne"/>
                <a:cs typeface="Söhne"/>
              </a:rPr>
              <a:t>Les livrables (en tant que tels) des activités décrites dans les rapports d’activités et des prestations effectuées par les membres du personnel.</a:t>
            </a:r>
            <a:endParaRPr lang="fr-BE" sz="1500" i="1" strike="noStrike" cap="none" spc="0" baseline="0" dirty="0">
              <a:solidFill>
                <a:srgbClr val="374151"/>
              </a:solidFill>
              <a:effectLst/>
              <a:latin typeface="Söhne"/>
              <a:ea typeface="Söhne"/>
              <a:cs typeface="Söhne"/>
            </a:endParaRPr>
          </a:p>
        </p:txBody>
      </p:sp>
    </p:spTree>
    <p:extLst>
      <p:ext uri="{BB962C8B-B14F-4D97-AF65-F5344CB8AC3E}">
        <p14:creationId xmlns:p14="http://schemas.microsoft.com/office/powerpoint/2010/main" val="1562313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BC3806-9AAE-CDA3-49F0-430498625F53}"/>
              </a:ext>
            </a:extLst>
          </p:cNvPr>
          <p:cNvSpPr>
            <a:spLocks noGrp="1"/>
          </p:cNvSpPr>
          <p:nvPr>
            <p:ph type="title"/>
          </p:nvPr>
        </p:nvSpPr>
        <p:spPr/>
        <p:txBody>
          <a:bodyPr/>
          <a:lstStyle/>
          <a:p>
            <a:pPr rtl="0"/>
            <a:r>
              <a:rPr lang="fr-BE" sz="2200" i="1" dirty="0">
                <a:solidFill>
                  <a:srgbClr val="595959"/>
                </a:solidFill>
                <a:latin typeface="Arial"/>
                <a:ea typeface="Arial"/>
                <a:cs typeface="Arial"/>
              </a:rPr>
              <a:t>Forfait de 40%</a:t>
            </a:r>
            <a:endParaRPr lang="fr-BE" sz="2200" b="1" i="1" strike="noStrike" cap="none" spc="0" baseline="0" dirty="0">
              <a:solidFill>
                <a:srgbClr val="595959"/>
              </a:solidFill>
              <a:effectLst/>
              <a:latin typeface="Arial"/>
              <a:ea typeface="Arial"/>
              <a:cs typeface="Arial"/>
            </a:endParaRPr>
          </a:p>
        </p:txBody>
      </p:sp>
      <p:sp>
        <p:nvSpPr>
          <p:cNvPr id="3" name="Espace réservé du texte 2">
            <a:extLst>
              <a:ext uri="{FF2B5EF4-FFF2-40B4-BE49-F238E27FC236}">
                <a16:creationId xmlns:a16="http://schemas.microsoft.com/office/drawing/2014/main" id="{FDD94C45-8C6A-372B-9B9B-2B0532BD7855}"/>
              </a:ext>
            </a:extLst>
          </p:cNvPr>
          <p:cNvSpPr>
            <a:spLocks noGrp="1"/>
          </p:cNvSpPr>
          <p:nvPr>
            <p:ph type="body" sz="quarter" idx="10"/>
          </p:nvPr>
        </p:nvSpPr>
        <p:spPr/>
        <p:txBody>
          <a:bodyPr>
            <a:noAutofit/>
          </a:bodyPr>
          <a:lstStyle/>
          <a:p>
            <a:pPr lvl="1"/>
            <a:r>
              <a:rPr lang="fr-BE" sz="1500" b="1" u="sng" dirty="0">
                <a:solidFill>
                  <a:srgbClr val="374151"/>
                </a:solidFill>
                <a:uFill>
                  <a:solidFill>
                    <a:srgbClr val="374151"/>
                  </a:solidFill>
                </a:uFill>
                <a:latin typeface="Söhne"/>
              </a:rPr>
              <a:t>Le forfait (40%)</a:t>
            </a:r>
            <a:r>
              <a:rPr lang="fr-BE" sz="1500" dirty="0">
                <a:solidFill>
                  <a:srgbClr val="374151"/>
                </a:solidFill>
                <a:uFill>
                  <a:solidFill>
                    <a:srgbClr val="374151"/>
                  </a:solidFill>
                </a:uFill>
                <a:latin typeface="Söhne"/>
              </a:rPr>
              <a:t> a vocation à couvrir l’ensemble des dépenses autres que les dépenses de personnel du projet. </a:t>
            </a:r>
          </a:p>
          <a:p>
            <a:pPr lvl="1"/>
            <a:r>
              <a:rPr lang="fr-BE" sz="1500" dirty="0">
                <a:solidFill>
                  <a:srgbClr val="374151"/>
                </a:solidFill>
                <a:uFill>
                  <a:solidFill>
                    <a:srgbClr val="374151"/>
                  </a:solidFill>
                </a:uFill>
                <a:latin typeface="Söhne"/>
              </a:rPr>
              <a:t>Dès lors, toute autre dépense (frais généraux de secrétariat social, partie du loyer ou des frais énergétiques, matériel informatique et logiciels dédiés au projet, factures de communication, travail complémentaire confié à un consultant…) est exclue ! </a:t>
            </a:r>
          </a:p>
          <a:p>
            <a:pPr lvl="1"/>
            <a:r>
              <a:rPr lang="fr-BE" sz="1500" dirty="0">
                <a:solidFill>
                  <a:srgbClr val="374151"/>
                </a:solidFill>
                <a:uFill>
                  <a:solidFill>
                    <a:srgbClr val="374151"/>
                  </a:solidFill>
                </a:uFill>
                <a:latin typeface="Söhne"/>
              </a:rPr>
              <a:t>En revanche, le porteur de projet ne doit pas lier ces 40% à des dépenses précise (mais sa comptabilité devra laisser l’intervention FEDER apparaître au niveau des recettes) =&gt; pas de justification à apporter pour obtenir les 40% (mais pas de 40% sans démonstration de la production du livrable).</a:t>
            </a:r>
          </a:p>
          <a:p>
            <a:pPr lvl="1"/>
            <a:r>
              <a:rPr lang="fr-BE" sz="1500" dirty="0">
                <a:solidFill>
                  <a:srgbClr val="374151"/>
                </a:solidFill>
                <a:uFill>
                  <a:solidFill>
                    <a:srgbClr val="374151"/>
                  </a:solidFill>
                </a:uFill>
                <a:latin typeface="Söhne"/>
              </a:rPr>
              <a:t>Le porteur de projet n’en est pas moins censé respecter la réglementation sur les marchés publics et un contrôle sur place ou un audit pourrait donc procéder à l’analyse du système en place chez le bénéficiaire (en réalisant potentiellement, en l’absence de dépense liée au projet, des tests sur des dépenses de la comptabilité de l’opérateur). Et bien conserver les pièces liées aux (éventuels) marchés européens.</a:t>
            </a:r>
          </a:p>
        </p:txBody>
      </p:sp>
    </p:spTree>
    <p:extLst>
      <p:ext uri="{BB962C8B-B14F-4D97-AF65-F5344CB8AC3E}">
        <p14:creationId xmlns:p14="http://schemas.microsoft.com/office/powerpoint/2010/main" val="3955053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BCD31-1A7D-22A8-98CC-6763F83F8AC0}"/>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EDF610-C9C5-D99D-D4A7-1E6ABB8F8410}"/>
              </a:ext>
            </a:extLst>
          </p:cNvPr>
          <p:cNvSpPr>
            <a:spLocks noGrp="1"/>
          </p:cNvSpPr>
          <p:nvPr>
            <p:ph type="body" sz="quarter" idx="10"/>
          </p:nvPr>
        </p:nvSpPr>
        <p:spPr/>
        <p:txBody>
          <a:bodyPr>
            <a:normAutofit/>
          </a:bodyPr>
          <a:lstStyle/>
          <a:p>
            <a:pPr lvl="1"/>
            <a:r>
              <a:rPr lang="fr-BE" sz="1500" dirty="0">
                <a:solidFill>
                  <a:srgbClr val="374151"/>
                </a:solidFill>
                <a:uFill>
                  <a:solidFill>
                    <a:srgbClr val="374151"/>
                  </a:solidFill>
                </a:uFill>
                <a:latin typeface="Söhne"/>
              </a:rPr>
              <a:t>Le porteur de projet n’en est pas moins censé respecter la réglementation sur les marchés publics et un contrôle sur place ou un audit pourrait donc procéder à l’analyse du système en place chez le bénéficiaire (en réalisant potentiellement, en l’absence de dépense liée au projet, des tests sur des dépenses de la comptabilité de l’opérateur). Et bien conserver les pièces liées aux (éventuels) marchés européens.</a:t>
            </a:r>
          </a:p>
        </p:txBody>
      </p:sp>
    </p:spTree>
    <p:extLst>
      <p:ext uri="{BB962C8B-B14F-4D97-AF65-F5344CB8AC3E}">
        <p14:creationId xmlns:p14="http://schemas.microsoft.com/office/powerpoint/2010/main" val="534658676"/>
      </p:ext>
    </p:extLst>
  </p:cSld>
  <p:clrMapOvr>
    <a:masterClrMapping/>
  </p:clrMapOvr>
</p:sld>
</file>

<file path=ppt/theme/theme1.xml><?xml version="1.0" encoding="utf-8"?>
<a:theme xmlns:a="http://schemas.openxmlformats.org/drawingml/2006/main" name="Thème Office">
  <a:themeElements>
    <a:clrScheme name="Personnalisé 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959"/>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6576D11A8920428658727188ED0D42" ma:contentTypeVersion="18" ma:contentTypeDescription="Crée un document." ma:contentTypeScope="" ma:versionID="e9fd570b0f34164ad40192fc6c50524e">
  <xsd:schema xmlns:xsd="http://www.w3.org/2001/XMLSchema" xmlns:xs="http://www.w3.org/2001/XMLSchema" xmlns:p="http://schemas.microsoft.com/office/2006/metadata/properties" xmlns:ns3="89b09839-0161-487a-87f9-5fc40fba1316" xmlns:ns4="ec35f1ff-c62c-4fdb-9725-a7e6b1ee4494" targetNamespace="http://schemas.microsoft.com/office/2006/metadata/properties" ma:root="true" ma:fieldsID="10775787249db2c8d29dc01e24637d14" ns3:_="" ns4:_="">
    <xsd:import namespace="89b09839-0161-487a-87f9-5fc40fba1316"/>
    <xsd:import namespace="ec35f1ff-c62c-4fdb-9725-a7e6b1ee449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b09839-0161-487a-87f9-5fc40fba13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35f1ff-c62c-4fdb-9725-a7e6b1ee4494"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element name="SharingHintHash" ma:index="19"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9b09839-0161-487a-87f9-5fc40fba13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7DFDB9-2993-48D1-9F22-F3DD862AE1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b09839-0161-487a-87f9-5fc40fba1316"/>
    <ds:schemaRef ds:uri="ec35f1ff-c62c-4fdb-9725-a7e6b1ee44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7FDBD2-A37C-452B-B852-DEF265E709AA}">
  <ds:schemaRefs>
    <ds:schemaRef ds:uri="89b09839-0161-487a-87f9-5fc40fba1316"/>
    <ds:schemaRef ds:uri="ec35f1ff-c62c-4fdb-9725-a7e6b1ee449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90BA248-8733-4239-94A0-E9D147687AF1}">
  <ds:schemaRefs>
    <ds:schemaRef ds:uri="http://schemas.microsoft.com/sharepoint/v3/contenttype/forms"/>
  </ds:schemaRefs>
</ds:datastoreItem>
</file>

<file path=docMetadata/LabelInfo.xml><?xml version="1.0" encoding="utf-8"?>
<clbl:labelList xmlns:clbl="http://schemas.microsoft.com/office/2020/mipLabelMetadata">
  <clbl:label id="{cfba054c-0ace-42fc-8ddf-f56c5f5b6712}" enabled="1" method="Standard" siteId="{3e9f03cd-0512-46dc-b0d4-bb48fa70fcf2}" removed="0"/>
</clbl:labelList>
</file>

<file path=docProps/app.xml><?xml version="1.0" encoding="utf-8"?>
<Properties xmlns="http://schemas.openxmlformats.org/officeDocument/2006/extended-properties" xmlns:vt="http://schemas.openxmlformats.org/officeDocument/2006/docPropsVTypes">
  <TotalTime>6283</TotalTime>
  <Words>1149</Words>
  <Application>Microsoft Office PowerPoint</Application>
  <PresentationFormat>Affichage à l'écran (16:9)</PresentationFormat>
  <Paragraphs>74</Paragraphs>
  <Slides>16</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16</vt:i4>
      </vt:variant>
    </vt:vector>
  </HeadingPairs>
  <TitlesOfParts>
    <vt:vector size="23" baseType="lpstr">
      <vt:lpstr>Aller Light</vt:lpstr>
      <vt:lpstr>Arial</vt:lpstr>
      <vt:lpstr>Calibri</vt:lpstr>
      <vt:lpstr>Courier New</vt:lpstr>
      <vt:lpstr>Söhne</vt:lpstr>
      <vt:lpstr>Thème Office</vt:lpstr>
      <vt:lpstr>Worksheet</vt:lpstr>
      <vt:lpstr>Présentation PowerPoint</vt:lpstr>
      <vt:lpstr>Introduction / Inleiding</vt:lpstr>
      <vt:lpstr>Work packages</vt:lpstr>
      <vt:lpstr>Livrables</vt:lpstr>
      <vt:lpstr>Livrables des projets de fonctionnement et budget</vt:lpstr>
      <vt:lpstr>Présentation PowerPoint</vt:lpstr>
      <vt:lpstr>Présentation PowerPoint</vt:lpstr>
      <vt:lpstr>Présentation PowerPoint</vt:lpstr>
      <vt:lpstr>Livrables</vt:lpstr>
      <vt:lpstr>Présentation PowerPoint</vt:lpstr>
      <vt:lpstr>Présentation PowerPoint</vt:lpstr>
      <vt:lpstr>Frais de personnel couverts</vt:lpstr>
      <vt:lpstr>Présentation PowerPoint</vt:lpstr>
      <vt:lpstr>Présentation PowerPoint</vt:lpstr>
      <vt:lpstr>Forfait de 40%</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BI-UK-PPT</dc:title>
  <dc:creator>Benjamin Harpigny</dc:creator>
  <cp:lastModifiedBy>RICHARD Quentin</cp:lastModifiedBy>
  <cp:revision>259</cp:revision>
  <cp:lastPrinted>2024-04-15T08:45:11Z</cp:lastPrinted>
  <dcterms:created xsi:type="dcterms:W3CDTF">2013-10-17T10:19:39Z</dcterms:created>
  <dcterms:modified xsi:type="dcterms:W3CDTF">2026-03-12T19:39:59Z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quage spécifique">
    <vt:lpwstr/>
  </property>
  <property fmtid="{D5CDD505-2E9C-101B-9397-08002B2CF9AE}" pid="3" name="ContentTypeId">
    <vt:lpwstr>0x010100956576D11A8920428658727188ED0D42</vt:lpwstr>
  </property>
  <property fmtid="{D5CDD505-2E9C-101B-9397-08002B2CF9AE}" pid="4" name="Orientation1">
    <vt:lpwstr/>
  </property>
  <property fmtid="{D5CDD505-2E9C-101B-9397-08002B2CF9AE}" pid="5" name="Mot-clé">
    <vt:lpwstr/>
  </property>
  <property fmtid="{D5CDD505-2E9C-101B-9397-08002B2CF9AE}" pid="6" name="Type de document">
    <vt:lpwstr>13;#Template PowerPoint|637b2f20-df0a-4619-9eb8-50d9a2752545</vt:lpwstr>
  </property>
  <property fmtid="{D5CDD505-2E9C-101B-9397-08002B2CF9AE}" pid="7" name="Utilisation1">
    <vt:lpwstr/>
  </property>
  <property fmtid="{D5CDD505-2E9C-101B-9397-08002B2CF9AE}" pid="8" name="Mot_x002d_cl_x00e9_">
    <vt:lpwstr/>
  </property>
  <property fmtid="{D5CDD505-2E9C-101B-9397-08002B2CF9AE}" pid="9" name="ClassificationContentMarkingHeaderLocations">
    <vt:lpwstr>Thème Office:8</vt:lpwstr>
  </property>
  <property fmtid="{D5CDD505-2E9C-101B-9397-08002B2CF9AE}" pid="10" name="ClassificationContentMarkingHeaderText">
    <vt:lpwstr>GOB/SPRB - Intern/Interne</vt:lpwstr>
  </property>
</Properties>
</file>