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60" r:id="rId4"/>
    <p:sldId id="270" r:id="rId5"/>
    <p:sldId id="271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63" r:id="rId14"/>
    <p:sldId id="264" r:id="rId1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480E8E-CC4B-4477-BCD2-1B566812BF7F}" v="6" dt="2025-03-13T13:52:11.3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TOUR Martin" userId="ed125d66-3e2c-476e-8b46-1add5ebd84f3" providerId="ADAL" clId="{C5480E8E-CC4B-4477-BCD2-1B566812BF7F}"/>
    <pc:docChg chg="custSel modSld modNotesMaster">
      <pc:chgData name="LATOUR Martin" userId="ed125d66-3e2c-476e-8b46-1add5ebd84f3" providerId="ADAL" clId="{C5480E8E-CC4B-4477-BCD2-1B566812BF7F}" dt="2025-03-13T14:39:48.815" v="1637" actId="20577"/>
      <pc:docMkLst>
        <pc:docMk/>
      </pc:docMkLst>
      <pc:sldChg chg="modNotes">
        <pc:chgData name="LATOUR Martin" userId="ed125d66-3e2c-476e-8b46-1add5ebd84f3" providerId="ADAL" clId="{C5480E8E-CC4B-4477-BCD2-1B566812BF7F}" dt="2025-03-13T13:52:11.322" v="1546"/>
        <pc:sldMkLst>
          <pc:docMk/>
          <pc:sldMk cId="0" sldId="257"/>
        </pc:sldMkLst>
      </pc:sldChg>
      <pc:sldChg chg="modNotes">
        <pc:chgData name="LATOUR Martin" userId="ed125d66-3e2c-476e-8b46-1add5ebd84f3" providerId="ADAL" clId="{C5480E8E-CC4B-4477-BCD2-1B566812BF7F}" dt="2025-03-13T13:52:11.322" v="1546"/>
        <pc:sldMkLst>
          <pc:docMk/>
          <pc:sldMk cId="0" sldId="258"/>
        </pc:sldMkLst>
      </pc:sldChg>
      <pc:sldChg chg="modSp mod modNotes">
        <pc:chgData name="LATOUR Martin" userId="ed125d66-3e2c-476e-8b46-1add5ebd84f3" providerId="ADAL" clId="{C5480E8E-CC4B-4477-BCD2-1B566812BF7F}" dt="2025-03-13T13:52:11.322" v="1546"/>
        <pc:sldMkLst>
          <pc:docMk/>
          <pc:sldMk cId="0" sldId="260"/>
        </pc:sldMkLst>
        <pc:spChg chg="mod">
          <ac:chgData name="LATOUR Martin" userId="ed125d66-3e2c-476e-8b46-1add5ebd84f3" providerId="ADAL" clId="{C5480E8E-CC4B-4477-BCD2-1B566812BF7F}" dt="2025-03-12T08:22:43.271" v="1197" actId="113"/>
          <ac:spMkLst>
            <pc:docMk/>
            <pc:sldMk cId="0" sldId="260"/>
            <ac:spMk id="63" creationId="{00000000-0000-0000-0000-000000000000}"/>
          </ac:spMkLst>
        </pc:spChg>
      </pc:sldChg>
      <pc:sldChg chg="modNotes">
        <pc:chgData name="LATOUR Martin" userId="ed125d66-3e2c-476e-8b46-1add5ebd84f3" providerId="ADAL" clId="{C5480E8E-CC4B-4477-BCD2-1B566812BF7F}" dt="2025-03-13T13:52:11.322" v="1546"/>
        <pc:sldMkLst>
          <pc:docMk/>
          <pc:sldMk cId="1548166492" sldId="261"/>
        </pc:sldMkLst>
      </pc:sldChg>
      <pc:sldChg chg="modNotes">
        <pc:chgData name="LATOUR Martin" userId="ed125d66-3e2c-476e-8b46-1add5ebd84f3" providerId="ADAL" clId="{C5480E8E-CC4B-4477-BCD2-1B566812BF7F}" dt="2025-03-13T13:52:11.322" v="1546"/>
        <pc:sldMkLst>
          <pc:docMk/>
          <pc:sldMk cId="1252655971" sldId="262"/>
        </pc:sldMkLst>
      </pc:sldChg>
      <pc:sldChg chg="modSp mod modNotes">
        <pc:chgData name="LATOUR Martin" userId="ed125d66-3e2c-476e-8b46-1add5ebd84f3" providerId="ADAL" clId="{C5480E8E-CC4B-4477-BCD2-1B566812BF7F}" dt="2025-03-13T13:52:11.322" v="1546"/>
        <pc:sldMkLst>
          <pc:docMk/>
          <pc:sldMk cId="1166271277" sldId="263"/>
        </pc:sldMkLst>
        <pc:spChg chg="mod">
          <ac:chgData name="LATOUR Martin" userId="ed125d66-3e2c-476e-8b46-1add5ebd84f3" providerId="ADAL" clId="{C5480E8E-CC4B-4477-BCD2-1B566812BF7F}" dt="2025-03-12T08:01:39.630" v="753" actId="20577"/>
          <ac:spMkLst>
            <pc:docMk/>
            <pc:sldMk cId="1166271277" sldId="263"/>
            <ac:spMk id="63" creationId="{D2011968-1CE9-B8EE-FFD0-C72E7998F53B}"/>
          </ac:spMkLst>
        </pc:spChg>
      </pc:sldChg>
      <pc:sldChg chg="modSp mod modNotes">
        <pc:chgData name="LATOUR Martin" userId="ed125d66-3e2c-476e-8b46-1add5ebd84f3" providerId="ADAL" clId="{C5480E8E-CC4B-4477-BCD2-1B566812BF7F}" dt="2025-03-13T13:52:11.322" v="1546"/>
        <pc:sldMkLst>
          <pc:docMk/>
          <pc:sldMk cId="4004745642" sldId="264"/>
        </pc:sldMkLst>
        <pc:spChg chg="mod">
          <ac:chgData name="LATOUR Martin" userId="ed125d66-3e2c-476e-8b46-1add5ebd84f3" providerId="ADAL" clId="{C5480E8E-CC4B-4477-BCD2-1B566812BF7F}" dt="2025-03-12T08:29:33.341" v="1257" actId="20577"/>
          <ac:spMkLst>
            <pc:docMk/>
            <pc:sldMk cId="4004745642" sldId="264"/>
            <ac:spMk id="63" creationId="{D862AC81-2FC7-274A-10D7-6F4678E1B7E2}"/>
          </ac:spMkLst>
        </pc:spChg>
        <pc:spChg chg="mod">
          <ac:chgData name="LATOUR Martin" userId="ed125d66-3e2c-476e-8b46-1add5ebd84f3" providerId="ADAL" clId="{C5480E8E-CC4B-4477-BCD2-1B566812BF7F}" dt="2025-03-12T08:29:17.317" v="1223" actId="1076"/>
          <ac:spMkLst>
            <pc:docMk/>
            <pc:sldMk cId="4004745642" sldId="264"/>
            <ac:spMk id="65" creationId="{0CD72CAF-B0B7-3F85-72FC-0BDF18A2A964}"/>
          </ac:spMkLst>
        </pc:spChg>
      </pc:sldChg>
      <pc:sldChg chg="modSp mod modNotes">
        <pc:chgData name="LATOUR Martin" userId="ed125d66-3e2c-476e-8b46-1add5ebd84f3" providerId="ADAL" clId="{C5480E8E-CC4B-4477-BCD2-1B566812BF7F}" dt="2025-03-13T14:39:48.815" v="1637" actId="20577"/>
        <pc:sldMkLst>
          <pc:docMk/>
          <pc:sldMk cId="3912506433" sldId="265"/>
        </pc:sldMkLst>
        <pc:graphicFrameChg chg="modGraphic">
          <ac:chgData name="LATOUR Martin" userId="ed125d66-3e2c-476e-8b46-1add5ebd84f3" providerId="ADAL" clId="{C5480E8E-CC4B-4477-BCD2-1B566812BF7F}" dt="2025-03-13T14:39:48.815" v="1637" actId="20577"/>
          <ac:graphicFrameMkLst>
            <pc:docMk/>
            <pc:sldMk cId="3912506433" sldId="265"/>
            <ac:graphicFrameMk id="2" creationId="{396900A6-3AB9-E056-2270-0B7B9317D20B}"/>
          </ac:graphicFrameMkLst>
        </pc:graphicFrameChg>
      </pc:sldChg>
      <pc:sldChg chg="modNotes">
        <pc:chgData name="LATOUR Martin" userId="ed125d66-3e2c-476e-8b46-1add5ebd84f3" providerId="ADAL" clId="{C5480E8E-CC4B-4477-BCD2-1B566812BF7F}" dt="2025-03-13T13:52:11.322" v="1546"/>
        <pc:sldMkLst>
          <pc:docMk/>
          <pc:sldMk cId="3571866733" sldId="266"/>
        </pc:sldMkLst>
      </pc:sldChg>
      <pc:sldChg chg="modNotes">
        <pc:chgData name="LATOUR Martin" userId="ed125d66-3e2c-476e-8b46-1add5ebd84f3" providerId="ADAL" clId="{C5480E8E-CC4B-4477-BCD2-1B566812BF7F}" dt="2025-03-13T13:52:11.322" v="1546"/>
        <pc:sldMkLst>
          <pc:docMk/>
          <pc:sldMk cId="3853819487" sldId="267"/>
        </pc:sldMkLst>
      </pc:sldChg>
      <pc:sldChg chg="modNotes">
        <pc:chgData name="LATOUR Martin" userId="ed125d66-3e2c-476e-8b46-1add5ebd84f3" providerId="ADAL" clId="{C5480E8E-CC4B-4477-BCD2-1B566812BF7F}" dt="2025-03-13T13:52:11.322" v="1546"/>
        <pc:sldMkLst>
          <pc:docMk/>
          <pc:sldMk cId="4158694053" sldId="268"/>
        </pc:sldMkLst>
      </pc:sldChg>
      <pc:sldChg chg="modSp mod modNotes">
        <pc:chgData name="LATOUR Martin" userId="ed125d66-3e2c-476e-8b46-1add5ebd84f3" providerId="ADAL" clId="{C5480E8E-CC4B-4477-BCD2-1B566812BF7F}" dt="2025-03-13T13:52:11.322" v="1546"/>
        <pc:sldMkLst>
          <pc:docMk/>
          <pc:sldMk cId="3927778758" sldId="269"/>
        </pc:sldMkLst>
        <pc:graphicFrameChg chg="mod modGraphic">
          <ac:chgData name="LATOUR Martin" userId="ed125d66-3e2c-476e-8b46-1add5ebd84f3" providerId="ADAL" clId="{C5480E8E-CC4B-4477-BCD2-1B566812BF7F}" dt="2025-03-12T07:48:47.470" v="240" actId="2165"/>
          <ac:graphicFrameMkLst>
            <pc:docMk/>
            <pc:sldMk cId="3927778758" sldId="269"/>
            <ac:graphicFrameMk id="2" creationId="{62C0F08A-54BD-04C9-0EF6-E0439DCE18DB}"/>
          </ac:graphicFrameMkLst>
        </pc:graphicFrameChg>
      </pc:sldChg>
      <pc:sldChg chg="modSp mod modNotes">
        <pc:chgData name="LATOUR Martin" userId="ed125d66-3e2c-476e-8b46-1add5ebd84f3" providerId="ADAL" clId="{C5480E8E-CC4B-4477-BCD2-1B566812BF7F}" dt="2025-03-13T14:09:45.055" v="1554" actId="20577"/>
        <pc:sldMkLst>
          <pc:docMk/>
          <pc:sldMk cId="374036183" sldId="270"/>
        </pc:sldMkLst>
        <pc:spChg chg="mod">
          <ac:chgData name="LATOUR Martin" userId="ed125d66-3e2c-476e-8b46-1add5ebd84f3" providerId="ADAL" clId="{C5480E8E-CC4B-4477-BCD2-1B566812BF7F}" dt="2025-03-13T14:09:45.055" v="1554" actId="20577"/>
          <ac:spMkLst>
            <pc:docMk/>
            <pc:sldMk cId="374036183" sldId="270"/>
            <ac:spMk id="63" creationId="{EE6F7A38-D558-0254-CBB2-7557E35DA36D}"/>
          </ac:spMkLst>
        </pc:spChg>
      </pc:sldChg>
      <pc:sldChg chg="modSp mod modNotes">
        <pc:chgData name="LATOUR Martin" userId="ed125d66-3e2c-476e-8b46-1add5ebd84f3" providerId="ADAL" clId="{C5480E8E-CC4B-4477-BCD2-1B566812BF7F}" dt="2025-03-13T13:52:11.322" v="1546"/>
        <pc:sldMkLst>
          <pc:docMk/>
          <pc:sldMk cId="2409695906" sldId="271"/>
        </pc:sldMkLst>
        <pc:spChg chg="mod">
          <ac:chgData name="LATOUR Martin" userId="ed125d66-3e2c-476e-8b46-1add5ebd84f3" providerId="ADAL" clId="{C5480E8E-CC4B-4477-BCD2-1B566812BF7F}" dt="2025-03-12T08:55:15.027" v="1544" actId="20577"/>
          <ac:spMkLst>
            <pc:docMk/>
            <pc:sldMk cId="2409695906" sldId="271"/>
            <ac:spMk id="63" creationId="{9177D946-C37C-0251-29C2-4E5089EA987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>
              <a:defRPr sz="1200"/>
            </a:lvl1pPr>
          </a:lstStyle>
          <a:p>
            <a:fld id="{46755DFA-0CAD-4EAB-BAE2-9688DA379363}" type="datetimeFigureOut">
              <a:rPr lang="fr-BE" smtClean="0"/>
              <a:t>16-10-25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22" tIns="47311" rIns="94622" bIns="47311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4622" tIns="47311" rIns="94622" bIns="47311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r">
              <a:defRPr sz="1200"/>
            </a:lvl1pPr>
          </a:lstStyle>
          <a:p>
            <a:fld id="{B0B1DD34-EB66-4D4D-86D2-165655DCC58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2480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34" name="Google Shape;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:notes"/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40" name="Google Shape;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/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633C63D7-F0C3-71FC-5AA0-280C4791B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B0B78E2E-2544-792D-CCB2-CC444C9FB5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D91CB0FF-59D8-B66D-8481-450A21B54B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1819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041BE634-B21E-1BC3-9210-28D4D717E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78FFFB1D-4AF7-6F76-EFFD-846B8B8B8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BE0CD4D3-D14A-F223-14DB-50D7223729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9761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DD7054F5-41C3-00F7-DF69-7923446F8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C4F8EB81-D3DC-620F-F941-90D0D5FE5B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34BC764A-D1AE-C7A9-C0C5-5AB6BF26EC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608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BFEF0A6-68F6-D62C-917C-E8ED7D442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BFBEFE6B-E1B9-67D1-8C63-0A5D4B49AE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23633E0A-51B5-D453-2332-A4E25A001D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0564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68B9CF0-64F6-ECAC-F945-3B8EFB689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95258346-D201-4907-D8D2-2785E94952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918C1C0A-CD6B-3973-C7F9-0C805FB089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421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4196DD5F-4043-6EEB-EBE9-B534F115C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7C6FC189-7986-3E5D-1254-B2CE6D1B70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7D162F72-FAF8-2832-1AC9-FD70F8E481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7463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28C8718-CB80-F378-DE88-D61A01869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580A5891-CC71-3A2B-61D2-6543B1CB2F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63438CEE-1293-B3B3-5C0F-6DA48B7BD8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2954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8DC770AB-48E6-22A5-69A3-FBEF885B2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04F6479D-3D08-829D-67D1-E482770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6A190F34-0CF5-8CC9-BE37-92D9D1EE1B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7255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25AE8EE-FB07-11D7-D6B7-9E6C21097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792473BA-834B-1B9E-A0EF-690A58E5C0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B9B6B867-7C2D-21EE-DF8E-091072B107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09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B38FDE4-2065-AC0C-2B6D-C14A7101D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FEAB9CA4-98E8-D712-01FC-E07A4E1DB2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9E42DE9A-01E4-267A-4AE1-A7C1541460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3354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EF92BDD-5FD8-ECE2-AC43-C8ED255C9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:notes">
            <a:extLst>
              <a:ext uri="{FF2B5EF4-FFF2-40B4-BE49-F238E27FC236}">
                <a16:creationId xmlns:a16="http://schemas.microsoft.com/office/drawing/2014/main" id="{5F87B76A-0771-4FF4-38BD-1410C201C6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9" y="5186076"/>
            <a:ext cx="5390304" cy="4243153"/>
          </a:xfrm>
          <a:prstGeom prst="rect">
            <a:avLst/>
          </a:prstGeom>
        </p:spPr>
        <p:txBody>
          <a:bodyPr spcFirstLastPara="1" wrap="square" lIns="94607" tIns="47290" rIns="94607" bIns="47290" anchor="t" anchorCtr="0">
            <a:noAutofit/>
          </a:bodyPr>
          <a:lstStyle/>
          <a:p>
            <a:endParaRPr/>
          </a:p>
        </p:txBody>
      </p:sp>
      <p:sp>
        <p:nvSpPr>
          <p:cNvPr id="61" name="Google Shape;61;p12:notes">
            <a:extLst>
              <a:ext uri="{FF2B5EF4-FFF2-40B4-BE49-F238E27FC236}">
                <a16:creationId xmlns:a16="http://schemas.microsoft.com/office/drawing/2014/main" id="{B75FE355-04F2-E7A1-DCB0-D3939A79A7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785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MAIRE">
  <p:cSld name="SOMMAIR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8"/>
          <p:cNvSpPr txBox="1"/>
          <p:nvPr/>
        </p:nvSpPr>
        <p:spPr>
          <a:xfrm>
            <a:off x="10896533" y="6345282"/>
            <a:ext cx="960107" cy="509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Font typeface="Arial"/>
              <a:buNone/>
            </a:pPr>
            <a:fld id="{00000000-1234-1234-1234-123412341234}" type="slidenum">
              <a:rPr lang="nl-BE" sz="1333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000"/>
                <a:buFont typeface="Arial"/>
                <a:buNone/>
              </a:pPr>
              <a:t>‹N°›</a:t>
            </a:fld>
            <a:r>
              <a:rPr lang="nl-BE" sz="1467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33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48"/>
          <p:cNvSpPr txBox="1">
            <a:spLocks noGrp="1"/>
          </p:cNvSpPr>
          <p:nvPr>
            <p:ph type="body" idx="1"/>
          </p:nvPr>
        </p:nvSpPr>
        <p:spPr>
          <a:xfrm>
            <a:off x="2237027" y="2046648"/>
            <a:ext cx="9601067" cy="4262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1666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32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2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lvl="2" indent="-440256" algn="l">
              <a:spcBef>
                <a:spcPts val="427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-"/>
              <a:defRPr sz="2133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sz="2133" i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474121" algn="l"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000"/>
              <a:buChar char="»"/>
              <a:defRPr>
                <a:solidFill>
                  <a:srgbClr val="3F3F3F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625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">
  <p:cSld name="CONTENU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9"/>
          <p:cNvSpPr txBox="1"/>
          <p:nvPr/>
        </p:nvSpPr>
        <p:spPr>
          <a:xfrm>
            <a:off x="10896533" y="6345282"/>
            <a:ext cx="960107" cy="509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Font typeface="Arial"/>
              <a:buNone/>
            </a:pPr>
            <a:fld id="{00000000-1234-1234-1234-123412341234}" type="slidenum">
              <a:rPr lang="nl-BE" sz="1333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000"/>
                <a:buFont typeface="Arial"/>
                <a:buNone/>
              </a:pPr>
              <a:t>‹N°›</a:t>
            </a:fld>
            <a:r>
              <a:rPr lang="nl-BE" sz="1467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33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9"/>
          <p:cNvSpPr txBox="1">
            <a:spLocks noGrp="1"/>
          </p:cNvSpPr>
          <p:nvPr>
            <p:ph type="title"/>
          </p:nvPr>
        </p:nvSpPr>
        <p:spPr>
          <a:xfrm>
            <a:off x="527381" y="274637"/>
            <a:ext cx="11233248" cy="778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32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9"/>
          <p:cNvSpPr txBox="1">
            <a:spLocks noGrp="1"/>
          </p:cNvSpPr>
          <p:nvPr>
            <p:ph type="body" idx="1"/>
          </p:nvPr>
        </p:nvSpPr>
        <p:spPr>
          <a:xfrm>
            <a:off x="479376" y="1316765"/>
            <a:ext cx="11233248" cy="4128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110000"/>
              </a:lnSpc>
              <a:spcBef>
                <a:spcPts val="533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667" b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  <a:defRPr sz="2667" b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lvl="2" indent="-304792" algn="l">
              <a:spcBef>
                <a:spcPts val="1333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667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lvl="3" indent="-304792" algn="l">
              <a:spcBef>
                <a:spcPts val="400"/>
              </a:spcBef>
              <a:spcAft>
                <a:spcPts val="0"/>
              </a:spcAft>
              <a:buClr>
                <a:srgbClr val="7CA2D6"/>
              </a:buClr>
              <a:buSzPts val="1800"/>
              <a:buFont typeface="Arial"/>
              <a:buNone/>
              <a:defRPr sz="2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457189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2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042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+SS TITRE">
  <p:cSld name="TITRE +SS TITR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0"/>
          <p:cNvSpPr txBox="1"/>
          <p:nvPr/>
        </p:nvSpPr>
        <p:spPr>
          <a:xfrm>
            <a:off x="10896533" y="6345282"/>
            <a:ext cx="960107" cy="509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Font typeface="Arial"/>
              <a:buNone/>
            </a:pPr>
            <a:fld id="{00000000-1234-1234-1234-123412341234}" type="slidenum">
              <a:rPr lang="nl-BE" sz="1333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000"/>
                <a:buFont typeface="Arial"/>
                <a:buNone/>
              </a:pPr>
              <a:t>‹N°›</a:t>
            </a:fld>
            <a:r>
              <a:rPr lang="nl-BE" sz="1467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33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0"/>
          <p:cNvSpPr txBox="1">
            <a:spLocks noGrp="1"/>
          </p:cNvSpPr>
          <p:nvPr>
            <p:ph type="body" idx="1"/>
          </p:nvPr>
        </p:nvSpPr>
        <p:spPr>
          <a:xfrm>
            <a:off x="1967541" y="2823367"/>
            <a:ext cx="10081120" cy="127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lnSpc>
                <a:spcPct val="91666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3200" b="1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alibri"/>
              <a:buNone/>
              <a:defRPr sz="2133" b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lvl="2" indent="-304792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2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lvl="3" indent="-304792" algn="l">
              <a:spcBef>
                <a:spcPts val="400"/>
              </a:spcBef>
              <a:spcAft>
                <a:spcPts val="0"/>
              </a:spcAft>
              <a:buClr>
                <a:srgbClr val="7CA2D6"/>
              </a:buClr>
              <a:buSzPts val="1800"/>
              <a:buFont typeface="Arial"/>
              <a:buNone/>
              <a:defRPr sz="2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457189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2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0"/>
          <p:cNvSpPr txBox="1">
            <a:spLocks noGrp="1"/>
          </p:cNvSpPr>
          <p:nvPr>
            <p:ph type="body" idx="2"/>
          </p:nvPr>
        </p:nvSpPr>
        <p:spPr>
          <a:xfrm>
            <a:off x="1967541" y="4071506"/>
            <a:ext cx="10081120" cy="509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122222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2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  <a:defRPr sz="2667" b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lvl="2" indent="-304792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2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lvl="3" indent="-304792" algn="l">
              <a:spcBef>
                <a:spcPts val="400"/>
              </a:spcBef>
              <a:spcAft>
                <a:spcPts val="0"/>
              </a:spcAft>
              <a:buClr>
                <a:srgbClr val="7CA2D6"/>
              </a:buClr>
              <a:buSzPts val="1800"/>
              <a:buFont typeface="Arial"/>
              <a:buNone/>
              <a:defRPr sz="2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lvl="4" indent="-457189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24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98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CUEIL">
  <p:cSld name="ACCUEIL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1"/>
          <p:cNvSpPr txBox="1"/>
          <p:nvPr/>
        </p:nvSpPr>
        <p:spPr>
          <a:xfrm>
            <a:off x="10896533" y="6345282"/>
            <a:ext cx="960107" cy="509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Font typeface="Arial"/>
              <a:buNone/>
            </a:pPr>
            <a:fld id="{00000000-1234-1234-1234-123412341234}" type="slidenum">
              <a:rPr lang="nl-BE" sz="1333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000"/>
                <a:buFont typeface="Arial"/>
                <a:buNone/>
              </a:pPr>
              <a:t>‹N°›</a:t>
            </a:fld>
            <a:r>
              <a:rPr lang="nl-BE" sz="1467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33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13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7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nl-BE" smtClean="0"/>
              <a:pPr/>
              <a:t>‹N°›</a:t>
            </a:fld>
            <a:endParaRPr lang="nl-BE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48B3A8-B3E9-B321-C6F5-29DB3CD6E6C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753725" y="63500"/>
            <a:ext cx="14033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BE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SPRB/GOB - Public/Publiek</a:t>
            </a:r>
          </a:p>
        </p:txBody>
      </p:sp>
    </p:spTree>
    <p:extLst>
      <p:ext uri="{BB962C8B-B14F-4D97-AF65-F5344CB8AC3E}">
        <p14:creationId xmlns:p14="http://schemas.microsoft.com/office/powerpoint/2010/main" val="41767090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feder@sprb.brussel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juristesfeder@sprb.brusse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"/>
          <p:cNvSpPr txBox="1">
            <a:spLocks noGrp="1"/>
          </p:cNvSpPr>
          <p:nvPr>
            <p:ph type="body" idx="1"/>
          </p:nvPr>
        </p:nvSpPr>
        <p:spPr>
          <a:xfrm>
            <a:off x="1007435" y="1604797"/>
            <a:ext cx="9601067" cy="4262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 algn="ctr">
              <a:lnSpc>
                <a:spcPct val="183333"/>
              </a:lnSpc>
              <a:spcBef>
                <a:spcPts val="0"/>
              </a:spcBef>
              <a:buClr>
                <a:srgbClr val="17365D"/>
              </a:buClr>
              <a:buSzPct val="100000"/>
            </a:pPr>
            <a:r>
              <a:rPr lang="nl-BE" sz="1600" dirty="0">
                <a:solidFill>
                  <a:srgbClr val="17365D"/>
                </a:solidFill>
              </a:rPr>
              <a:t>SESSION D’INFORMATION</a:t>
            </a:r>
            <a:endParaRPr dirty="0"/>
          </a:p>
          <a:p>
            <a:pPr marL="0" indent="0" algn="ctr">
              <a:lnSpc>
                <a:spcPct val="183333"/>
              </a:lnSpc>
              <a:spcBef>
                <a:spcPts val="320"/>
              </a:spcBef>
              <a:buClr>
                <a:srgbClr val="17365D"/>
              </a:buClr>
              <a:buSzPct val="100000"/>
            </a:pPr>
            <a:r>
              <a:rPr lang="nl-BE" sz="1600" dirty="0">
                <a:solidFill>
                  <a:srgbClr val="17365D"/>
                </a:solidFill>
              </a:rPr>
              <a:t>À DESTINATION DES PORTEURS DE PROJETS </a:t>
            </a:r>
            <a:endParaRPr dirty="0"/>
          </a:p>
          <a:p>
            <a:pPr marL="0" indent="0" algn="ctr">
              <a:lnSpc>
                <a:spcPct val="137500"/>
              </a:lnSpc>
              <a:spcBef>
                <a:spcPts val="427"/>
              </a:spcBef>
              <a:buSzPct val="100000"/>
            </a:pPr>
            <a:endParaRPr sz="2133" dirty="0">
              <a:solidFill>
                <a:srgbClr val="17365D"/>
              </a:solidFill>
            </a:endParaRPr>
          </a:p>
          <a:p>
            <a:pPr marL="0" indent="0" algn="ctr">
              <a:lnSpc>
                <a:spcPct val="137500"/>
              </a:lnSpc>
              <a:spcBef>
                <a:spcPts val="427"/>
              </a:spcBef>
              <a:buClr>
                <a:srgbClr val="17365D"/>
              </a:buClr>
              <a:buSzPct val="100000"/>
            </a:pPr>
            <a:r>
              <a:rPr lang="nl-BE" sz="2133" dirty="0">
                <a:solidFill>
                  <a:srgbClr val="17365D"/>
                </a:solidFill>
              </a:rPr>
              <a:t>« MESURES DE LUTTE CONTRE LA FRAUDE ET LES IRRÉGULARITÉS »</a:t>
            </a:r>
            <a:endParaRPr dirty="0"/>
          </a:p>
          <a:p>
            <a:pPr marL="0" indent="0" algn="ctr">
              <a:lnSpc>
                <a:spcPct val="137500"/>
              </a:lnSpc>
              <a:spcBef>
                <a:spcPts val="427"/>
              </a:spcBef>
              <a:buSzPct val="100000"/>
            </a:pPr>
            <a:endParaRPr sz="2133" dirty="0">
              <a:solidFill>
                <a:srgbClr val="17365D"/>
              </a:solidFill>
            </a:endParaRPr>
          </a:p>
          <a:p>
            <a:pPr marL="0" indent="0" algn="ctr">
              <a:lnSpc>
                <a:spcPct val="183333"/>
              </a:lnSpc>
              <a:spcBef>
                <a:spcPts val="320"/>
              </a:spcBef>
              <a:buClr>
                <a:srgbClr val="17365D"/>
              </a:buClr>
              <a:buSzPct val="100000"/>
            </a:pPr>
            <a:r>
              <a:rPr lang="nl-BE" sz="1600" dirty="0">
                <a:solidFill>
                  <a:srgbClr val="17365D"/>
                </a:solidFill>
              </a:rPr>
              <a:t>PROGRAMME 2021-2027 DE LA RÉGION DE BRUXELLES-CAPITALE SOUTENU PAR LE FONDS EUROPÉEN DE DÉVELOPPEMENT RÉGIONAL (FEDER)</a:t>
            </a:r>
          </a:p>
          <a:p>
            <a:pPr marL="0" indent="0" algn="ctr">
              <a:lnSpc>
                <a:spcPct val="183333"/>
              </a:lnSpc>
              <a:spcBef>
                <a:spcPts val="320"/>
              </a:spcBef>
              <a:buClr>
                <a:srgbClr val="17365D"/>
              </a:buClr>
              <a:buSzPct val="100000"/>
            </a:pPr>
            <a:r>
              <a:rPr lang="nl-BE" sz="1600" dirty="0" err="1">
                <a:solidFill>
                  <a:srgbClr val="17365D"/>
                </a:solidFill>
              </a:rPr>
              <a:t>Botanic</a:t>
            </a:r>
            <a:r>
              <a:rPr lang="nl-BE" sz="1600" dirty="0">
                <a:solidFill>
                  <a:srgbClr val="17365D"/>
                </a:solidFill>
              </a:rPr>
              <a:t> Building, </a:t>
            </a:r>
            <a:r>
              <a:rPr lang="nl-BE" sz="1600" dirty="0" err="1">
                <a:solidFill>
                  <a:srgbClr val="17365D"/>
                </a:solidFill>
              </a:rPr>
              <a:t>vendredi</a:t>
            </a:r>
            <a:r>
              <a:rPr lang="nl-BE" sz="1600" dirty="0">
                <a:solidFill>
                  <a:srgbClr val="17365D"/>
                </a:solidFill>
              </a:rPr>
              <a:t> 17 </a:t>
            </a:r>
            <a:r>
              <a:rPr lang="nl-BE" sz="1600" dirty="0" err="1">
                <a:solidFill>
                  <a:srgbClr val="17365D"/>
                </a:solidFill>
              </a:rPr>
              <a:t>octobre</a:t>
            </a:r>
            <a:r>
              <a:rPr lang="nl-BE" sz="1600" dirty="0">
                <a:solidFill>
                  <a:srgbClr val="17365D"/>
                </a:solidFill>
              </a:rPr>
              <a:t> 2025</a:t>
            </a:r>
          </a:p>
          <a:p>
            <a:pPr marL="0" indent="0" algn="ctr">
              <a:lnSpc>
                <a:spcPct val="183333"/>
              </a:lnSpc>
              <a:spcBef>
                <a:spcPts val="320"/>
              </a:spcBef>
              <a:buClr>
                <a:srgbClr val="17365D"/>
              </a:buClr>
              <a:buSzPct val="100000"/>
            </a:pPr>
            <a:endParaRPr dirty="0"/>
          </a:p>
          <a:p>
            <a:pPr marL="0" indent="0" algn="ctr">
              <a:lnSpc>
                <a:spcPct val="183333"/>
              </a:lnSpc>
              <a:spcBef>
                <a:spcPts val="320"/>
              </a:spcBef>
              <a:buSzPct val="100000"/>
            </a:pPr>
            <a:endParaRPr sz="1600" dirty="0">
              <a:solidFill>
                <a:srgbClr val="17365D"/>
              </a:solidFill>
            </a:endParaRPr>
          </a:p>
          <a:p>
            <a:pPr marL="0" indent="0" algn="ctr">
              <a:lnSpc>
                <a:spcPct val="183333"/>
              </a:lnSpc>
              <a:spcBef>
                <a:spcPts val="320"/>
              </a:spcBef>
              <a:buClr>
                <a:srgbClr val="17365D"/>
              </a:buClr>
              <a:buSzPct val="50000"/>
            </a:pPr>
            <a:endParaRPr dirty="0"/>
          </a:p>
        </p:txBody>
      </p:sp>
      <p:pic>
        <p:nvPicPr>
          <p:cNvPr id="37" name="Google Shape;3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0160" y="260649"/>
            <a:ext cx="9311680" cy="1098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1967541" y="2823367"/>
            <a:ext cx="10081120" cy="127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r>
              <a:rPr lang="nl-BE" dirty="0">
                <a:solidFill>
                  <a:srgbClr val="002060"/>
                </a:solidFill>
              </a:rPr>
              <a:t>PARTIE I- Points </a:t>
            </a:r>
            <a:r>
              <a:rPr lang="nl-BE" dirty="0" err="1">
                <a:solidFill>
                  <a:srgbClr val="002060"/>
                </a:solidFill>
              </a:rPr>
              <a:t>d’attention</a:t>
            </a:r>
            <a:r>
              <a:rPr lang="nl-BE" dirty="0">
                <a:solidFill>
                  <a:srgbClr val="002060"/>
                </a:solidFill>
              </a:rPr>
              <a:t> </a:t>
            </a:r>
            <a:r>
              <a:rPr lang="nl-BE" dirty="0" err="1">
                <a:solidFill>
                  <a:srgbClr val="002060"/>
                </a:solidFill>
              </a:rPr>
              <a:t>sur</a:t>
            </a:r>
            <a:r>
              <a:rPr lang="nl-BE" dirty="0">
                <a:solidFill>
                  <a:srgbClr val="002060"/>
                </a:solidFill>
              </a:rPr>
              <a:t> les </a:t>
            </a:r>
            <a:r>
              <a:rPr lang="nl-BE" dirty="0" err="1">
                <a:solidFill>
                  <a:srgbClr val="002060"/>
                </a:solidFill>
              </a:rPr>
              <a:t>marchés</a:t>
            </a:r>
            <a:r>
              <a:rPr lang="nl-BE" dirty="0">
                <a:solidFill>
                  <a:srgbClr val="002060"/>
                </a:solidFill>
              </a:rPr>
              <a:t> </a:t>
            </a:r>
            <a:r>
              <a:rPr lang="nl-BE" dirty="0" err="1">
                <a:solidFill>
                  <a:srgbClr val="002060"/>
                </a:solidFill>
              </a:rPr>
              <a:t>publics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r>
              <a:rPr lang="fr-BE" dirty="0"/>
              <a:t>1) Les </a:t>
            </a:r>
            <a:r>
              <a:rPr lang="fr-BE" b="1" dirty="0"/>
              <a:t>pouvoirs publics « traditionnels » </a:t>
            </a:r>
            <a:r>
              <a:rPr lang="fr-BE" dirty="0"/>
              <a:t>: les communes, les services du Gouvernement (SPRB, Talent, Urban, Fiscalité), les organismes administratifs autonomes (O.A.A.), les O.I.P. (Bruxelles Environnement, SLRB), la S.A.U. </a:t>
            </a:r>
            <a:r>
              <a:rPr lang="fr-BE" dirty="0" err="1"/>
              <a:t>etc</a:t>
            </a: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 err="1">
                <a:solidFill>
                  <a:srgbClr val="002060"/>
                </a:solidFill>
              </a:rPr>
              <a:t>Qui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est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soumis</a:t>
            </a:r>
            <a:r>
              <a:rPr lang="nl-BE" sz="3733" dirty="0">
                <a:solidFill>
                  <a:srgbClr val="002060"/>
                </a:solidFill>
              </a:rPr>
              <a:t> à </a:t>
            </a:r>
            <a:r>
              <a:rPr lang="nl-BE" sz="3733" dirty="0" err="1">
                <a:solidFill>
                  <a:srgbClr val="002060"/>
                </a:solidFill>
              </a:rPr>
              <a:t>loi</a:t>
            </a:r>
            <a:r>
              <a:rPr lang="nl-BE" sz="3733" dirty="0">
                <a:solidFill>
                  <a:srgbClr val="002060"/>
                </a:solidFill>
              </a:rPr>
              <a:t> du 17 juin 2016 </a:t>
            </a:r>
            <a:r>
              <a:rPr lang="nl-BE" sz="3733" dirty="0" err="1">
                <a:solidFill>
                  <a:srgbClr val="002060"/>
                </a:solidFill>
              </a:rPr>
              <a:t>relative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aux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marchés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publics</a:t>
            </a:r>
            <a:r>
              <a:rPr lang="nl-BE" sz="3733" dirty="0">
                <a:solidFill>
                  <a:srgbClr val="002060"/>
                </a:solidFill>
              </a:rPr>
              <a:t>?  </a:t>
            </a:r>
            <a:endParaRPr sz="3733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029EAE32-F248-6759-EC24-C8EBF3B55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EE6F7A38-D558-0254-CBB2-7557E35DA3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93131" indent="0" algn="just">
              <a:lnSpc>
                <a:spcPct val="150000"/>
              </a:lnSpc>
              <a:spcBef>
                <a:spcPts val="293"/>
              </a:spcBef>
              <a:buSzPct val="100000"/>
            </a:pPr>
            <a:r>
              <a:rPr lang="fr-BE"/>
              <a:t>2) Les </a:t>
            </a:r>
            <a:r>
              <a:rPr lang="fr-BE" b="1" dirty="0"/>
              <a:t>organismes de droit public</a:t>
            </a:r>
            <a:r>
              <a:rPr lang="fr-BE" dirty="0"/>
              <a:t>, càd les organismes qui</a:t>
            </a:r>
          </a:p>
          <a:p>
            <a:pPr marL="550331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ont été créées pour satisfaire spécifiquement des besoins d’intérêt général ayant un caractère autre qu’industriel ou commercial; et</a:t>
            </a:r>
          </a:p>
          <a:p>
            <a:pPr marL="550331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sont dotées d’une personnalité juridique; et</a:t>
            </a:r>
          </a:p>
          <a:p>
            <a:pPr marL="550331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dont : </a:t>
            </a:r>
          </a:p>
          <a:p>
            <a:pPr marL="1159916" lvl="1" indent="-457200" algn="just">
              <a:lnSpc>
                <a:spcPct val="150000"/>
              </a:lnSpc>
              <a:spcBef>
                <a:spcPts val="293"/>
              </a:spcBef>
              <a:buSzPct val="100000"/>
              <a:buFont typeface="Wingdings" panose="05000000000000000000" pitchFamily="2" charset="2"/>
              <a:buChar char="q"/>
            </a:pPr>
            <a:r>
              <a:rPr lang="fr-FR" dirty="0"/>
              <a:t>soit l’activité est financée majoritairement par l’État, les Régions, les Communautés ou les autorités locales;</a:t>
            </a:r>
          </a:p>
          <a:p>
            <a:pPr marL="1159916" lvl="1" indent="-457200" algn="just">
              <a:lnSpc>
                <a:spcPct val="150000"/>
              </a:lnSpc>
              <a:spcBef>
                <a:spcPts val="293"/>
              </a:spcBef>
              <a:buSzPct val="100000"/>
              <a:buFont typeface="Wingdings" panose="05000000000000000000" pitchFamily="2" charset="2"/>
              <a:buChar char="q"/>
            </a:pPr>
            <a:r>
              <a:rPr lang="fr-FR" dirty="0"/>
              <a:t>soit la gestion est soumise à un contrôle de ces autorités ou ces organismes;</a:t>
            </a:r>
          </a:p>
          <a:p>
            <a:pPr marL="1159916" lvl="1" indent="-457200" algn="just">
              <a:lnSpc>
                <a:spcPct val="150000"/>
              </a:lnSpc>
              <a:spcBef>
                <a:spcPts val="293"/>
              </a:spcBef>
              <a:buSzPct val="100000"/>
              <a:buFont typeface="Wingdings" panose="05000000000000000000" pitchFamily="2" charset="2"/>
              <a:buChar char="q"/>
            </a:pPr>
            <a:r>
              <a:rPr lang="fr-FR" dirty="0"/>
              <a:t>soit plus de la moitié des membres de l’organe d’administration, de direction ou de surveillance sont désignés par ces autorités ou ces organismes.</a:t>
            </a: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15E11982-F3B1-1ED1-C905-FB27830EB0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50863274-68C7-8689-4967-A4800E33A9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 err="1">
                <a:solidFill>
                  <a:srgbClr val="002060"/>
                </a:solidFill>
              </a:rPr>
              <a:t>Qui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est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soumis</a:t>
            </a:r>
            <a:r>
              <a:rPr lang="nl-BE" sz="3733" dirty="0">
                <a:solidFill>
                  <a:srgbClr val="002060"/>
                </a:solidFill>
              </a:rPr>
              <a:t> à </a:t>
            </a:r>
            <a:r>
              <a:rPr lang="nl-BE" sz="3733" dirty="0" err="1">
                <a:solidFill>
                  <a:srgbClr val="002060"/>
                </a:solidFill>
              </a:rPr>
              <a:t>loi</a:t>
            </a:r>
            <a:r>
              <a:rPr lang="nl-BE" sz="3733" dirty="0">
                <a:solidFill>
                  <a:srgbClr val="002060"/>
                </a:solidFill>
              </a:rPr>
              <a:t> du 17 juin 2016 </a:t>
            </a:r>
            <a:r>
              <a:rPr lang="nl-BE" sz="3733" dirty="0" err="1">
                <a:solidFill>
                  <a:srgbClr val="002060"/>
                </a:solidFill>
              </a:rPr>
              <a:t>relative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aux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marchés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publics</a:t>
            </a:r>
            <a:r>
              <a:rPr lang="nl-BE" sz="3733" dirty="0">
                <a:solidFill>
                  <a:srgbClr val="002060"/>
                </a:solidFill>
              </a:rPr>
              <a:t>?  </a:t>
            </a:r>
            <a:endParaRPr sz="3733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36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10F4690F-9D0D-9347-CA6E-37D3D9262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9177D946-C37C-0251-29C2-4E5089EA98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550331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BE" dirty="0"/>
              <a:t>Formulaire de non-soumission à compléter et à envoyer à la direction FEDER.</a:t>
            </a:r>
          </a:p>
          <a:p>
            <a:pPr marL="550331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BE" dirty="0"/>
              <a:t>Même si le porteur de projet n’est pas soumis à la loi relative aux marchés publics, il doit respecter les principes de concurrence, d’égalité de traitement et de transparence.</a:t>
            </a:r>
          </a:p>
          <a:p>
            <a:pPr marL="550331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2283C1F4-DD71-7DE5-A6B0-6C7B84B6A46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3E3E66C4-3C58-67F6-74D1-C0EA803DE4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 err="1">
                <a:solidFill>
                  <a:srgbClr val="002060"/>
                </a:solidFill>
              </a:rPr>
              <a:t>Qui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est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soumis</a:t>
            </a:r>
            <a:r>
              <a:rPr lang="nl-BE" sz="3733" dirty="0">
                <a:solidFill>
                  <a:srgbClr val="002060"/>
                </a:solidFill>
              </a:rPr>
              <a:t> à </a:t>
            </a:r>
            <a:r>
              <a:rPr lang="nl-BE" sz="3733" dirty="0" err="1">
                <a:solidFill>
                  <a:srgbClr val="002060"/>
                </a:solidFill>
              </a:rPr>
              <a:t>loi</a:t>
            </a:r>
            <a:r>
              <a:rPr lang="nl-BE" sz="3733" dirty="0">
                <a:solidFill>
                  <a:srgbClr val="002060"/>
                </a:solidFill>
              </a:rPr>
              <a:t> du 17 juin 2016 </a:t>
            </a:r>
            <a:r>
              <a:rPr lang="nl-BE" sz="3733" dirty="0" err="1">
                <a:solidFill>
                  <a:srgbClr val="002060"/>
                </a:solidFill>
              </a:rPr>
              <a:t>relative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aux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marchés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publics</a:t>
            </a:r>
            <a:r>
              <a:rPr lang="nl-BE" sz="3733" dirty="0">
                <a:solidFill>
                  <a:srgbClr val="002060"/>
                </a:solidFill>
              </a:rPr>
              <a:t>?  </a:t>
            </a:r>
            <a:endParaRPr sz="3733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695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4E68E743-CB15-9234-FD5E-A5F0C4173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3150C8EB-58C1-33C9-BF0D-CA092AD362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0" indent="0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r>
              <a:rPr lang="fr-FR" dirty="0"/>
              <a:t>						</a:t>
            </a:r>
            <a:r>
              <a:rPr lang="fr-FR" sz="2800" b="1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Le principe de mise en concurrence </a:t>
            </a:r>
            <a:endParaRPr lang="fr-FR"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r>
              <a:rPr lang="fr-FR" dirty="0"/>
              <a:t>						</a:t>
            </a:r>
            <a:r>
              <a:rPr lang="fr-FR" sz="2800" b="1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Le principe d’égalité de traitement</a:t>
            </a:r>
            <a:endParaRPr lang="fr-FR"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r>
              <a:rPr lang="fr-FR" dirty="0"/>
              <a:t>						</a:t>
            </a:r>
            <a:r>
              <a:rPr lang="fr-BE" sz="2800" b="1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Le principe de transparence</a:t>
            </a:r>
            <a:endParaRPr lang="fr-BE"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82A05D7E-F29B-56CB-2268-9C7855E286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F2B1E1E3-E247-668D-ACA8-9D56FFA49B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>
                <a:solidFill>
                  <a:srgbClr val="002060"/>
                </a:solidFill>
              </a:rPr>
              <a:t>3 </a:t>
            </a:r>
            <a:r>
              <a:rPr lang="nl-BE" sz="3733" dirty="0" err="1">
                <a:solidFill>
                  <a:srgbClr val="002060"/>
                </a:solidFill>
              </a:rPr>
              <a:t>grands</a:t>
            </a:r>
            <a:r>
              <a:rPr lang="nl-BE" sz="3733" dirty="0">
                <a:solidFill>
                  <a:srgbClr val="002060"/>
                </a:solidFill>
              </a:rPr>
              <a:t> principes </a:t>
            </a:r>
            <a:r>
              <a:rPr lang="nl-BE" sz="3733" dirty="0" err="1">
                <a:solidFill>
                  <a:srgbClr val="002060"/>
                </a:solidFill>
              </a:rPr>
              <a:t>régissent</a:t>
            </a:r>
            <a:r>
              <a:rPr lang="nl-BE" sz="3733" dirty="0">
                <a:solidFill>
                  <a:srgbClr val="002060"/>
                </a:solidFill>
              </a:rPr>
              <a:t> les </a:t>
            </a:r>
            <a:r>
              <a:rPr lang="nl-BE" sz="3733" dirty="0" err="1">
                <a:solidFill>
                  <a:srgbClr val="002060"/>
                </a:solidFill>
              </a:rPr>
              <a:t>marchés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r>
              <a:rPr lang="nl-BE" sz="3733" dirty="0" err="1">
                <a:solidFill>
                  <a:srgbClr val="002060"/>
                </a:solidFill>
              </a:rPr>
              <a:t>publics</a:t>
            </a:r>
            <a:r>
              <a:rPr lang="nl-BE" sz="3733" dirty="0">
                <a:solidFill>
                  <a:srgbClr val="002060"/>
                </a:solidFill>
              </a:rPr>
              <a:t>  </a:t>
            </a:r>
            <a:endParaRPr sz="3733" dirty="0">
              <a:solidFill>
                <a:srgbClr val="002060"/>
              </a:solidFill>
            </a:endParaRPr>
          </a:p>
        </p:txBody>
      </p:sp>
      <p:pic>
        <p:nvPicPr>
          <p:cNvPr id="2" name="Google Shape;123;p4" descr="Handshake">
            <a:extLst>
              <a:ext uri="{FF2B5EF4-FFF2-40B4-BE49-F238E27FC236}">
                <a16:creationId xmlns:a16="http://schemas.microsoft.com/office/drawing/2014/main" id="{4C54BE20-2BAA-ACAD-A637-8EF9A39477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87824" y="260060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2;p4" descr="Scales of justice">
            <a:extLst>
              <a:ext uri="{FF2B5EF4-FFF2-40B4-BE49-F238E27FC236}">
                <a16:creationId xmlns:a16="http://schemas.microsoft.com/office/drawing/2014/main" id="{463B4B31-A42A-0339-1164-9DF7D55208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48980" y="3659047"/>
            <a:ext cx="792088" cy="79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1;p4" descr="Glasses">
            <a:extLst>
              <a:ext uri="{FF2B5EF4-FFF2-40B4-BE49-F238E27FC236}">
                <a16:creationId xmlns:a16="http://schemas.microsoft.com/office/drawing/2014/main" id="{F836D1C6-5852-9CF4-431D-672AB457EBC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87824" y="475757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8166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55578046-67C9-9DE6-04CB-409DF8C9A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18025DCB-35D8-ED38-6D3A-56E16A36E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Principe de correction financière en cas d’irrégularité constatée</a:t>
            </a:r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Pas de correction pour les irrégularités purement formelles et sans incidence financière réelle ou potentielle</a:t>
            </a:r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Si plusieurs irrégularités, pas de cumul des corrections mais prise en compte de l’irrégularité la plus grave</a:t>
            </a:r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100% de correction en cas de fraude</a:t>
            </a:r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Interprétation par analogie</a:t>
            </a: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1EF98B3D-ACE6-5F77-C278-9015CA6881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A970CC55-6FC7-4BB0-A9C2-703F842306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>
                <a:solidFill>
                  <a:srgbClr val="002060"/>
                </a:solidFill>
              </a:rPr>
              <a:t>La grille de </a:t>
            </a:r>
            <a:r>
              <a:rPr lang="nl-BE" sz="3733" dirty="0" err="1">
                <a:solidFill>
                  <a:srgbClr val="002060"/>
                </a:solidFill>
              </a:rPr>
              <a:t>correction</a:t>
            </a:r>
            <a:r>
              <a:rPr lang="nl-BE" sz="3733" dirty="0">
                <a:solidFill>
                  <a:srgbClr val="002060"/>
                </a:solidFill>
              </a:rPr>
              <a:t> de la </a:t>
            </a:r>
            <a:r>
              <a:rPr lang="nl-BE" sz="3733" dirty="0" err="1">
                <a:solidFill>
                  <a:srgbClr val="002060"/>
                </a:solidFill>
              </a:rPr>
              <a:t>Commission</a:t>
            </a:r>
            <a:endParaRPr sz="3733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655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BF89D0E4-0C0C-BE9D-87BF-79F768572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6728373D-5FDF-78D3-C379-90BA35D384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0" indent="0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814238CA-3DA5-6C34-638A-B2E9B2146A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F2F00276-AA4F-5B7C-1607-AE576FF1BA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>
                <a:solidFill>
                  <a:srgbClr val="002060"/>
                </a:solidFill>
              </a:rPr>
              <a:t>La grille de </a:t>
            </a:r>
            <a:r>
              <a:rPr lang="nl-BE" sz="3733" dirty="0" err="1">
                <a:solidFill>
                  <a:srgbClr val="002060"/>
                </a:solidFill>
              </a:rPr>
              <a:t>correction</a:t>
            </a:r>
            <a:r>
              <a:rPr lang="nl-BE" sz="3733" dirty="0">
                <a:solidFill>
                  <a:srgbClr val="002060"/>
                </a:solidFill>
              </a:rPr>
              <a:t> de la </a:t>
            </a:r>
            <a:r>
              <a:rPr lang="nl-BE" sz="3733" dirty="0" err="1">
                <a:solidFill>
                  <a:srgbClr val="002060"/>
                </a:solidFill>
              </a:rPr>
              <a:t>Commission</a:t>
            </a:r>
            <a:endParaRPr sz="3733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96900A6-3AB9-E056-2270-0B7B9317D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795602"/>
              </p:ext>
            </p:extLst>
          </p:nvPr>
        </p:nvGraphicFramePr>
        <p:xfrm>
          <a:off x="1294580" y="1447252"/>
          <a:ext cx="9806040" cy="4433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672">
                  <a:extLst>
                    <a:ext uri="{9D8B030D-6E8A-4147-A177-3AD203B41FA5}">
                      <a16:colId xmlns:a16="http://schemas.microsoft.com/office/drawing/2014/main" val="3194887050"/>
                    </a:ext>
                  </a:extLst>
                </a:gridCol>
                <a:gridCol w="5560688">
                  <a:extLst>
                    <a:ext uri="{9D8B030D-6E8A-4147-A177-3AD203B41FA5}">
                      <a16:colId xmlns:a16="http://schemas.microsoft.com/office/drawing/2014/main" val="26813969"/>
                    </a:ext>
                  </a:extLst>
                </a:gridCol>
                <a:gridCol w="3268680">
                  <a:extLst>
                    <a:ext uri="{9D8B030D-6E8A-4147-A177-3AD203B41FA5}">
                      <a16:colId xmlns:a16="http://schemas.microsoft.com/office/drawing/2014/main" val="2004526319"/>
                    </a:ext>
                  </a:extLst>
                </a:gridCol>
              </a:tblGrid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N°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Type d’irrégularité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Taux de correction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13374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Défaut de publication de l’avis de marché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 ou 25%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70528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Séparation artificielle des marchés de travaux/services/fournitures qui empêche la publication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 ou 25%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20952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Absence de justification de la non-subdivision du marché en lots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64386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67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Non-respect des délais de réception des offres ou des demandes </a:t>
                      </a:r>
                      <a:r>
                        <a:rPr lang="fr-FR" sz="1867" b="0" i="0" u="none" strike="noStrike" cap="none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de participation</a:t>
                      </a:r>
                      <a:r>
                        <a:rPr lang="fr-FR" sz="1867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100%, 25%, 10% ou 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642044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Trop peu de temps accordé aux soumissionnaires/candidat pour obtenir le CSC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/>
                        <a:t>100%, 25%, 10% ou 5%</a:t>
                      </a:r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97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2506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205B29B9-EAAE-0D41-1F7A-9E08D6458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FBB43E2E-B25C-3F80-76C5-5BB9EB2A88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0" indent="0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9524FA85-9C45-AE3D-0920-A89C5C8097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7D6B51B2-D3C3-94D9-AAB0-13EC6AA693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>
                <a:solidFill>
                  <a:srgbClr val="002060"/>
                </a:solidFill>
              </a:rPr>
              <a:t>La grille de </a:t>
            </a:r>
            <a:r>
              <a:rPr lang="nl-BE" sz="3733" dirty="0" err="1">
                <a:solidFill>
                  <a:srgbClr val="002060"/>
                </a:solidFill>
              </a:rPr>
              <a:t>correction</a:t>
            </a:r>
            <a:r>
              <a:rPr lang="nl-BE" sz="3733" dirty="0">
                <a:solidFill>
                  <a:srgbClr val="002060"/>
                </a:solidFill>
              </a:rPr>
              <a:t> de la </a:t>
            </a:r>
            <a:r>
              <a:rPr lang="nl-BE" sz="3733" dirty="0" err="1">
                <a:solidFill>
                  <a:srgbClr val="002060"/>
                </a:solidFill>
              </a:rPr>
              <a:t>Commission</a:t>
            </a:r>
            <a:endParaRPr sz="3733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65FCB7-7328-96F4-6A0B-E930BE98A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037415"/>
              </p:ext>
            </p:extLst>
          </p:nvPr>
        </p:nvGraphicFramePr>
        <p:xfrm>
          <a:off x="1294580" y="1447252"/>
          <a:ext cx="9806040" cy="385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672">
                  <a:extLst>
                    <a:ext uri="{9D8B030D-6E8A-4147-A177-3AD203B41FA5}">
                      <a16:colId xmlns:a16="http://schemas.microsoft.com/office/drawing/2014/main" val="3194887050"/>
                    </a:ext>
                  </a:extLst>
                </a:gridCol>
                <a:gridCol w="5560688">
                  <a:extLst>
                    <a:ext uri="{9D8B030D-6E8A-4147-A177-3AD203B41FA5}">
                      <a16:colId xmlns:a16="http://schemas.microsoft.com/office/drawing/2014/main" val="26813969"/>
                    </a:ext>
                  </a:extLst>
                </a:gridCol>
                <a:gridCol w="3268680">
                  <a:extLst>
                    <a:ext uri="{9D8B030D-6E8A-4147-A177-3AD203B41FA5}">
                      <a16:colId xmlns:a16="http://schemas.microsoft.com/office/drawing/2014/main" val="2004526319"/>
                    </a:ext>
                  </a:extLst>
                </a:gridCol>
              </a:tblGrid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N°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Type d’irrégularité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Taux de correction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13374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Défaut de publication de la prolongation des délais de réception des offres</a:t>
                      </a:r>
                    </a:p>
                    <a:p>
                      <a:r>
                        <a:rPr lang="fr-FR" i="1" dirty="0"/>
                        <a:t>ou </a:t>
                      </a:r>
                      <a:r>
                        <a:rPr lang="fr-FR" dirty="0"/>
                        <a:t>défaut de prolongation des délais de réception des offres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5%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10%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70528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7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Cas ne justifiant pas le recours à une procédure concurrentielle avec négociation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25% ou 10%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20952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9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Défaut de publication dans l’avis de marché des critères de sélection et/ou des critères d’attribution (et de leur pondération) ou des </a:t>
                      </a:r>
                      <a:r>
                        <a:rPr lang="fr-FR" dirty="0" err="1"/>
                        <a:t>cond</a:t>
                      </a:r>
                      <a:r>
                        <a:rPr lang="fr-FR" dirty="0"/>
                        <a:t>. d’exécution</a:t>
                      </a:r>
                    </a:p>
                    <a:p>
                      <a:r>
                        <a:rPr lang="fr-FR" i="1" dirty="0"/>
                        <a:t>ou </a:t>
                      </a:r>
                      <a:r>
                        <a:rPr lang="fr-FR" i="0" dirty="0"/>
                        <a:t>description insuffisante</a:t>
                      </a:r>
                      <a:endParaRPr lang="fr-B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25%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10%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64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1866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4AF70812-EC44-3E2B-8E9C-8E8902ACA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ECA5BAB8-E824-5F98-A094-EFDC4A81FA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0" indent="0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C3C3FFAA-CEA4-C910-B52F-5CFBC97924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DB10320E-A86F-226B-3012-9308610033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>
                <a:solidFill>
                  <a:srgbClr val="002060"/>
                </a:solidFill>
              </a:rPr>
              <a:t>La grille de </a:t>
            </a:r>
            <a:r>
              <a:rPr lang="nl-BE" sz="3733" dirty="0" err="1">
                <a:solidFill>
                  <a:srgbClr val="002060"/>
                </a:solidFill>
              </a:rPr>
              <a:t>correction</a:t>
            </a:r>
            <a:r>
              <a:rPr lang="nl-BE" sz="3733" dirty="0">
                <a:solidFill>
                  <a:srgbClr val="002060"/>
                </a:solidFill>
              </a:rPr>
              <a:t> de la </a:t>
            </a:r>
            <a:r>
              <a:rPr lang="nl-BE" sz="3733" dirty="0" err="1">
                <a:solidFill>
                  <a:srgbClr val="002060"/>
                </a:solidFill>
              </a:rPr>
              <a:t>Commission</a:t>
            </a:r>
            <a:endParaRPr sz="3733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0576085-9295-16E8-CD18-B75118451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134182"/>
              </p:ext>
            </p:extLst>
          </p:nvPr>
        </p:nvGraphicFramePr>
        <p:xfrm>
          <a:off x="1294580" y="1447252"/>
          <a:ext cx="9806040" cy="4552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672">
                  <a:extLst>
                    <a:ext uri="{9D8B030D-6E8A-4147-A177-3AD203B41FA5}">
                      <a16:colId xmlns:a16="http://schemas.microsoft.com/office/drawing/2014/main" val="3194887050"/>
                    </a:ext>
                  </a:extLst>
                </a:gridCol>
                <a:gridCol w="5560688">
                  <a:extLst>
                    <a:ext uri="{9D8B030D-6E8A-4147-A177-3AD203B41FA5}">
                      <a16:colId xmlns:a16="http://schemas.microsoft.com/office/drawing/2014/main" val="26813969"/>
                    </a:ext>
                  </a:extLst>
                </a:gridCol>
                <a:gridCol w="3268680">
                  <a:extLst>
                    <a:ext uri="{9D8B030D-6E8A-4147-A177-3AD203B41FA5}">
                      <a16:colId xmlns:a16="http://schemas.microsoft.com/office/drawing/2014/main" val="2004526319"/>
                    </a:ext>
                  </a:extLst>
                </a:gridCol>
              </a:tblGrid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N°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Type d’irrégularité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Taux de correction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13374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10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Utilisation de critère de sélection, d’attribution, de conditions d’exécution des marchés ou de spécifications techniques </a:t>
                      </a:r>
                      <a:r>
                        <a:rPr lang="fr-FR" b="1" dirty="0"/>
                        <a:t>discriminatoires</a:t>
                      </a:r>
                      <a:endParaRPr lang="fr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25% ou 10%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70528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11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/>
                        <a:t>Utilisation de critère de sélection, d’attribution, de conditions d’exécution des marchés ou de spécifications techniques pas </a:t>
                      </a:r>
                      <a:r>
                        <a:rPr lang="fr-FR" b="1" dirty="0"/>
                        <a:t>discriminatoires mais qui restreignent l’accès malgré tout</a:t>
                      </a:r>
                      <a:endParaRPr lang="fr-BE" b="1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10% ou 5% ou 25%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20952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12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Définition insuffisante de l’objet du marché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64386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13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67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Limitation injustifiée de la sous-traitance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642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819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B8285E59-B8CC-E6C0-541F-A333465DC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A9F7AD0F-4B1D-E2C0-24A5-73FE7273CD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0" indent="0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1C70272F-D363-5FA9-9606-86072F6FA7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708AC8A0-AAEB-A430-6FBB-FDAE513CDB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>
                <a:solidFill>
                  <a:srgbClr val="002060"/>
                </a:solidFill>
              </a:rPr>
              <a:t>La grille de </a:t>
            </a:r>
            <a:r>
              <a:rPr lang="nl-BE" sz="3733" dirty="0" err="1">
                <a:solidFill>
                  <a:srgbClr val="002060"/>
                </a:solidFill>
              </a:rPr>
              <a:t>correction</a:t>
            </a:r>
            <a:r>
              <a:rPr lang="nl-BE" sz="3733" dirty="0">
                <a:solidFill>
                  <a:srgbClr val="002060"/>
                </a:solidFill>
              </a:rPr>
              <a:t> de la </a:t>
            </a:r>
            <a:r>
              <a:rPr lang="nl-BE" sz="3733" dirty="0" err="1">
                <a:solidFill>
                  <a:srgbClr val="002060"/>
                </a:solidFill>
              </a:rPr>
              <a:t>Commission</a:t>
            </a:r>
            <a:endParaRPr sz="3733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3FA906-D19F-A368-4BCA-3199BBE00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0159"/>
              </p:ext>
            </p:extLst>
          </p:nvPr>
        </p:nvGraphicFramePr>
        <p:xfrm>
          <a:off x="1294580" y="1447252"/>
          <a:ext cx="9806040" cy="4433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672">
                  <a:extLst>
                    <a:ext uri="{9D8B030D-6E8A-4147-A177-3AD203B41FA5}">
                      <a16:colId xmlns:a16="http://schemas.microsoft.com/office/drawing/2014/main" val="3194887050"/>
                    </a:ext>
                  </a:extLst>
                </a:gridCol>
                <a:gridCol w="5560688">
                  <a:extLst>
                    <a:ext uri="{9D8B030D-6E8A-4147-A177-3AD203B41FA5}">
                      <a16:colId xmlns:a16="http://schemas.microsoft.com/office/drawing/2014/main" val="26813969"/>
                    </a:ext>
                  </a:extLst>
                </a:gridCol>
                <a:gridCol w="3268680">
                  <a:extLst>
                    <a:ext uri="{9D8B030D-6E8A-4147-A177-3AD203B41FA5}">
                      <a16:colId xmlns:a16="http://schemas.microsoft.com/office/drawing/2014/main" val="2004526319"/>
                    </a:ext>
                  </a:extLst>
                </a:gridCol>
              </a:tblGrid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N°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Type d’irrégularité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Taux de correction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13374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14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Modification des critères de sélection après l’ouverture des offres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70528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15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/>
                        <a:t>Modification des critères d’attribution après l’ouverture des offres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10% ou 25%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20952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16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Piste d’audit insuffisante </a:t>
                      </a:r>
                      <a:r>
                        <a:rPr lang="fr-FR" dirty="0"/>
                        <a:t>pour l’attribution du marché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25% ou 100%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64386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17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67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Négociation non autorisée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25%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642044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18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Implication préalable irrégulière de candidats/soumissionnaires auprès du pouvoir adjudicateur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BE" dirty="0"/>
                        <a:t>25%</a:t>
                      </a:r>
                    </a:p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97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69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4C57A119-B2EA-1A42-3403-85F024C3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F5E24C21-E68D-DDA5-6A9C-A15DFC81F6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0" indent="0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3FF54EDD-C512-4A2C-6DD1-BF898DD985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1E32CD20-A1A7-4957-934A-EDBE87DF07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>
                <a:solidFill>
                  <a:srgbClr val="002060"/>
                </a:solidFill>
              </a:rPr>
              <a:t>La grille de </a:t>
            </a:r>
            <a:r>
              <a:rPr lang="nl-BE" sz="3733" dirty="0" err="1">
                <a:solidFill>
                  <a:srgbClr val="002060"/>
                </a:solidFill>
              </a:rPr>
              <a:t>correction</a:t>
            </a:r>
            <a:r>
              <a:rPr lang="nl-BE" sz="3733" dirty="0">
                <a:solidFill>
                  <a:srgbClr val="002060"/>
                </a:solidFill>
              </a:rPr>
              <a:t> de la </a:t>
            </a:r>
            <a:r>
              <a:rPr lang="nl-BE" sz="3733" dirty="0" err="1">
                <a:solidFill>
                  <a:srgbClr val="002060"/>
                </a:solidFill>
              </a:rPr>
              <a:t>Commission</a:t>
            </a:r>
            <a:endParaRPr sz="3733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2C0F08A-54BD-04C9-0EF6-E0439DCE1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674789"/>
              </p:ext>
            </p:extLst>
          </p:nvPr>
        </p:nvGraphicFramePr>
        <p:xfrm>
          <a:off x="1294580" y="1447252"/>
          <a:ext cx="9806040" cy="3488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672">
                  <a:extLst>
                    <a:ext uri="{9D8B030D-6E8A-4147-A177-3AD203B41FA5}">
                      <a16:colId xmlns:a16="http://schemas.microsoft.com/office/drawing/2014/main" val="3194887050"/>
                    </a:ext>
                  </a:extLst>
                </a:gridCol>
                <a:gridCol w="5560688">
                  <a:extLst>
                    <a:ext uri="{9D8B030D-6E8A-4147-A177-3AD203B41FA5}">
                      <a16:colId xmlns:a16="http://schemas.microsoft.com/office/drawing/2014/main" val="26813969"/>
                    </a:ext>
                  </a:extLst>
                </a:gridCol>
                <a:gridCol w="3268680">
                  <a:extLst>
                    <a:ext uri="{9D8B030D-6E8A-4147-A177-3AD203B41FA5}">
                      <a16:colId xmlns:a16="http://schemas.microsoft.com/office/drawing/2014/main" val="2004526319"/>
                    </a:ext>
                  </a:extLst>
                </a:gridCol>
              </a:tblGrid>
              <a:tr h="697772">
                <a:tc>
                  <a:txBody>
                    <a:bodyPr/>
                    <a:lstStyle/>
                    <a:p>
                      <a:r>
                        <a:rPr lang="fr-FR" dirty="0"/>
                        <a:t>N°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Type d’irrégularité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Taux de correction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13374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BE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Rejet injustifié d'offres anormalement basses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70528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BE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Conflit d’intérêts </a:t>
                      </a:r>
                      <a:r>
                        <a:rPr lang="fr-FR" dirty="0"/>
                        <a:t>ayant une incidence sur l’issue de la procédure de passation du marché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20952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BE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Manipulation des procédures d’appel d’offres (établie par ABC ou tribunal)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10%, 25% ou 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64386"/>
                  </a:ext>
                </a:extLst>
              </a:tr>
              <a:tr h="697772">
                <a:tc>
                  <a:txBody>
                    <a:bodyPr/>
                    <a:lstStyle/>
                    <a:p>
                      <a:r>
                        <a:rPr lang="fr-BE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67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Modification substantielle irrégulière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642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778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10B3ED5E-0ED8-6198-7AAF-7F516743A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D2011968-1CE9-B8EE-FFD0-C72E7998F5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 fontScale="70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FR" dirty="0"/>
              <a:t>Décision de la Commission du 14 mai 2019 établissant les lignes directrices pour la détermination des corrections financières à appliquer aux dépenses financées par l’Union en cas de non-respect des règles en matière de marchés publics;</a:t>
            </a:r>
            <a:endParaRPr lang="fr-BE" dirty="0"/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BE" dirty="0"/>
              <a:t>Loi du 17 juin 2013 relative à la motivation, à l’information et aux voies de recours en matière de marchés publics, de certains marchés de travaux, de fournitures et de services et de concessions;</a:t>
            </a:r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BE" dirty="0"/>
              <a:t>Loi du 17 juin 2016 relative aux marchés publics;</a:t>
            </a:r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BE" dirty="0"/>
              <a:t>Arrêté royal du 14 janvier 2013 établissant les règles générales d’exécution des marchés publics;</a:t>
            </a:r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r>
              <a:rPr lang="fr-BE" dirty="0"/>
              <a:t>Arrêté royal du 18 avril 2017 relatif à la passation des marchés publics dans les secteurs classiques;</a:t>
            </a:r>
          </a:p>
          <a:p>
            <a:pPr marL="457200" indent="-457200" algn="just">
              <a:lnSpc>
                <a:spcPct val="150000"/>
              </a:lnSpc>
              <a:spcBef>
                <a:spcPts val="293"/>
              </a:spcBef>
              <a:buSzPct val="100000"/>
              <a:buFontTx/>
              <a:buChar char="-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DC19D8B7-4D7D-CECB-6BB9-43C392C452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33590014-3055-C406-3A25-9149B52F68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381" y="274638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 err="1">
                <a:solidFill>
                  <a:srgbClr val="002060"/>
                </a:solidFill>
              </a:rPr>
              <a:t>Réglementation</a:t>
            </a:r>
            <a:r>
              <a:rPr lang="nl-BE" sz="3733" dirty="0">
                <a:solidFill>
                  <a:srgbClr val="002060"/>
                </a:solidFill>
              </a:rPr>
              <a:t> </a:t>
            </a:r>
            <a:endParaRPr sz="3733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27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0A77B596-016B-A411-31DE-2B47CF5A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>
            <a:extLst>
              <a:ext uri="{FF2B5EF4-FFF2-40B4-BE49-F238E27FC236}">
                <a16:creationId xmlns:a16="http://schemas.microsoft.com/office/drawing/2014/main" id="{D862AC81-2FC7-274A-10D7-6F4678E1B7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1371" y="644693"/>
            <a:ext cx="11233248" cy="537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</a:pPr>
            <a:endParaRPr sz="1867" dirty="0">
              <a:solidFill>
                <a:schemeClr val="dk1"/>
              </a:solidFill>
            </a:endParaRPr>
          </a:p>
          <a:p>
            <a:pPr marL="0" indent="0" algn="ctr">
              <a:lnSpc>
                <a:spcPct val="91666"/>
              </a:lnSpc>
              <a:spcBef>
                <a:spcPts val="352"/>
              </a:spcBef>
              <a:buSzPct val="100000"/>
            </a:pPr>
            <a:endParaRPr sz="3200" dirty="0"/>
          </a:p>
          <a:p>
            <a:pPr marL="0" indent="0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r>
              <a:rPr lang="fr-BE" dirty="0"/>
              <a:t>					Contact : </a:t>
            </a:r>
            <a:r>
              <a:rPr lang="fr-BE" dirty="0" err="1">
                <a:hlinkClick r:id="rId3"/>
              </a:rPr>
              <a:t>feder@sprb.brussels</a:t>
            </a:r>
            <a:r>
              <a:rPr lang="fr-BE" dirty="0"/>
              <a:t> </a:t>
            </a:r>
            <a:r>
              <a:rPr lang="fr-BE" i="1" dirty="0"/>
              <a:t>ou</a:t>
            </a:r>
            <a:endParaRPr lang="fr-BE" dirty="0"/>
          </a:p>
          <a:p>
            <a:pPr marL="457189" indent="-364058" algn="ctr">
              <a:lnSpc>
                <a:spcPct val="150000"/>
              </a:lnSpc>
              <a:spcBef>
                <a:spcPts val="293"/>
              </a:spcBef>
              <a:buSzPct val="100000"/>
            </a:pPr>
            <a:r>
              <a:rPr lang="fr-BE" dirty="0" err="1">
                <a:hlinkClick r:id="rId4"/>
              </a:rPr>
              <a:t>juristesfeder@sprb.brussels</a:t>
            </a:r>
            <a:r>
              <a:rPr lang="fr-BE" dirty="0"/>
              <a:t>  </a:t>
            </a: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  <a:p>
            <a:pPr marL="457189" indent="-364058" algn="just">
              <a:lnSpc>
                <a:spcPct val="150000"/>
              </a:lnSpc>
              <a:spcBef>
                <a:spcPts val="293"/>
              </a:spcBef>
              <a:buSzPct val="100000"/>
            </a:pPr>
            <a:endParaRPr dirty="0"/>
          </a:p>
        </p:txBody>
      </p:sp>
      <p:pic>
        <p:nvPicPr>
          <p:cNvPr id="64" name="Google Shape;64;p12">
            <a:extLst>
              <a:ext uri="{FF2B5EF4-FFF2-40B4-BE49-F238E27FC236}">
                <a16:creationId xmlns:a16="http://schemas.microsoft.com/office/drawing/2014/main" id="{97FCBF9F-475B-39BF-8AFD-1C326DB78B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9936" y="6117299"/>
            <a:ext cx="5760640" cy="6793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>
            <a:extLst>
              <a:ext uri="{FF2B5EF4-FFF2-40B4-BE49-F238E27FC236}">
                <a16:creationId xmlns:a16="http://schemas.microsoft.com/office/drawing/2014/main" id="{0CD72CAF-B0B7-3F85-72FC-0BDF18A2A9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4847" y="274640"/>
            <a:ext cx="11233248" cy="370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2060"/>
              </a:buClr>
              <a:buSzPts val="2800"/>
            </a:pPr>
            <a:br>
              <a:rPr lang="nl-BE" sz="3733" dirty="0">
                <a:solidFill>
                  <a:srgbClr val="002060"/>
                </a:solidFill>
              </a:rPr>
            </a:br>
            <a:r>
              <a:rPr lang="nl-BE" sz="3733" dirty="0" err="1">
                <a:solidFill>
                  <a:srgbClr val="002060"/>
                </a:solidFill>
              </a:rPr>
              <a:t>Questions</a:t>
            </a:r>
            <a:r>
              <a:rPr lang="nl-BE" sz="3733" dirty="0">
                <a:solidFill>
                  <a:srgbClr val="002060"/>
                </a:solidFill>
              </a:rPr>
              <a:t>/</a:t>
            </a:r>
            <a:r>
              <a:rPr lang="nl-BE" sz="3733" dirty="0" err="1">
                <a:solidFill>
                  <a:srgbClr val="002060"/>
                </a:solidFill>
              </a:rPr>
              <a:t>réponses</a:t>
            </a:r>
            <a:r>
              <a:rPr lang="nl-BE" sz="3733" dirty="0">
                <a:solidFill>
                  <a:srgbClr val="002060"/>
                </a:solidFill>
              </a:rPr>
              <a:t>  </a:t>
            </a:r>
            <a:endParaRPr sz="3733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745642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Personnalisé 18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59595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ccfa3e7-2f76-4f30-8d49-77b4d04a624b}" enabled="1" method="Privileged" siteId="{3e9f03cd-0512-46dc-b0d4-bb48fa70fc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973</Words>
  <Application>Microsoft Office PowerPoint</Application>
  <PresentationFormat>Grand écran</PresentationFormat>
  <Paragraphs>195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Corbel</vt:lpstr>
      <vt:lpstr>Courier New</vt:lpstr>
      <vt:lpstr>Wingdings</vt:lpstr>
      <vt:lpstr>1_Thème Office</vt:lpstr>
      <vt:lpstr>Présentation PowerPoint</vt:lpstr>
      <vt:lpstr>Présentation PowerPoint</vt:lpstr>
      <vt:lpstr> Qui est soumis à loi du 17 juin 2016 relative aux marchés publics?  </vt:lpstr>
      <vt:lpstr> Qui est soumis à loi du 17 juin 2016 relative aux marchés publics?  </vt:lpstr>
      <vt:lpstr> Qui est soumis à loi du 17 juin 2016 relative aux marchés publics?  </vt:lpstr>
      <vt:lpstr> 3 grands principes régissent les marchés publics  </vt:lpstr>
      <vt:lpstr> La grille de correction de la Commission</vt:lpstr>
      <vt:lpstr> La grille de correction de la Commission</vt:lpstr>
      <vt:lpstr> La grille de correction de la Commission</vt:lpstr>
      <vt:lpstr> La grille de correction de la Commission</vt:lpstr>
      <vt:lpstr> La grille de correction de la Commission</vt:lpstr>
      <vt:lpstr> La grille de correction de la Commission</vt:lpstr>
      <vt:lpstr> Réglementation </vt:lpstr>
      <vt:lpstr> Questions/réponses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LATOUR Martin</dc:creator>
  <cp:lastModifiedBy>LATOUR Martin</cp:lastModifiedBy>
  <cp:revision>4</cp:revision>
  <cp:lastPrinted>2025-10-14T12:57:18Z</cp:lastPrinted>
  <dcterms:created xsi:type="dcterms:W3CDTF">2025-03-11T09:45:49Z</dcterms:created>
  <dcterms:modified xsi:type="dcterms:W3CDTF">2025-10-16T14:53:47Z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1_Thème Office:3</vt:lpwstr>
  </property>
  <property fmtid="{D5CDD505-2E9C-101B-9397-08002B2CF9AE}" pid="3" name="ClassificationContentMarkingHeaderText">
    <vt:lpwstr>SPRB/GOB - Public/Publiek</vt:lpwstr>
  </property>
</Properties>
</file>