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7" r:id="rId9"/>
    <p:sldId id="263" r:id="rId10"/>
    <p:sldId id="264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0" r:id="rId32"/>
    <p:sldId id="288" r:id="rId33"/>
    <p:sldId id="289" r:id="rId34"/>
  </p:sldIdLst>
  <p:sldSz cx="9144000" cy="5143500" type="screen16x9"/>
  <p:notesSz cx="6888163" cy="9671050"/>
  <p:embeddedFontLst>
    <p:embeddedFont>
      <p:font typeface="Constantia" panose="02030602050306030303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g1KW8DlsYiVzSuNB+qbTbLhF6O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1757A-3123-4C0C-A749-60EF691882E7}" v="4" dt="2025-03-13T13:28:39.161"/>
  </p1510:revLst>
</p1510:revInfo>
</file>

<file path=ppt/tableStyles.xml><?xml version="1.0" encoding="utf-8"?>
<a:tblStyleLst xmlns:a="http://schemas.openxmlformats.org/drawingml/2006/main" def="{CCA2C66A-C2BB-43BA-AA91-4EC3954822C6}">
  <a:tblStyle styleId="{CCA2C66A-C2BB-43BA-AA91-4EC3954822C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4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TOUR Martin" userId="ed125d66-3e2c-476e-8b46-1add5ebd84f3" providerId="ADAL" clId="{06A1757A-3123-4C0C-A749-60EF691882E7}"/>
    <pc:docChg chg="undo custSel addSld delSld modSld sldOrd modNotesMaster">
      <pc:chgData name="LATOUR Martin" userId="ed125d66-3e2c-476e-8b46-1add5ebd84f3" providerId="ADAL" clId="{06A1757A-3123-4C0C-A749-60EF691882E7}" dt="2025-03-13T13:28:39.160" v="754"/>
      <pc:docMkLst>
        <pc:docMk/>
      </pc:docMkLst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56"/>
        </pc:sldMkLst>
        <pc:spChg chg="mod">
          <ac:chgData name="LATOUR Martin" userId="ed125d66-3e2c-476e-8b46-1add5ebd84f3" providerId="ADAL" clId="{06A1757A-3123-4C0C-A749-60EF691882E7}" dt="2025-03-11T09:21:59.668" v="79" actId="20577"/>
          <ac:spMkLst>
            <pc:docMk/>
            <pc:sldMk cId="0" sldId="256"/>
            <ac:spMk id="36" creationId="{00000000-0000-0000-0000-000000000000}"/>
          </ac:spMkLst>
        </pc:spChg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57"/>
        </pc:sldMkLst>
        <pc:spChg chg="mod">
          <ac:chgData name="LATOUR Martin" userId="ed125d66-3e2c-476e-8b46-1add5ebd84f3" providerId="ADAL" clId="{06A1757A-3123-4C0C-A749-60EF691882E7}" dt="2025-03-11T09:48:20.054" v="150" actId="20577"/>
          <ac:spMkLst>
            <pc:docMk/>
            <pc:sldMk cId="0" sldId="257"/>
            <ac:spMk id="43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58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59"/>
        </pc:sldMkLst>
        <pc:graphicFrameChg chg="modGraphic">
          <ac:chgData name="LATOUR Martin" userId="ed125d66-3e2c-476e-8b46-1add5ebd84f3" providerId="ADAL" clId="{06A1757A-3123-4C0C-A749-60EF691882E7}" dt="2025-03-13T08:23:02.434" v="244" actId="113"/>
          <ac:graphicFrameMkLst>
            <pc:docMk/>
            <pc:sldMk cId="0" sldId="259"/>
            <ac:graphicFrameMk id="58" creationId="{00000000-0000-0000-0000-000000000000}"/>
          </ac:graphicFrameMkLst>
        </pc:graphicFrameChg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0"/>
        </pc:sldMkLst>
        <pc:spChg chg="mod">
          <ac:chgData name="LATOUR Martin" userId="ed125d66-3e2c-476e-8b46-1add5ebd84f3" providerId="ADAL" clId="{06A1757A-3123-4C0C-A749-60EF691882E7}" dt="2025-03-12T09:03:29.128" v="154" actId="27636"/>
          <ac:spMkLst>
            <pc:docMk/>
            <pc:sldMk cId="0" sldId="260"/>
            <ac:spMk id="63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1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2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3"/>
        </pc:sldMkLst>
        <pc:spChg chg="mod">
          <ac:chgData name="LATOUR Martin" userId="ed125d66-3e2c-476e-8b46-1add5ebd84f3" providerId="ADAL" clId="{06A1757A-3123-4C0C-A749-60EF691882E7}" dt="2025-03-11T09:48:52.977" v="151" actId="20577"/>
          <ac:spMkLst>
            <pc:docMk/>
            <pc:sldMk cId="0" sldId="263"/>
            <ac:spMk id="97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4"/>
        </pc:sldMkLst>
      </pc:sldChg>
      <pc:sldChg chg="del">
        <pc:chgData name="LATOUR Martin" userId="ed125d66-3e2c-476e-8b46-1add5ebd84f3" providerId="ADAL" clId="{06A1757A-3123-4C0C-A749-60EF691882E7}" dt="2025-03-13T10:57:32.249" v="643" actId="2696"/>
        <pc:sldMkLst>
          <pc:docMk/>
          <pc:sldMk cId="0" sldId="265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6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7"/>
        </pc:sldMkLst>
        <pc:spChg chg="mod">
          <ac:chgData name="LATOUR Martin" userId="ed125d66-3e2c-476e-8b46-1add5ebd84f3" providerId="ADAL" clId="{06A1757A-3123-4C0C-A749-60EF691882E7}" dt="2025-03-12T09:03:29.154" v="155" actId="27636"/>
          <ac:spMkLst>
            <pc:docMk/>
            <pc:sldMk cId="0" sldId="267"/>
            <ac:spMk id="127" creationId="{00000000-0000-0000-0000-000000000000}"/>
          </ac:spMkLst>
        </pc:spChg>
      </pc:sldChg>
      <pc:sldChg chg="modSp del mod">
        <pc:chgData name="LATOUR Martin" userId="ed125d66-3e2c-476e-8b46-1add5ebd84f3" providerId="ADAL" clId="{06A1757A-3123-4C0C-A749-60EF691882E7}" dt="2025-03-13T08:59:07.317" v="245" actId="2696"/>
        <pc:sldMkLst>
          <pc:docMk/>
          <pc:sldMk cId="0" sldId="268"/>
        </pc:sldMkLst>
        <pc:spChg chg="mod">
          <ac:chgData name="LATOUR Martin" userId="ed125d66-3e2c-476e-8b46-1add5ebd84f3" providerId="ADAL" clId="{06A1757A-3123-4C0C-A749-60EF691882E7}" dt="2025-03-12T09:03:29.167" v="156" actId="27636"/>
          <ac:spMkLst>
            <pc:docMk/>
            <pc:sldMk cId="0" sldId="268"/>
            <ac:spMk id="134" creationId="{00000000-0000-0000-0000-000000000000}"/>
          </ac:spMkLst>
        </pc:spChg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69"/>
        </pc:sldMkLst>
        <pc:spChg chg="mod">
          <ac:chgData name="LATOUR Martin" userId="ed125d66-3e2c-476e-8b46-1add5ebd84f3" providerId="ADAL" clId="{06A1757A-3123-4C0C-A749-60EF691882E7}" dt="2025-03-12T09:03:29.180" v="157" actId="27636"/>
          <ac:spMkLst>
            <pc:docMk/>
            <pc:sldMk cId="0" sldId="269"/>
            <ac:spMk id="141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0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1"/>
        </pc:sldMkLst>
        <pc:spChg chg="mod">
          <ac:chgData name="LATOUR Martin" userId="ed125d66-3e2c-476e-8b46-1add5ebd84f3" providerId="ADAL" clId="{06A1757A-3123-4C0C-A749-60EF691882E7}" dt="2025-03-11T09:38:33.591" v="149" actId="27636"/>
          <ac:spMkLst>
            <pc:docMk/>
            <pc:sldMk cId="0" sldId="271"/>
            <ac:spMk id="155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2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3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4"/>
        </pc:sldMkLst>
        <pc:spChg chg="mod">
          <ac:chgData name="LATOUR Martin" userId="ed125d66-3e2c-476e-8b46-1add5ebd84f3" providerId="ADAL" clId="{06A1757A-3123-4C0C-A749-60EF691882E7}" dt="2025-03-13T09:37:24.645" v="252" actId="20577"/>
          <ac:spMkLst>
            <pc:docMk/>
            <pc:sldMk cId="0" sldId="274"/>
            <ac:spMk id="195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5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6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7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8"/>
        </pc:sldMkLst>
        <pc:spChg chg="mod">
          <ac:chgData name="LATOUR Martin" userId="ed125d66-3e2c-476e-8b46-1add5ebd84f3" providerId="ADAL" clId="{06A1757A-3123-4C0C-A749-60EF691882E7}" dt="2025-03-13T09:52:53.149" v="272" actId="20577"/>
          <ac:spMkLst>
            <pc:docMk/>
            <pc:sldMk cId="0" sldId="278"/>
            <ac:spMk id="225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79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80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81"/>
        </pc:sldMkLst>
        <pc:spChg chg="mod">
          <ac:chgData name="LATOUR Martin" userId="ed125d66-3e2c-476e-8b46-1add5ebd84f3" providerId="ADAL" clId="{06A1757A-3123-4C0C-A749-60EF691882E7}" dt="2025-03-13T09:56:03.076" v="275" actId="20577"/>
          <ac:spMkLst>
            <pc:docMk/>
            <pc:sldMk cId="0" sldId="281"/>
            <ac:spMk id="264" creationId="{00000000-0000-0000-0000-000000000000}"/>
          </ac:spMkLst>
        </pc:spChg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82"/>
        </pc:sldMkLst>
      </pc:sldChg>
      <pc:sldChg chg="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83"/>
        </pc:sldMkLst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0" sldId="284"/>
        </pc:sldMkLst>
        <pc:spChg chg="mod">
          <ac:chgData name="LATOUR Martin" userId="ed125d66-3e2c-476e-8b46-1add5ebd84f3" providerId="ADAL" clId="{06A1757A-3123-4C0C-A749-60EF691882E7}" dt="2025-03-13T10:05:15.746" v="279" actId="20577"/>
          <ac:spMkLst>
            <pc:docMk/>
            <pc:sldMk cId="0" sldId="284"/>
            <ac:spMk id="292" creationId="{00000000-0000-0000-0000-000000000000}"/>
          </ac:spMkLst>
        </pc:spChg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801945379" sldId="285"/>
        </pc:sldMkLst>
        <pc:spChg chg="mod">
          <ac:chgData name="LATOUR Martin" userId="ed125d66-3e2c-476e-8b46-1add5ebd84f3" providerId="ADAL" clId="{06A1757A-3123-4C0C-A749-60EF691882E7}" dt="2025-03-13T10:05:26.538" v="281" actId="20577"/>
          <ac:spMkLst>
            <pc:docMk/>
            <pc:sldMk cId="801945379" sldId="285"/>
            <ac:spMk id="292" creationId="{3D3B3032-195E-A18F-49BA-BF626219A112}"/>
          </ac:spMkLst>
        </pc:spChg>
        <pc:spChg chg="mod">
          <ac:chgData name="LATOUR Martin" userId="ed125d66-3e2c-476e-8b46-1add5ebd84f3" providerId="ADAL" clId="{06A1757A-3123-4C0C-A749-60EF691882E7}" dt="2025-03-13T11:11:25.164" v="658" actId="20577"/>
          <ac:spMkLst>
            <pc:docMk/>
            <pc:sldMk cId="801945379" sldId="285"/>
            <ac:spMk id="293" creationId="{BA03DC1F-685E-4341-9F32-4EB9B9DE8071}"/>
          </ac:spMkLst>
        </pc:spChg>
      </pc:sldChg>
      <pc:sldChg chg="new del">
        <pc:chgData name="LATOUR Martin" userId="ed125d66-3e2c-476e-8b46-1add5ebd84f3" providerId="ADAL" clId="{06A1757A-3123-4C0C-A749-60EF691882E7}" dt="2025-03-12T09:03:24.831" v="153" actId="2696"/>
        <pc:sldMkLst>
          <pc:docMk/>
          <pc:sldMk cId="2475891323" sldId="285"/>
        </pc:sldMkLst>
      </pc:sldChg>
      <pc:sldChg chg="addSp modSp new mod">
        <pc:chgData name="LATOUR Martin" userId="ed125d66-3e2c-476e-8b46-1add5ebd84f3" providerId="ADAL" clId="{06A1757A-3123-4C0C-A749-60EF691882E7}" dt="2025-03-13T10:18:39.694" v="522" actId="1076"/>
        <pc:sldMkLst>
          <pc:docMk/>
          <pc:sldMk cId="3278337892" sldId="286"/>
        </pc:sldMkLst>
        <pc:picChg chg="add mod">
          <ac:chgData name="LATOUR Martin" userId="ed125d66-3e2c-476e-8b46-1add5ebd84f3" providerId="ADAL" clId="{06A1757A-3123-4C0C-A749-60EF691882E7}" dt="2025-03-13T10:18:39.694" v="522" actId="1076"/>
          <ac:picMkLst>
            <pc:docMk/>
            <pc:sldMk cId="3278337892" sldId="286"/>
            <ac:picMk id="5" creationId="{7E76E88B-CB1B-FB80-3F73-EA3E1C57D9C4}"/>
          </ac:picMkLst>
        </pc:picChg>
      </pc:sldChg>
      <pc:sldChg chg="new del">
        <pc:chgData name="LATOUR Martin" userId="ed125d66-3e2c-476e-8b46-1add5ebd84f3" providerId="ADAL" clId="{06A1757A-3123-4C0C-A749-60EF691882E7}" dt="2025-03-13T10:05:39.259" v="283" actId="2696"/>
        <pc:sldMkLst>
          <pc:docMk/>
          <pc:sldMk cId="4021826084" sldId="286"/>
        </pc:sldMkLst>
      </pc:sldChg>
      <pc:sldChg chg="delSp modSp new mod ord">
        <pc:chgData name="LATOUR Martin" userId="ed125d66-3e2c-476e-8b46-1add5ebd84f3" providerId="ADAL" clId="{06A1757A-3123-4C0C-A749-60EF691882E7}" dt="2025-03-13T10:54:10.786" v="642"/>
        <pc:sldMkLst>
          <pc:docMk/>
          <pc:sldMk cId="2847989248" sldId="287"/>
        </pc:sldMkLst>
        <pc:spChg chg="mod">
          <ac:chgData name="LATOUR Martin" userId="ed125d66-3e2c-476e-8b46-1add5ebd84f3" providerId="ADAL" clId="{06A1757A-3123-4C0C-A749-60EF691882E7}" dt="2025-03-13T10:22:30.401" v="571" actId="20577"/>
          <ac:spMkLst>
            <pc:docMk/>
            <pc:sldMk cId="2847989248" sldId="287"/>
            <ac:spMk id="2" creationId="{0E76A059-7E39-5A96-0AF1-05A9B6ED7012}"/>
          </ac:spMkLst>
        </pc:spChg>
        <pc:spChg chg="del">
          <ac:chgData name="LATOUR Martin" userId="ed125d66-3e2c-476e-8b46-1add5ebd84f3" providerId="ADAL" clId="{06A1757A-3123-4C0C-A749-60EF691882E7}" dt="2025-03-13T10:22:27.170" v="569" actId="478"/>
          <ac:spMkLst>
            <pc:docMk/>
            <pc:sldMk cId="2847989248" sldId="287"/>
            <ac:spMk id="3" creationId="{B53D9216-39B2-10F2-5221-9B7508892E8C}"/>
          </ac:spMkLst>
        </pc:spChg>
      </pc:sldChg>
      <pc:sldChg chg="delSp modSp new mod">
        <pc:chgData name="LATOUR Martin" userId="ed125d66-3e2c-476e-8b46-1add5ebd84f3" providerId="ADAL" clId="{06A1757A-3123-4C0C-A749-60EF691882E7}" dt="2025-03-13T10:23:16.342" v="607" actId="478"/>
        <pc:sldMkLst>
          <pc:docMk/>
          <pc:sldMk cId="1154267887" sldId="289"/>
        </pc:sldMkLst>
        <pc:spChg chg="mod">
          <ac:chgData name="LATOUR Martin" userId="ed125d66-3e2c-476e-8b46-1add5ebd84f3" providerId="ADAL" clId="{06A1757A-3123-4C0C-A749-60EF691882E7}" dt="2025-03-13T10:23:09.173" v="606" actId="20577"/>
          <ac:spMkLst>
            <pc:docMk/>
            <pc:sldMk cId="1154267887" sldId="289"/>
            <ac:spMk id="2" creationId="{16D5BC07-CFD3-C398-A2C2-62E82EFE2F00}"/>
          </ac:spMkLst>
        </pc:spChg>
        <pc:spChg chg="del">
          <ac:chgData name="LATOUR Martin" userId="ed125d66-3e2c-476e-8b46-1add5ebd84f3" providerId="ADAL" clId="{06A1757A-3123-4C0C-A749-60EF691882E7}" dt="2025-03-13T10:23:16.342" v="607" actId="478"/>
          <ac:spMkLst>
            <pc:docMk/>
            <pc:sldMk cId="1154267887" sldId="289"/>
            <ac:spMk id="3" creationId="{884F3CF8-779F-4040-E6C8-A837C4B439FE}"/>
          </ac:spMkLst>
        </pc:spChg>
      </pc:sldChg>
      <pc:sldChg chg="modSp mod modNotes">
        <pc:chgData name="LATOUR Martin" userId="ed125d66-3e2c-476e-8b46-1add5ebd84f3" providerId="ADAL" clId="{06A1757A-3123-4C0C-A749-60EF691882E7}" dt="2025-03-13T13:28:39.160" v="754"/>
        <pc:sldMkLst>
          <pc:docMk/>
          <pc:sldMk cId="494004083" sldId="290"/>
        </pc:sldMkLst>
        <pc:spChg chg="mod">
          <ac:chgData name="LATOUR Martin" userId="ed125d66-3e2c-476e-8b46-1add5ebd84f3" providerId="ADAL" clId="{06A1757A-3123-4C0C-A749-60EF691882E7}" dt="2025-03-13T11:14:54.958" v="710" actId="20577"/>
          <ac:spMkLst>
            <pc:docMk/>
            <pc:sldMk cId="494004083" sldId="290"/>
            <ac:spMk id="292" creationId="{544AAC5D-8F6D-DF3D-2A62-B95EED03E6BD}"/>
          </ac:spMkLst>
        </pc:spChg>
        <pc:spChg chg="mod">
          <ac:chgData name="LATOUR Martin" userId="ed125d66-3e2c-476e-8b46-1add5ebd84f3" providerId="ADAL" clId="{06A1757A-3123-4C0C-A749-60EF691882E7}" dt="2025-03-13T11:17:19.592" v="753" actId="5793"/>
          <ac:spMkLst>
            <pc:docMk/>
            <pc:sldMk cId="494004083" sldId="290"/>
            <ac:spMk id="293" creationId="{BC7F0786-31F9-20BA-9A70-BDCDA7C6D92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84870" cy="485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9" y="0"/>
            <a:ext cx="2984870" cy="485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185820"/>
            <a:ext cx="2984870" cy="48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9" y="9185820"/>
            <a:ext cx="2984870" cy="48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8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:notes"/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>
          <a:extLst>
            <a:ext uri="{FF2B5EF4-FFF2-40B4-BE49-F238E27FC236}">
              <a16:creationId xmlns:a16="http://schemas.microsoft.com/office/drawing/2014/main" id="{A99C07E0-C555-6A0B-389F-0D566A0A5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:notes">
            <a:extLst>
              <a:ext uri="{FF2B5EF4-FFF2-40B4-BE49-F238E27FC236}">
                <a16:creationId xmlns:a16="http://schemas.microsoft.com/office/drawing/2014/main" id="{C79FE3DC-8301-1FA9-6471-074B744D17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2:notes">
            <a:extLst>
              <a:ext uri="{FF2B5EF4-FFF2-40B4-BE49-F238E27FC236}">
                <a16:creationId xmlns:a16="http://schemas.microsoft.com/office/drawing/2014/main" id="{44162CEA-E0F5-09AA-DC81-5FF3ABA168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6522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>
          <a:extLst>
            <a:ext uri="{FF2B5EF4-FFF2-40B4-BE49-F238E27FC236}">
              <a16:creationId xmlns:a16="http://schemas.microsoft.com/office/drawing/2014/main" id="{321CBC70-8E5D-6DB2-260C-B719582F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:notes">
            <a:extLst>
              <a:ext uri="{FF2B5EF4-FFF2-40B4-BE49-F238E27FC236}">
                <a16:creationId xmlns:a16="http://schemas.microsoft.com/office/drawing/2014/main" id="{3E9EEEB6-2408-9AF9-1002-F7EF9B5CC6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654192"/>
            <a:ext cx="5510530" cy="38079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2:notes">
            <a:extLst>
              <a:ext uri="{FF2B5EF4-FFF2-40B4-BE49-F238E27FC236}">
                <a16:creationId xmlns:a16="http://schemas.microsoft.com/office/drawing/2014/main" id="{A5E78322-F79A-EEC8-B197-87BFEEF593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9675"/>
            <a:ext cx="5802313" cy="326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183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MAIRE">
  <p:cSld name="SOMMAIR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8"/>
          <p:cNvSpPr txBox="1"/>
          <p:nvPr/>
        </p:nvSpPr>
        <p:spPr>
          <a:xfrm>
            <a:off x="8172400" y="4758961"/>
            <a:ext cx="720080" cy="3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r>
              <a:rPr lang="nl-BE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0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48"/>
          <p:cNvSpPr txBox="1">
            <a:spLocks noGrp="1"/>
          </p:cNvSpPr>
          <p:nvPr>
            <p:ph type="body" idx="1"/>
          </p:nvPr>
        </p:nvSpPr>
        <p:spPr>
          <a:xfrm>
            <a:off x="1677770" y="1534986"/>
            <a:ext cx="7200800" cy="319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-"/>
              <a:defRPr sz="16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1600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Char char="»"/>
              <a:defRPr>
                <a:solidFill>
                  <a:srgbClr val="3F3F3F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">
  <p:cSld name="CONTENU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9"/>
          <p:cNvSpPr txBox="1"/>
          <p:nvPr/>
        </p:nvSpPr>
        <p:spPr>
          <a:xfrm>
            <a:off x="8172400" y="4758961"/>
            <a:ext cx="720080" cy="3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r>
              <a:rPr lang="nl-BE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0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9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583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9"/>
          <p:cNvSpPr txBox="1">
            <a:spLocks noGrp="1"/>
          </p:cNvSpPr>
          <p:nvPr>
            <p:ph type="body" idx="1"/>
          </p:nvPr>
        </p:nvSpPr>
        <p:spPr>
          <a:xfrm>
            <a:off x="359532" y="987574"/>
            <a:ext cx="8424936" cy="309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  <a:defRPr sz="2000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Clr>
                <a:srgbClr val="7CA2D6"/>
              </a:buClr>
              <a:buSzPts val="1800"/>
              <a:buFont typeface="Arial"/>
              <a:buNone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+SS TITRE">
  <p:cSld name="TITRE +SS TITR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0"/>
          <p:cNvSpPr txBox="1"/>
          <p:nvPr/>
        </p:nvSpPr>
        <p:spPr>
          <a:xfrm>
            <a:off x="8172400" y="4758961"/>
            <a:ext cx="720080" cy="3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r>
              <a:rPr lang="nl-BE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0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0"/>
          <p:cNvSpPr txBox="1">
            <a:spLocks noGrp="1"/>
          </p:cNvSpPr>
          <p:nvPr>
            <p:ph type="body" idx="1"/>
          </p:nvPr>
        </p:nvSpPr>
        <p:spPr>
          <a:xfrm>
            <a:off x="1475656" y="2117525"/>
            <a:ext cx="7560840" cy="95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alibri"/>
              <a:buNone/>
              <a:defRPr sz="1600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Clr>
                <a:srgbClr val="7CA2D6"/>
              </a:buClr>
              <a:buSzPts val="1800"/>
              <a:buFont typeface="Arial"/>
              <a:buNone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0"/>
          <p:cNvSpPr txBox="1">
            <a:spLocks noGrp="1"/>
          </p:cNvSpPr>
          <p:nvPr>
            <p:ph type="body" idx="2"/>
          </p:nvPr>
        </p:nvSpPr>
        <p:spPr>
          <a:xfrm>
            <a:off x="1475656" y="3053629"/>
            <a:ext cx="7560840" cy="3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2222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  <a:defRPr sz="2000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Clr>
                <a:srgbClr val="7CA2D6"/>
              </a:buClr>
              <a:buSzPts val="1800"/>
              <a:buFont typeface="Arial"/>
              <a:buNone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CUEIL">
  <p:cSld name="ACCUEIL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1"/>
          <p:cNvSpPr txBox="1"/>
          <p:nvPr/>
        </p:nvSpPr>
        <p:spPr>
          <a:xfrm>
            <a:off x="8172400" y="4758961"/>
            <a:ext cx="720080" cy="38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0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r>
              <a:rPr lang="nl-BE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0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‹N°›</a:t>
            </a:fld>
            <a:endParaRPr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48B3A8-B3E9-B321-C6F5-29DB3CD6E6C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705725" y="63500"/>
            <a:ext cx="14033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B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SPRB/GOB - Public/Publiek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"/>
          <p:cNvSpPr txBox="1">
            <a:spLocks noGrp="1"/>
          </p:cNvSpPr>
          <p:nvPr>
            <p:ph type="body" idx="1"/>
          </p:nvPr>
        </p:nvSpPr>
        <p:spPr>
          <a:xfrm>
            <a:off x="755576" y="1203598"/>
            <a:ext cx="7200800" cy="319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83333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r>
              <a:rPr lang="nl-BE" sz="1200" b="1" i="0" u="none" strike="noStrike" cap="none" dirty="0">
                <a:solidFill>
                  <a:srgbClr val="17365D"/>
                </a:solidFill>
              </a:rPr>
              <a:t>SESSION D’INFORMATION</a:t>
            </a:r>
            <a:endParaRPr dirty="0"/>
          </a:p>
          <a:p>
            <a:pPr marL="0" marR="0" lvl="0" indent="0" algn="ctr" rtl="0">
              <a:lnSpc>
                <a:spcPct val="183333"/>
              </a:lnSpc>
              <a:spcBef>
                <a:spcPts val="24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r>
              <a:rPr lang="nl-BE" sz="1200" cap="none" dirty="0">
                <a:solidFill>
                  <a:srgbClr val="17365D"/>
                </a:solidFill>
              </a:rPr>
              <a:t>À DESTINATION DES PORTEURS DE PROJETS </a:t>
            </a:r>
            <a:endParaRPr dirty="0"/>
          </a:p>
          <a:p>
            <a:pPr marL="0" marR="0" lvl="0" indent="0" algn="ctr" rtl="0">
              <a:lnSpc>
                <a:spcPct val="1375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 sz="1600" cap="none" dirty="0">
              <a:solidFill>
                <a:srgbClr val="17365D"/>
              </a:solidFill>
            </a:endParaRPr>
          </a:p>
          <a:p>
            <a:pPr marL="0" marR="0" lvl="0" indent="0" algn="ctr" rtl="0">
              <a:lnSpc>
                <a:spcPct val="137500"/>
              </a:lnSpc>
              <a:spcBef>
                <a:spcPts val="32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r>
              <a:rPr lang="nl-BE" sz="1600" cap="none" dirty="0">
                <a:solidFill>
                  <a:srgbClr val="17365D"/>
                </a:solidFill>
              </a:rPr>
              <a:t>« MESURES DE LUTTE CONTRE LA FRAUDE ET LES IRRÉGULARITÉS »</a:t>
            </a:r>
            <a:endParaRPr dirty="0"/>
          </a:p>
          <a:p>
            <a:pPr marL="0" marR="0" lvl="0" indent="0" algn="ctr" rtl="0">
              <a:lnSpc>
                <a:spcPct val="1375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 sz="1600" b="1" i="0" u="none" strike="noStrike" cap="none" dirty="0">
              <a:solidFill>
                <a:srgbClr val="17365D"/>
              </a:solidFill>
            </a:endParaRPr>
          </a:p>
          <a:p>
            <a:pPr marL="0" marR="0" lvl="0" indent="0" algn="ctr" rtl="0">
              <a:lnSpc>
                <a:spcPct val="183333"/>
              </a:lnSpc>
              <a:spcBef>
                <a:spcPts val="24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r>
              <a:rPr lang="nl-BE" sz="1200" b="1" i="0" u="none" strike="noStrike" cap="none" dirty="0">
                <a:solidFill>
                  <a:srgbClr val="17365D"/>
                </a:solidFill>
              </a:rPr>
              <a:t>PROGRAMME 2021-2027 DE LA RÉGION DE BRUXELLES-CAPITALE SOUTENU PAR LE FONDS EUROPÉEN DE DÉVELOPPEMENT RÉGIONAL (FEDER)</a:t>
            </a:r>
          </a:p>
          <a:p>
            <a:pPr marL="0" marR="0" lvl="0" indent="0" algn="ctr" rtl="0">
              <a:lnSpc>
                <a:spcPct val="183333"/>
              </a:lnSpc>
              <a:spcBef>
                <a:spcPts val="24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r>
              <a:rPr lang="nl-BE" sz="1200" dirty="0" err="1">
                <a:solidFill>
                  <a:srgbClr val="17365D"/>
                </a:solidFill>
              </a:rPr>
              <a:t>Botanic</a:t>
            </a:r>
            <a:r>
              <a:rPr lang="nl-BE" sz="1200" dirty="0">
                <a:solidFill>
                  <a:srgbClr val="17365D"/>
                </a:solidFill>
              </a:rPr>
              <a:t> Building, </a:t>
            </a:r>
            <a:r>
              <a:rPr lang="nl-BE" sz="1200" dirty="0" err="1">
                <a:solidFill>
                  <a:srgbClr val="17365D"/>
                </a:solidFill>
              </a:rPr>
              <a:t>vendredi</a:t>
            </a:r>
            <a:r>
              <a:rPr lang="nl-BE" sz="1200" dirty="0">
                <a:solidFill>
                  <a:srgbClr val="17365D"/>
                </a:solidFill>
              </a:rPr>
              <a:t> 14 mars 2025</a:t>
            </a:r>
            <a:endParaRPr lang="nl-BE" sz="1200" b="1" i="0" u="none" strike="noStrike" cap="none" dirty="0">
              <a:solidFill>
                <a:srgbClr val="17365D"/>
              </a:solidFill>
            </a:endParaRPr>
          </a:p>
          <a:p>
            <a:pPr marL="0" marR="0" lvl="0" indent="0" algn="ctr" rtl="0">
              <a:lnSpc>
                <a:spcPct val="183333"/>
              </a:lnSpc>
              <a:spcBef>
                <a:spcPts val="240"/>
              </a:spcBef>
              <a:spcAft>
                <a:spcPts val="0"/>
              </a:spcAft>
              <a:buClr>
                <a:srgbClr val="17365D"/>
              </a:buClr>
              <a:buSzPct val="100000"/>
              <a:buFont typeface="Arial"/>
              <a:buNone/>
            </a:pPr>
            <a:endParaRPr dirty="0"/>
          </a:p>
          <a:p>
            <a:pPr marL="0" marR="0" lvl="0" indent="0" algn="ctr" rtl="0">
              <a:lnSpc>
                <a:spcPct val="183333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 sz="1200" b="1" i="0" u="none" strike="noStrike" cap="none" dirty="0">
              <a:solidFill>
                <a:srgbClr val="17365D"/>
              </a:solidFill>
            </a:endParaRPr>
          </a:p>
          <a:p>
            <a:pPr marL="0" marR="0" lvl="0" indent="0" algn="ctr" rtl="0">
              <a:lnSpc>
                <a:spcPct val="183333"/>
              </a:lnSpc>
              <a:spcBef>
                <a:spcPts val="240"/>
              </a:spcBef>
              <a:spcAft>
                <a:spcPts val="0"/>
              </a:spcAft>
              <a:buClr>
                <a:srgbClr val="17365D"/>
              </a:buClr>
              <a:buSzPct val="50000"/>
              <a:buFont typeface="Arial"/>
              <a:buNone/>
            </a:pPr>
            <a:endParaRPr dirty="0"/>
          </a:p>
        </p:txBody>
      </p:sp>
      <p:pic>
        <p:nvPicPr>
          <p:cNvPr id="37" name="Google Shape;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0120" y="195486"/>
            <a:ext cx="6983760" cy="823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475656" y="2117525"/>
            <a:ext cx="7560840" cy="95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nl-BE" sz="2400" dirty="0">
                <a:solidFill>
                  <a:srgbClr val="002060"/>
                </a:solidFill>
              </a:rPr>
              <a:t>PARTIE II- LA LUTTE CONTRE LA FRAUDE ET LES IRREGULARITES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1666"/>
              </a:lnSpc>
              <a:spcBef>
                <a:spcPts val="408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Noto Sans Symbols"/>
              <a:buNone/>
            </a:pPr>
            <a:endParaRPr sz="2400"/>
          </a:p>
          <a:p>
            <a:pPr marL="0" lvl="0" indent="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nl-BE"/>
              <a:t>En tant qu’</a:t>
            </a:r>
            <a:r>
              <a:rPr lang="nl-BE" b="1"/>
              <a:t>Autorité de Gestion</a:t>
            </a:r>
            <a:r>
              <a:rPr lang="nl-BE"/>
              <a:t>, la Direction FEDER a pour fonction: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Sélection des opérations;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Réalisation des vérifications de gestion;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Disposition de mesures et de procédures antifraude efficaces et proportionnées;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Prévention, détection et correction des irrégularités;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Confirmation que les dépenses enregistrées dans les comptes sont légales et régulières;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Vérifications sur place des opérations;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… </a:t>
            </a:r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br>
              <a:rPr lang="nl-BE" sz="2800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Rôle de la Direction FEDER</a:t>
            </a:r>
            <a:endParaRPr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  <a:p>
            <a:pPr marL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nl-BE"/>
              <a:t> </a:t>
            </a:r>
            <a:endParaRPr/>
          </a:p>
        </p:txBody>
      </p:sp>
      <p:pic>
        <p:nvPicPr>
          <p:cNvPr id="56" name="Google Shape;5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br>
              <a:rPr lang="nl-BE" sz="2800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Irrégularités vs Fraude vs Corruption </a:t>
            </a:r>
            <a:endParaRPr sz="2800">
              <a:solidFill>
                <a:srgbClr val="002060"/>
              </a:solidFill>
            </a:endParaRPr>
          </a:p>
        </p:txBody>
      </p:sp>
      <p:graphicFrame>
        <p:nvGraphicFramePr>
          <p:cNvPr id="58" name="Google Shape;58;p7"/>
          <p:cNvGraphicFramePr/>
          <p:nvPr>
            <p:extLst>
              <p:ext uri="{D42A27DB-BD31-4B8C-83A1-F6EECF244321}">
                <p14:modId xmlns:p14="http://schemas.microsoft.com/office/powerpoint/2010/main" val="2693620971"/>
              </p:ext>
            </p:extLst>
          </p:nvPr>
        </p:nvGraphicFramePr>
        <p:xfrm>
          <a:off x="323529" y="843558"/>
          <a:ext cx="8136900" cy="3388380"/>
        </p:xfrm>
        <a:graphic>
          <a:graphicData uri="http://schemas.openxmlformats.org/drawingml/2006/table">
            <a:tbl>
              <a:tblPr firstRow="1" bandRow="1">
                <a:noFill/>
                <a:tableStyleId>{CCA2C66A-C2BB-43BA-AA91-4EC3954822C6}</a:tableStyleId>
              </a:tblPr>
              <a:tblGrid>
                <a:gridCol w="27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2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 u="none" strike="noStrike" cap="none"/>
                        <a:t>Irrégularité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 u="none" strike="noStrike" cap="none"/>
                        <a:t>Fraude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 u="none" strike="noStrike" cap="none"/>
                        <a:t>Corruption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400" b="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«Toute violation d’une disposition du droit communautaire résultant d’un </a:t>
                      </a:r>
                      <a:r>
                        <a:rPr lang="nl-BE" sz="1400" b="1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acte ou d’une omission </a:t>
                      </a:r>
                      <a:r>
                        <a:rPr lang="nl-BE" sz="1400" b="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d’un opérateur économique </a:t>
                      </a:r>
                      <a:r>
                        <a:rPr lang="nl-BE" sz="1400" b="1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qui a ou aurait pour effet de porter préjudice au budget général des Communautés</a:t>
                      </a:r>
                      <a:r>
                        <a:rPr lang="nl-BE" sz="1400" b="0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ou à des budgets gérés par celles-ci, soit par la diminution ou la suppression de recettes provenant des ressources propres perçues directement pour le compte des Communautés, soit par une dépense indue.»</a:t>
                      </a:r>
                      <a:endParaRPr sz="1400" i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i="1" u="none" strike="noStrike" cap="none" dirty="0" err="1"/>
                        <a:t>Tout</a:t>
                      </a:r>
                      <a:r>
                        <a:rPr lang="nl-BE" sz="1200" i="1" u="none" strike="noStrike" cap="none" dirty="0"/>
                        <a:t> acte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omission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b="1" i="1" u="none" strike="noStrike" cap="none" dirty="0" err="1"/>
                        <a:t>intentionnel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relatif</a:t>
                      </a:r>
                      <a:r>
                        <a:rPr lang="nl-BE" sz="1200" i="1" u="none" strike="noStrike" cap="none" dirty="0"/>
                        <a:t>:</a:t>
                      </a:r>
                      <a:endParaRPr dirty="0"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i="1" u="none" strike="noStrike" cap="none" dirty="0"/>
                        <a:t>- à </a:t>
                      </a:r>
                      <a:r>
                        <a:rPr lang="nl-BE" sz="1200" i="1" u="none" strike="noStrike" cap="none" dirty="0" err="1"/>
                        <a:t>l’utilisation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à la </a:t>
                      </a:r>
                      <a:r>
                        <a:rPr lang="nl-BE" sz="1200" i="1" u="none" strike="noStrike" cap="none" dirty="0" err="1"/>
                        <a:t>présentation</a:t>
                      </a:r>
                      <a:r>
                        <a:rPr lang="nl-BE" sz="1200" i="1" u="none" strike="noStrike" cap="none" dirty="0"/>
                        <a:t> de </a:t>
                      </a:r>
                      <a:r>
                        <a:rPr lang="nl-BE" sz="1200" i="1" u="none" strike="noStrike" cap="none" dirty="0" err="1"/>
                        <a:t>déclarations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de </a:t>
                      </a:r>
                      <a:r>
                        <a:rPr lang="nl-BE" sz="1200" i="1" u="none" strike="noStrike" cap="none" dirty="0" err="1"/>
                        <a:t>documents</a:t>
                      </a:r>
                      <a:r>
                        <a:rPr lang="nl-BE" sz="1200" i="1" u="none" strike="noStrike" cap="none" dirty="0"/>
                        <a:t> faux, inexacts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incomplets</a:t>
                      </a:r>
                      <a:r>
                        <a:rPr lang="nl-BE" sz="1200" i="1" u="none" strike="noStrike" cap="none" dirty="0"/>
                        <a:t>, </a:t>
                      </a:r>
                      <a:r>
                        <a:rPr lang="nl-BE" sz="1200" i="1" u="none" strike="noStrike" cap="none" dirty="0" err="1"/>
                        <a:t>ayant</a:t>
                      </a:r>
                      <a:r>
                        <a:rPr lang="nl-BE" sz="1200" i="1" u="none" strike="noStrike" cap="none" dirty="0"/>
                        <a:t> pour </a:t>
                      </a:r>
                      <a:r>
                        <a:rPr lang="nl-BE" sz="1200" i="1" u="none" strike="noStrike" cap="none" dirty="0" err="1"/>
                        <a:t>effet</a:t>
                      </a:r>
                      <a:r>
                        <a:rPr lang="nl-BE" sz="1200" i="1" u="none" strike="noStrike" cap="none" dirty="0"/>
                        <a:t> la </a:t>
                      </a:r>
                      <a:r>
                        <a:rPr lang="nl-BE" sz="1200" i="1" u="none" strike="noStrike" cap="none" dirty="0" err="1"/>
                        <a:t>perception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la </a:t>
                      </a:r>
                      <a:r>
                        <a:rPr lang="nl-BE" sz="1200" i="1" u="none" strike="noStrike" cap="none" dirty="0" err="1"/>
                        <a:t>rétention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indue</a:t>
                      </a:r>
                      <a:r>
                        <a:rPr lang="nl-BE" sz="1200" i="1" u="none" strike="noStrike" cap="none" dirty="0"/>
                        <a:t> de fonds </a:t>
                      </a:r>
                      <a:r>
                        <a:rPr lang="nl-BE" sz="1200" i="1" u="none" strike="noStrike" cap="none" dirty="0" err="1"/>
                        <a:t>provenant</a:t>
                      </a:r>
                      <a:r>
                        <a:rPr lang="nl-BE" sz="1200" i="1" u="none" strike="noStrike" cap="none" dirty="0"/>
                        <a:t> du budget </a:t>
                      </a:r>
                      <a:r>
                        <a:rPr lang="nl-BE" sz="1200" i="1" u="none" strike="noStrike" cap="none" dirty="0" err="1"/>
                        <a:t>général</a:t>
                      </a:r>
                      <a:r>
                        <a:rPr lang="nl-BE" sz="1200" i="1" u="none" strike="noStrike" cap="none" dirty="0"/>
                        <a:t> des </a:t>
                      </a:r>
                      <a:r>
                        <a:rPr lang="nl-BE" sz="1200" i="1" u="none" strike="noStrike" cap="none" dirty="0" err="1"/>
                        <a:t>Communautés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européennes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des budgets </a:t>
                      </a:r>
                      <a:r>
                        <a:rPr lang="nl-BE" sz="1200" i="1" u="none" strike="noStrike" cap="none" dirty="0" err="1"/>
                        <a:t>gérés</a:t>
                      </a:r>
                      <a:r>
                        <a:rPr lang="nl-BE" sz="1200" i="1" u="none" strike="noStrike" cap="none" dirty="0"/>
                        <a:t> par </a:t>
                      </a:r>
                      <a:r>
                        <a:rPr lang="nl-BE" sz="1200" i="1" u="none" strike="noStrike" cap="none" dirty="0" err="1"/>
                        <a:t>celles</a:t>
                      </a:r>
                      <a:r>
                        <a:rPr lang="nl-BE" sz="1200" i="1" u="none" strike="noStrike" cap="none" dirty="0"/>
                        <a:t>-ci </a:t>
                      </a:r>
                      <a:r>
                        <a:rPr lang="nl-BE" sz="1200" i="1" u="none" strike="noStrike" cap="none" dirty="0" err="1"/>
                        <a:t>ou</a:t>
                      </a:r>
                      <a:r>
                        <a:rPr lang="nl-BE" sz="1200" i="1" u="none" strike="noStrike" cap="none" dirty="0"/>
                        <a:t> pour leur </a:t>
                      </a:r>
                      <a:r>
                        <a:rPr lang="nl-BE" sz="1200" i="1" u="none" strike="noStrike" cap="none" dirty="0" err="1"/>
                        <a:t>compte</a:t>
                      </a:r>
                      <a:r>
                        <a:rPr lang="nl-BE" sz="1200" i="1" u="none" strike="noStrike" cap="none" dirty="0"/>
                        <a:t>;</a:t>
                      </a:r>
                      <a:endParaRPr dirty="0"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i="1" u="none" strike="noStrike" cap="none" dirty="0"/>
                        <a:t>- à la non-</a:t>
                      </a:r>
                      <a:r>
                        <a:rPr lang="nl-BE" sz="1200" i="1" u="none" strike="noStrike" cap="none" dirty="0" err="1"/>
                        <a:t>communication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d’une</a:t>
                      </a:r>
                      <a:r>
                        <a:rPr lang="nl-BE" sz="1200" i="1" u="none" strike="noStrike" cap="none" dirty="0"/>
                        <a:t> information en </a:t>
                      </a:r>
                      <a:r>
                        <a:rPr lang="nl-BE" sz="1200" i="1" u="none" strike="noStrike" cap="none" dirty="0" err="1"/>
                        <a:t>violation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d’une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obligation</a:t>
                      </a:r>
                      <a:endParaRPr dirty="0"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i="1" u="none" strike="noStrike" cap="none" dirty="0" err="1"/>
                        <a:t>spécifique</a:t>
                      </a:r>
                      <a:r>
                        <a:rPr lang="nl-BE" sz="1200" i="1" u="none" strike="noStrike" cap="none" dirty="0"/>
                        <a:t>, </a:t>
                      </a:r>
                      <a:r>
                        <a:rPr lang="nl-BE" sz="1200" i="1" u="none" strike="noStrike" cap="none" dirty="0" err="1"/>
                        <a:t>ayant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le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même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effet</a:t>
                      </a:r>
                      <a:r>
                        <a:rPr lang="nl-BE" sz="1200" i="1" u="none" strike="noStrike" cap="none" dirty="0"/>
                        <a:t>;</a:t>
                      </a:r>
                      <a:endParaRPr dirty="0"/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i="1" u="none" strike="noStrike" cap="none" dirty="0"/>
                        <a:t>- au </a:t>
                      </a:r>
                      <a:r>
                        <a:rPr lang="nl-BE" sz="1200" i="1" u="none" strike="noStrike" cap="none" dirty="0" err="1"/>
                        <a:t>détournement</a:t>
                      </a:r>
                      <a:r>
                        <a:rPr lang="nl-BE" sz="1200" i="1" u="none" strike="noStrike" cap="none" dirty="0"/>
                        <a:t> de </a:t>
                      </a:r>
                      <a:r>
                        <a:rPr lang="nl-BE" sz="1200" i="1" u="none" strike="noStrike" cap="none" dirty="0" err="1"/>
                        <a:t>tels</a:t>
                      </a:r>
                      <a:r>
                        <a:rPr lang="nl-BE" sz="1200" i="1" u="none" strike="noStrike" cap="none" dirty="0"/>
                        <a:t> fonds à </a:t>
                      </a:r>
                      <a:r>
                        <a:rPr lang="nl-BE" sz="1200" i="1" u="none" strike="noStrike" cap="none" dirty="0" err="1"/>
                        <a:t>d’autres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fins</a:t>
                      </a:r>
                      <a:r>
                        <a:rPr lang="nl-BE" sz="1200" i="1" u="none" strike="noStrike" cap="none" dirty="0"/>
                        <a:t> que </a:t>
                      </a:r>
                      <a:r>
                        <a:rPr lang="nl-BE" sz="1200" i="1" u="none" strike="noStrike" cap="none" dirty="0" err="1"/>
                        <a:t>celles</a:t>
                      </a:r>
                      <a:r>
                        <a:rPr lang="nl-BE" sz="1200" i="1" u="none" strike="noStrike" cap="none" dirty="0"/>
                        <a:t> pour </a:t>
                      </a:r>
                      <a:r>
                        <a:rPr lang="nl-BE" sz="1200" i="1" u="none" strike="noStrike" cap="none" dirty="0" err="1"/>
                        <a:t>lesquelles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ils</a:t>
                      </a:r>
                      <a:r>
                        <a:rPr lang="nl-BE" sz="1200" i="1" u="none" strike="noStrike" cap="none" dirty="0"/>
                        <a:t> ont </a:t>
                      </a:r>
                      <a:r>
                        <a:rPr lang="nl-BE" sz="1200" i="1" u="none" strike="noStrike" cap="none" dirty="0" err="1"/>
                        <a:t>initialement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été</a:t>
                      </a:r>
                      <a:r>
                        <a:rPr lang="nl-BE" sz="1200" i="1" u="none" strike="noStrike" cap="none" dirty="0"/>
                        <a:t> </a:t>
                      </a:r>
                      <a:r>
                        <a:rPr lang="nl-BE" sz="1200" i="1" u="none" strike="noStrike" cap="none" dirty="0" err="1"/>
                        <a:t>octroyés</a:t>
                      </a:r>
                      <a:r>
                        <a:rPr lang="nl-BE" sz="1200" i="1" u="none" strike="noStrike" cap="none" dirty="0"/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 i="1" u="none" strike="noStrike" cap="none" dirty="0"/>
                        <a:t>Abus </a:t>
                      </a:r>
                      <a:r>
                        <a:rPr lang="nl-BE" sz="1800" i="1" u="none" strike="noStrike" cap="none" dirty="0" err="1"/>
                        <a:t>d’un</a:t>
                      </a:r>
                      <a:r>
                        <a:rPr lang="nl-BE" sz="1800" i="1" u="none" strike="noStrike" cap="none" dirty="0"/>
                        <a:t> </a:t>
                      </a:r>
                      <a:r>
                        <a:rPr lang="nl-BE" sz="1800" i="1" u="none" strike="noStrike" cap="none" dirty="0" err="1"/>
                        <a:t>pouvoir</a:t>
                      </a:r>
                      <a:r>
                        <a:rPr lang="nl-BE" sz="1800" i="1" u="none" strike="noStrike" cap="none" dirty="0"/>
                        <a:t> (public) </a:t>
                      </a:r>
                      <a:r>
                        <a:rPr lang="nl-BE" sz="1800" i="1" u="none" strike="noStrike" cap="none" dirty="0" err="1"/>
                        <a:t>confié</a:t>
                      </a:r>
                      <a:r>
                        <a:rPr lang="nl-BE" sz="1800" i="1" u="none" strike="noStrike" cap="none" dirty="0"/>
                        <a:t> à des </a:t>
                      </a:r>
                      <a:r>
                        <a:rPr lang="nl-BE" sz="1800" i="1" u="none" strike="noStrike" cap="none" dirty="0" err="1"/>
                        <a:t>fins</a:t>
                      </a:r>
                      <a:r>
                        <a:rPr lang="nl-BE" sz="1800" i="1" u="none" strike="noStrike" cap="none" dirty="0"/>
                        <a:t> </a:t>
                      </a:r>
                      <a:r>
                        <a:rPr lang="nl-BE" sz="1800" i="1" u="none" strike="noStrike" cap="none" dirty="0" err="1"/>
                        <a:t>privées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1666"/>
              </a:lnSpc>
              <a:spcBef>
                <a:spcPts val="264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Noto Sans Symbols"/>
              <a:buNone/>
            </a:pPr>
            <a:endParaRPr sz="2400"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La période d’éligibilité des dépenses ainsi que leur paiement;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Lien entre les dépenses et le projet;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Conformité aux règles nationales et à celles de l’Union;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Absence de double subventionnement;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Adéquation des documents justificatifs et existence d’une piste d’audit suffisante;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La bonne application des coûts simplifiés;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Le respect de la réglementation en matière de marchés publics;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L’état d’avancement du projet mesuré en fonction des indicateurs;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Le respect de la réglementation en matière d’Aides d’Etat, de développement durable, d’égalité des chances, et de non-discrimination 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Le respect des règles en matière de publicité;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Char char="•"/>
            </a:pPr>
            <a:r>
              <a:rPr lang="nl-BE"/>
              <a:t>…</a:t>
            </a:r>
            <a:endParaRPr/>
          </a:p>
          <a:p>
            <a:pPr marL="342900" lvl="0" indent="-27305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/>
          </a:p>
          <a:p>
            <a:pPr marL="342900" lvl="0" indent="-27305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/>
          </a:p>
          <a:p>
            <a:pPr marL="342900" lvl="0" indent="-27305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/>
          </a:p>
          <a:p>
            <a:pPr marL="342900" lvl="0" indent="-27305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/>
          </a:p>
          <a:p>
            <a:pPr marL="342900" lvl="0" indent="-27305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/>
          </a:p>
          <a:p>
            <a:pPr marL="342900" lvl="0" indent="-273050" algn="just" rtl="0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endParaRPr/>
          </a:p>
        </p:txBody>
      </p:sp>
      <p:pic>
        <p:nvPicPr>
          <p:cNvPr id="64" name="Google Shape;6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br>
              <a:rPr lang="nl-BE" sz="2800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Couverture des contrôles  </a:t>
            </a:r>
            <a:endParaRPr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  <a:p>
            <a:pPr marL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br>
              <a:rPr lang="nl-BE" sz="2800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Les différentes Autorités de contrôle  </a:t>
            </a:r>
            <a:endParaRPr sz="2800">
              <a:solidFill>
                <a:srgbClr val="002060"/>
              </a:solidFill>
            </a:endParaRPr>
          </a:p>
        </p:txBody>
      </p:sp>
      <p:grpSp>
        <p:nvGrpSpPr>
          <p:cNvPr id="73" name="Google Shape;73;p14"/>
          <p:cNvGrpSpPr/>
          <p:nvPr/>
        </p:nvGrpSpPr>
        <p:grpSpPr>
          <a:xfrm>
            <a:off x="683568" y="771550"/>
            <a:ext cx="7632848" cy="3832200"/>
            <a:chOff x="0" y="0"/>
            <a:chExt cx="7632848" cy="3832200"/>
          </a:xfrm>
        </p:grpSpPr>
        <p:sp>
          <p:nvSpPr>
            <p:cNvPr id="74" name="Google Shape;74;p14"/>
            <p:cNvSpPr/>
            <p:nvPr/>
          </p:nvSpPr>
          <p:spPr>
            <a:xfrm rot="10800000">
              <a:off x="0" y="0"/>
              <a:ext cx="7632848" cy="638700"/>
            </a:xfrm>
            <a:prstGeom prst="trapezoid">
              <a:avLst>
                <a:gd name="adj" fmla="val 99588"/>
              </a:avLst>
            </a:prstGeom>
            <a:solidFill>
              <a:srgbClr val="365E8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1335748" y="0"/>
              <a:ext cx="4961351" cy="6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Commission Européenne </a:t>
              </a:r>
              <a:endPara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 rot="10800000">
              <a:off x="636070" y="638699"/>
              <a:ext cx="6360706" cy="638700"/>
            </a:xfrm>
            <a:prstGeom prst="trapezoid">
              <a:avLst>
                <a:gd name="adj" fmla="val 99588"/>
              </a:avLst>
            </a:prstGeom>
            <a:solidFill>
              <a:srgbClr val="527DB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1749194" y="638699"/>
              <a:ext cx="4134459" cy="6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Organisme de Lutte Anti-Fraude (OLAF) et European Court of Auditors (ECA)</a:t>
              </a: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 rot="10800000">
              <a:off x="1272141" y="1277400"/>
              <a:ext cx="5088565" cy="638700"/>
            </a:xfrm>
            <a:prstGeom prst="trapezoid">
              <a:avLst>
                <a:gd name="adj" fmla="val 99588"/>
              </a:avLst>
            </a:prstGeom>
            <a:solidFill>
              <a:srgbClr val="86A1C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2162640" y="1277400"/>
              <a:ext cx="3307567" cy="6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Autorité d’Audit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(Cellule Audit de l’Inspection des Finances-CAIF)</a:t>
              </a: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 rot="10800000">
              <a:off x="1908212" y="1916099"/>
              <a:ext cx="3816424" cy="638700"/>
            </a:xfrm>
            <a:prstGeom prst="trapezoid">
              <a:avLst>
                <a:gd name="adj" fmla="val 99588"/>
              </a:avLst>
            </a:prstGeom>
            <a:solidFill>
              <a:srgbClr val="B9C6D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2576086" y="1916099"/>
              <a:ext cx="2480675" cy="6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Autorité de Gestion (Direction FEDER)</a:t>
              </a: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 rot="10800000">
              <a:off x="2544282" y="2554800"/>
              <a:ext cx="2544282" cy="638700"/>
            </a:xfrm>
            <a:prstGeom prst="trapezoid">
              <a:avLst>
                <a:gd name="adj" fmla="val 99588"/>
              </a:avLst>
            </a:prstGeom>
            <a:solidFill>
              <a:srgbClr val="86A1C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4"/>
            <p:cNvSpPr txBox="1"/>
            <p:nvPr/>
          </p:nvSpPr>
          <p:spPr>
            <a:xfrm>
              <a:off x="2989532" y="2554800"/>
              <a:ext cx="1653783" cy="6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Porteurs de projet</a:t>
              </a: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 rot="10800000">
              <a:off x="3180353" y="3193500"/>
              <a:ext cx="1272141" cy="638700"/>
            </a:xfrm>
            <a:prstGeom prst="trapezoid">
              <a:avLst>
                <a:gd name="adj" fmla="val 99588"/>
              </a:avLst>
            </a:prstGeom>
            <a:solidFill>
              <a:srgbClr val="527DB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4"/>
            <p:cNvSpPr txBox="1"/>
            <p:nvPr/>
          </p:nvSpPr>
          <p:spPr>
            <a:xfrm>
              <a:off x="3180353" y="3193500"/>
              <a:ext cx="1272141" cy="6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Bénéficiaires finaux</a:t>
              </a: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  <a:p>
            <a:pPr marL="342900" lvl="0" indent="-215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endParaRPr b="1"/>
          </a:p>
          <a:p>
            <a:pPr marL="34290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Application de </a:t>
            </a:r>
            <a:r>
              <a:rPr lang="nl-BE" b="1"/>
              <a:t>corrections financières;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 b="1"/>
              <a:t>Risques de suspension de paiement </a:t>
            </a:r>
            <a:r>
              <a:rPr lang="nl-BE"/>
              <a:t>par la Commission Européenne;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 b="1"/>
              <a:t>Obligation</a:t>
            </a:r>
            <a:r>
              <a:rPr lang="nl-BE"/>
              <a:t> d’informer le parquet européen (Art. 29 C.I.Cr) ;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Notification à l’</a:t>
            </a:r>
            <a:r>
              <a:rPr lang="nl-BE" b="1"/>
              <a:t>Organisme de Lutte Anti-Fraude </a:t>
            </a:r>
            <a:r>
              <a:rPr lang="nl-BE"/>
              <a:t>(OLAF); </a:t>
            </a:r>
            <a:endParaRPr/>
          </a:p>
        </p:txBody>
      </p:sp>
      <p:pic>
        <p:nvPicPr>
          <p:cNvPr id="91" name="Google Shape;9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br>
              <a:rPr lang="nl-BE" sz="2800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En cas de soupçon de fraude et/ou d’irrégularité avérée…  </a:t>
            </a:r>
            <a:endParaRPr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E76A059-7E39-5A96-0AF1-05A9B6ED7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Questions?</a:t>
            </a:r>
          </a:p>
          <a:p>
            <a:endParaRPr lang="fr-FR" dirty="0"/>
          </a:p>
          <a:p>
            <a:r>
              <a:rPr lang="fr-FR" dirty="0"/>
              <a:t>Contact : </a:t>
            </a:r>
            <a:r>
              <a:rPr lang="fr-FR" dirty="0" err="1"/>
              <a:t>feder@sprb.brussels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47989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1475656" y="2117525"/>
            <a:ext cx="7560840" cy="95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nl-BE" sz="2200" dirty="0">
                <a:solidFill>
                  <a:srgbClr val="002060"/>
                </a:solidFill>
              </a:rPr>
              <a:t>PARTIE III- LA GESTION DES CONFLITS D’INTÉRÊTS</a:t>
            </a:r>
            <a:endParaRPr sz="2200" dirty="0"/>
          </a:p>
        </p:txBody>
      </p:sp>
      <p:pic>
        <p:nvPicPr>
          <p:cNvPr id="98" name="Google Shape;9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</a:pPr>
            <a:r>
              <a:rPr lang="nl-BE"/>
              <a:t>Toutes les situations dans lesquelles « l’exercice impartial et objectif des fonctions d’un acteur financier ou d’une autre personne» qui participe à l’exécution budgétaire «est compromis pour des motifs familiaux, affectifs, d’affinité politique ou nationale, d’intérêt économique ou pour tout autre intérêt personnel </a:t>
            </a:r>
            <a:r>
              <a:rPr lang="nl-BE" b="1"/>
              <a:t>direct ou indirect</a:t>
            </a:r>
            <a:r>
              <a:rPr lang="nl-BE"/>
              <a:t>». </a:t>
            </a:r>
            <a:endParaRPr/>
          </a:p>
          <a:p>
            <a:pPr marL="0" lvl="0" indent="0" algn="ctr" rtl="0">
              <a:lnSpc>
                <a:spcPct val="91666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Noto Sans Symbols"/>
              <a:buNone/>
            </a:pPr>
            <a:endParaRPr sz="2400"/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br>
              <a:rPr lang="nl-BE" sz="2800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Comment définir un conflit d’intérêt? </a:t>
            </a:r>
            <a:endParaRPr sz="2800">
              <a:solidFill>
                <a:srgbClr val="002060"/>
              </a:solidFill>
            </a:endParaRPr>
          </a:p>
        </p:txBody>
      </p:sp>
      <p:pic>
        <p:nvPicPr>
          <p:cNvPr id="106" name="Google Shape;106;p17" descr="C:\Users\ygavilanmesas\AppData\Local\Microsoft\Windows\INetCache\IE\AAHX8FA7\Golden-Off-Balance-Scale[1]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2072" y="3003798"/>
            <a:ext cx="1199856" cy="1391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323528" y="843558"/>
            <a:ext cx="8424936" cy="367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342900" lvl="0" indent="-21590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endParaRPr/>
          </a:p>
          <a:p>
            <a:pPr marL="0" lvl="0" indent="0" algn="ctr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</a:pPr>
            <a:endParaRPr sz="2000">
              <a:solidFill>
                <a:srgbClr val="FF0000"/>
              </a:solidFill>
            </a:endParaRPr>
          </a:p>
          <a:p>
            <a:pPr marL="0" lvl="0" indent="0" algn="ctr" rtl="0">
              <a:lnSpc>
                <a:spcPct val="122222"/>
              </a:lnSpc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Noto Sans Symbols"/>
              <a:buNone/>
            </a:pPr>
            <a:r>
              <a:rPr lang="nl-BE" sz="1800">
                <a:solidFill>
                  <a:srgbClr val="FF0000"/>
                </a:solidFill>
              </a:rPr>
              <a:t>CORRECTIONS FINANCIERES LOURDES</a:t>
            </a: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Pourquoi éviter les conflits d’intérêts? </a:t>
            </a:r>
            <a:endParaRPr>
              <a:solidFill>
                <a:srgbClr val="002060"/>
              </a:solidFill>
            </a:endParaRPr>
          </a:p>
        </p:txBody>
      </p:sp>
      <p:graphicFrame>
        <p:nvGraphicFramePr>
          <p:cNvPr id="122" name="Google Shape;122;p19"/>
          <p:cNvGraphicFramePr/>
          <p:nvPr/>
        </p:nvGraphicFramePr>
        <p:xfrm>
          <a:off x="971600" y="987574"/>
          <a:ext cx="7416800" cy="3114080"/>
        </p:xfrm>
        <a:graphic>
          <a:graphicData uri="http://schemas.openxmlformats.org/drawingml/2006/table">
            <a:tbl>
              <a:tblPr firstRow="1" bandRow="1">
                <a:noFill/>
                <a:tableStyleId>{CCA2C66A-C2BB-43BA-AA91-4EC3954822C6}</a:tableStyleId>
              </a:tblPr>
              <a:tblGrid>
                <a:gridCol w="370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 dirty="0"/>
                        <a:t>NEGATIF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/>
                        <a:t>POSITIF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nl-BE" sz="1800"/>
                        <a:t>Peut conduire à une mauvaise gestion des fonds européens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/>
                        <a:t>Protéger la bonne gestion financière des fonds de l’UE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nl-BE" sz="1800"/>
                        <a:t>Violation des principes de transparence, d’égalité de traitement et/ou de non-discrimination applicable dans le secteur public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/>
                        <a:t>Assurer l’impartialité des personnes impliquées dans la mise en œuvre des Fonds européens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nl-BE" sz="1800"/>
                        <a:t>De nature à entacher la réputation des services publics en général et des fonds européens en particulier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 dirty="0"/>
                        <a:t>Préserver la </a:t>
                      </a:r>
                      <a:r>
                        <a:rPr lang="nl-BE" sz="1800" dirty="0" err="1"/>
                        <a:t>confiance</a:t>
                      </a:r>
                      <a:r>
                        <a:rPr lang="nl-BE" sz="1800" dirty="0"/>
                        <a:t> du public dans les </a:t>
                      </a:r>
                      <a:r>
                        <a:rPr lang="nl-BE" sz="1800" dirty="0" err="1"/>
                        <a:t>administrations</a:t>
                      </a:r>
                      <a:r>
                        <a:rPr lang="nl-BE" sz="1800" dirty="0"/>
                        <a:t> </a:t>
                      </a:r>
                      <a:r>
                        <a:rPr lang="nl-BE" sz="1800" dirty="0" err="1"/>
                        <a:t>européennes</a:t>
                      </a:r>
                      <a:r>
                        <a:rPr lang="nl-BE" sz="1800" dirty="0"/>
                        <a:t> et </a:t>
                      </a:r>
                      <a:r>
                        <a:rPr lang="nl-BE" sz="1800" dirty="0" err="1"/>
                        <a:t>nationales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342900" lvl="0" indent="-21590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Toute personne ou toute entité soumise au système juridique des Etats membres </a:t>
            </a:r>
            <a:r>
              <a:rPr lang="nl-BE" u="sng"/>
              <a:t>qui intervient dans l’exécution du budget de l’UE</a:t>
            </a:r>
            <a:r>
              <a:rPr lang="nl-BE"/>
              <a:t>. 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Char char="⮚"/>
            </a:pPr>
            <a:r>
              <a:rPr lang="nl-BE"/>
              <a:t>Implication dans l’exécution budgétaire, importance des fonctions et proximité avec le processus de prise de décision. 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</a:pP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Exemple de personne non concernée: un agent du service de communication qui est seulement responsable de la publication des appels à projets.   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</a:pP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Exemple de personne concernée: …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</a:pPr>
            <a:endParaRPr sz="2000">
              <a:solidFill>
                <a:srgbClr val="FF0000"/>
              </a:solidFill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Qui est concerné ?  </a:t>
            </a:r>
            <a:endParaRPr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Noto Sans Symbols"/>
              <a:buNone/>
            </a:pP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Adoption de mesures préventives: 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nl-BE" b="1"/>
              <a:t>Toute situation susceptible d’être perçue, objectivement, comme un conflit d’intérêts doit être examinée et résolue de sorte qu’elle ne puisse plus être objectivement perçue comme telle.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 b="1"/>
          </a:p>
          <a:p>
            <a:pPr marL="342900" lvl="0" indent="-34290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S’abstenir de toute action susceptible de mettre en conflit les intérêts d’une personne avec ceux de l’Union;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</a:pPr>
            <a:r>
              <a:rPr lang="nl-BE"/>
              <a:t>Prévenir la survenance des conflits d’intérêts dans les fonctions dont une personne a la responsabilité;</a:t>
            </a:r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Obligations en cas de conflit d’intérêts </a:t>
            </a: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  </a:t>
            </a:r>
            <a:endParaRPr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r>
              <a:rPr lang="nl-BE" sz="3200"/>
              <a:t>Vérifiez vos procédures internes ainsi que votre contrat de travail (règlement intérieur compris) pour voir si des mesures existent déjà pour prévenir les conflits d’intérêts au sein de votre organisation.    </a:t>
            </a: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Concrètement ?   </a:t>
            </a:r>
            <a:endParaRPr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37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dirty="0"/>
          </a:p>
          <a:p>
            <a:pPr marL="0" lvl="0" indent="0" algn="just" rtl="0">
              <a:lnSpc>
                <a:spcPct val="68750"/>
              </a:lnSpc>
              <a:spcBef>
                <a:spcPts val="592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sz="3200" dirty="0"/>
          </a:p>
          <a:p>
            <a:pPr marL="0" lvl="0" indent="0" algn="ctr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nl-BE" sz="2800" b="1" dirty="0" err="1"/>
              <a:t>Toute</a:t>
            </a:r>
            <a:r>
              <a:rPr lang="nl-BE" sz="2800" b="1" dirty="0"/>
              <a:t> </a:t>
            </a:r>
            <a:r>
              <a:rPr lang="nl-BE" sz="2800" b="1" dirty="0" err="1"/>
              <a:t>personne</a:t>
            </a:r>
            <a:r>
              <a:rPr lang="nl-BE" sz="2800" b="1" dirty="0"/>
              <a:t> </a:t>
            </a:r>
            <a:r>
              <a:rPr lang="nl-BE" sz="2800" b="1" dirty="0" err="1"/>
              <a:t>physique</a:t>
            </a:r>
            <a:r>
              <a:rPr lang="nl-BE" sz="2800" b="1" dirty="0"/>
              <a:t> </a:t>
            </a:r>
            <a:r>
              <a:rPr lang="nl-BE" sz="2800" b="1" dirty="0" err="1"/>
              <a:t>ou</a:t>
            </a:r>
            <a:r>
              <a:rPr lang="nl-BE" sz="2800" b="1" dirty="0"/>
              <a:t> </a:t>
            </a:r>
            <a:r>
              <a:rPr lang="nl-BE" sz="2800" b="1" dirty="0" err="1"/>
              <a:t>morale</a:t>
            </a:r>
            <a:r>
              <a:rPr lang="nl-BE" sz="2800" b="1" dirty="0"/>
              <a:t>, </a:t>
            </a:r>
            <a:r>
              <a:rPr lang="nl-BE" sz="2800" b="1" dirty="0" err="1"/>
              <a:t>liée</a:t>
            </a:r>
            <a:r>
              <a:rPr lang="nl-BE" sz="2800" b="1" dirty="0"/>
              <a:t> de </a:t>
            </a:r>
            <a:r>
              <a:rPr lang="nl-BE" sz="2800" b="1" dirty="0" err="1"/>
              <a:t>quelque</a:t>
            </a:r>
            <a:r>
              <a:rPr lang="nl-BE" sz="2800" b="1" dirty="0"/>
              <a:t> </a:t>
            </a:r>
            <a:r>
              <a:rPr lang="nl-BE" sz="2800" b="1" dirty="0" err="1"/>
              <a:t>manière</a:t>
            </a:r>
            <a:r>
              <a:rPr lang="nl-BE" sz="2800" b="1" dirty="0"/>
              <a:t> que </a:t>
            </a:r>
            <a:r>
              <a:rPr lang="nl-BE" sz="2800" b="1" dirty="0" err="1"/>
              <a:t>ce</a:t>
            </a:r>
            <a:r>
              <a:rPr lang="nl-BE" sz="2800" b="1" dirty="0"/>
              <a:t> soit au </a:t>
            </a:r>
            <a:r>
              <a:rPr lang="nl-BE" sz="2800" b="1" dirty="0" err="1"/>
              <a:t>pouvoir</a:t>
            </a:r>
            <a:r>
              <a:rPr lang="nl-BE" sz="2800" b="1" dirty="0"/>
              <a:t> </a:t>
            </a:r>
            <a:r>
              <a:rPr lang="nl-BE" sz="2800" b="1" dirty="0" err="1"/>
              <a:t>adjudicateur</a:t>
            </a:r>
            <a:r>
              <a:rPr lang="nl-BE" sz="2800" b="1" dirty="0"/>
              <a:t> et </a:t>
            </a:r>
            <a:r>
              <a:rPr lang="nl-BE" sz="2800" b="1" dirty="0" err="1"/>
              <a:t>qui</a:t>
            </a:r>
            <a:r>
              <a:rPr lang="nl-BE" sz="2800" b="1" dirty="0"/>
              <a:t> </a:t>
            </a:r>
            <a:r>
              <a:rPr lang="nl-BE" sz="2800" b="1" dirty="0" err="1"/>
              <a:t>est</a:t>
            </a:r>
            <a:r>
              <a:rPr lang="nl-BE" sz="2800" b="1" dirty="0"/>
              <a:t> </a:t>
            </a:r>
            <a:r>
              <a:rPr lang="nl-BE" sz="2800" b="1" dirty="0" err="1"/>
              <a:t>chargée</a:t>
            </a:r>
            <a:r>
              <a:rPr lang="nl-BE" sz="2800" b="1" dirty="0"/>
              <a:t> </a:t>
            </a:r>
            <a:r>
              <a:rPr lang="nl-BE" sz="2800" b="1" dirty="0" err="1"/>
              <a:t>d’un</a:t>
            </a:r>
            <a:r>
              <a:rPr lang="nl-BE" sz="2800" b="1" dirty="0"/>
              <a:t> service public, ne peut </a:t>
            </a:r>
            <a:r>
              <a:rPr lang="nl-BE" sz="2800" b="1" dirty="0" err="1"/>
              <a:t>intervenir</a:t>
            </a:r>
            <a:r>
              <a:rPr lang="nl-BE" sz="2800" b="1" dirty="0"/>
              <a:t>, </a:t>
            </a:r>
            <a:r>
              <a:rPr lang="nl-BE" sz="2800" b="1" dirty="0" err="1"/>
              <a:t>directement</a:t>
            </a:r>
            <a:r>
              <a:rPr lang="nl-BE" sz="2800" b="1" dirty="0"/>
              <a:t> </a:t>
            </a:r>
            <a:r>
              <a:rPr lang="nl-BE" sz="2800" b="1" dirty="0" err="1"/>
              <a:t>ou</a:t>
            </a:r>
            <a:r>
              <a:rPr lang="nl-BE" sz="2800" b="1" dirty="0"/>
              <a:t> </a:t>
            </a:r>
            <a:r>
              <a:rPr lang="nl-BE" sz="2800" b="1" dirty="0" err="1"/>
              <a:t>indirectement</a:t>
            </a:r>
            <a:r>
              <a:rPr lang="nl-BE" sz="2800" b="1" dirty="0"/>
              <a:t>, dans </a:t>
            </a:r>
            <a:r>
              <a:rPr lang="nl-BE" sz="2800" b="1" dirty="0" err="1"/>
              <a:t>un</a:t>
            </a:r>
            <a:r>
              <a:rPr lang="nl-BE" sz="2800" b="1" dirty="0"/>
              <a:t> marché public </a:t>
            </a:r>
            <a:r>
              <a:rPr lang="nl-BE" sz="2800" b="1" dirty="0" err="1"/>
              <a:t>dès</a:t>
            </a:r>
            <a:r>
              <a:rPr lang="nl-BE" sz="2800" b="1" dirty="0"/>
              <a:t> </a:t>
            </a:r>
            <a:r>
              <a:rPr lang="nl-BE" sz="2800" b="1" dirty="0" err="1"/>
              <a:t>qu’il</a:t>
            </a:r>
            <a:r>
              <a:rPr lang="nl-BE" sz="2800" b="1" dirty="0"/>
              <a:t> </a:t>
            </a:r>
            <a:r>
              <a:rPr lang="nl-BE" sz="2800" b="1" dirty="0" err="1"/>
              <a:t>pourrait</a:t>
            </a:r>
            <a:r>
              <a:rPr lang="nl-BE" sz="2800" b="1" dirty="0"/>
              <a:t> se </a:t>
            </a:r>
            <a:r>
              <a:rPr lang="nl-BE" sz="2800" b="1" dirty="0" err="1"/>
              <a:t>trouver</a:t>
            </a:r>
            <a:r>
              <a:rPr lang="nl-BE" sz="2800" b="1" dirty="0"/>
              <a:t>, soit </a:t>
            </a:r>
            <a:r>
              <a:rPr lang="nl-BE" sz="2800" b="1" dirty="0" err="1"/>
              <a:t>personnellement</a:t>
            </a:r>
            <a:r>
              <a:rPr lang="nl-BE" sz="2800" b="1" dirty="0"/>
              <a:t>, soit par </a:t>
            </a:r>
            <a:r>
              <a:rPr lang="nl-BE" sz="2800" b="1" dirty="0" err="1"/>
              <a:t>personne</a:t>
            </a:r>
            <a:r>
              <a:rPr lang="nl-BE" sz="2800" b="1" dirty="0"/>
              <a:t> </a:t>
            </a:r>
            <a:r>
              <a:rPr lang="nl-BE" sz="2800" b="1" dirty="0" err="1"/>
              <a:t>interposée</a:t>
            </a:r>
            <a:r>
              <a:rPr lang="nl-BE" sz="2800" b="1" dirty="0"/>
              <a:t>, dans </a:t>
            </a:r>
            <a:r>
              <a:rPr lang="nl-BE" sz="2800" b="1" dirty="0" err="1"/>
              <a:t>une</a:t>
            </a:r>
            <a:r>
              <a:rPr lang="nl-BE" sz="2800" b="1" dirty="0"/>
              <a:t> </a:t>
            </a:r>
            <a:r>
              <a:rPr lang="nl-BE" sz="2800" b="1" dirty="0" err="1"/>
              <a:t>situation</a:t>
            </a:r>
            <a:r>
              <a:rPr lang="nl-BE" sz="2800" b="1" dirty="0"/>
              <a:t> de </a:t>
            </a:r>
            <a:r>
              <a:rPr lang="nl-BE" sz="2800" b="1" dirty="0" err="1"/>
              <a:t>conflits</a:t>
            </a:r>
            <a:r>
              <a:rPr lang="nl-BE" sz="2800" b="1" dirty="0"/>
              <a:t> </a:t>
            </a:r>
            <a:r>
              <a:rPr lang="nl-BE" sz="2800" b="1" dirty="0" err="1"/>
              <a:t>d’intérêts</a:t>
            </a:r>
            <a:r>
              <a:rPr lang="nl-BE" sz="2800" b="1" dirty="0"/>
              <a:t> </a:t>
            </a:r>
            <a:r>
              <a:rPr lang="nl-BE" sz="2800" b="1" dirty="0" err="1"/>
              <a:t>avec</a:t>
            </a:r>
            <a:r>
              <a:rPr lang="nl-BE" sz="2800" b="1" dirty="0"/>
              <a:t> </a:t>
            </a:r>
            <a:r>
              <a:rPr lang="nl-BE" sz="2800" b="1" dirty="0" err="1"/>
              <a:t>un</a:t>
            </a:r>
            <a:r>
              <a:rPr lang="nl-BE" sz="2800" b="1" dirty="0"/>
              <a:t> </a:t>
            </a:r>
            <a:r>
              <a:rPr lang="nl-BE" sz="2800" b="1" dirty="0" err="1"/>
              <a:t>candidat</a:t>
            </a:r>
            <a:r>
              <a:rPr lang="nl-BE" sz="2800" b="1" dirty="0"/>
              <a:t> </a:t>
            </a:r>
            <a:r>
              <a:rPr lang="nl-BE" sz="2800" b="1" dirty="0" err="1"/>
              <a:t>ou</a:t>
            </a:r>
            <a:r>
              <a:rPr lang="nl-BE" sz="2800" b="1" dirty="0"/>
              <a:t> </a:t>
            </a:r>
            <a:r>
              <a:rPr lang="nl-BE" sz="2800" b="1" dirty="0" err="1"/>
              <a:t>un</a:t>
            </a:r>
            <a:r>
              <a:rPr lang="nl-BE" sz="2800" b="1" dirty="0"/>
              <a:t> </a:t>
            </a:r>
            <a:r>
              <a:rPr lang="nl-BE" sz="2800" b="1" dirty="0" err="1"/>
              <a:t>soumissionnaire</a:t>
            </a:r>
            <a:r>
              <a:rPr lang="nl-BE" sz="2800" b="1" dirty="0"/>
              <a:t> </a:t>
            </a:r>
            <a:r>
              <a:rPr lang="nl-BE" sz="1700" b="1" dirty="0"/>
              <a:t>(art 6, § 2 </a:t>
            </a:r>
            <a:r>
              <a:rPr lang="nl-BE" sz="1700" b="1" dirty="0" err="1"/>
              <a:t>Loi</a:t>
            </a:r>
            <a:r>
              <a:rPr lang="nl-BE" sz="1700" b="1" dirty="0"/>
              <a:t> 17/06/16)</a:t>
            </a:r>
            <a:endParaRPr sz="1700" dirty="0"/>
          </a:p>
        </p:txBody>
      </p:sp>
      <p:pic>
        <p:nvPicPr>
          <p:cNvPr id="156" name="Google Shape;15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Les conflits d’intérêts dans les marchés publics   </a:t>
            </a:r>
            <a:endParaRPr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 sz="2400">
                <a:solidFill>
                  <a:srgbClr val="002FB3"/>
                </a:solidFill>
                <a:latin typeface="Arial"/>
                <a:ea typeface="Arial"/>
                <a:cs typeface="Arial"/>
                <a:sym typeface="Arial"/>
              </a:rPr>
              <a:t>CAS n°1- En cas de lien de parenté, d’alliance ou de cohabitation légale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grpSp>
        <p:nvGrpSpPr>
          <p:cNvPr id="165" name="Google Shape;165;p28"/>
          <p:cNvGrpSpPr/>
          <p:nvPr/>
        </p:nvGrpSpPr>
        <p:grpSpPr>
          <a:xfrm>
            <a:off x="828103" y="1057168"/>
            <a:ext cx="6863904" cy="2719831"/>
            <a:chOff x="519" y="573650"/>
            <a:chExt cx="6863904" cy="2719831"/>
          </a:xfrm>
        </p:grpSpPr>
        <p:sp>
          <p:nvSpPr>
            <p:cNvPr id="166" name="Google Shape;166;p28"/>
            <p:cNvSpPr/>
            <p:nvPr/>
          </p:nvSpPr>
          <p:spPr>
            <a:xfrm>
              <a:off x="519" y="610725"/>
              <a:ext cx="2235630" cy="2682756"/>
            </a:xfrm>
            <a:prstGeom prst="roundRect">
              <a:avLst>
                <a:gd name="adj" fmla="val 5000"/>
              </a:avLst>
            </a:prstGeom>
            <a:solidFill>
              <a:srgbClr val="009DD9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8"/>
            <p:cNvSpPr txBox="1"/>
            <p:nvPr/>
          </p:nvSpPr>
          <p:spPr>
            <a:xfrm rot="-5400000">
              <a:off x="-869299" y="1493640"/>
              <a:ext cx="2186764" cy="43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575" rIns="57775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68" name="Google Shape;168;p28"/>
            <p:cNvSpPr/>
            <p:nvPr/>
          </p:nvSpPr>
          <p:spPr>
            <a:xfrm>
              <a:off x="447645" y="610725"/>
              <a:ext cx="1665544" cy="26827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8"/>
            <p:cNvSpPr txBox="1"/>
            <p:nvPr/>
          </p:nvSpPr>
          <p:spPr>
            <a:xfrm>
              <a:off x="447645" y="610725"/>
              <a:ext cx="1665544" cy="26827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575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La personne chargée de la procédure de passation et/ou d’exécution du marché  public;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Des prestataires de services agissants pour le compte du pouvoir adjudicateur</a:t>
              </a:r>
              <a:endParaRPr/>
            </a:p>
          </p:txBody>
        </p:sp>
        <p:sp>
          <p:nvSpPr>
            <p:cNvPr id="170" name="Google Shape;170;p28"/>
            <p:cNvSpPr/>
            <p:nvPr/>
          </p:nvSpPr>
          <p:spPr>
            <a:xfrm>
              <a:off x="2304247" y="951891"/>
              <a:ext cx="2235630" cy="1962650"/>
            </a:xfrm>
            <a:prstGeom prst="roundRect">
              <a:avLst>
                <a:gd name="adj" fmla="val 5000"/>
              </a:avLst>
            </a:prstGeom>
            <a:solidFill>
              <a:srgbClr val="08D0D9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8"/>
            <p:cNvSpPr txBox="1"/>
            <p:nvPr/>
          </p:nvSpPr>
          <p:spPr>
            <a:xfrm rot="-5400000">
              <a:off x="1729671" y="1539563"/>
              <a:ext cx="1596277" cy="43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575" rIns="57775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Lien de parenté ou d’alliance</a:t>
              </a:r>
              <a:endParaRPr/>
            </a:p>
          </p:txBody>
        </p:sp>
        <p:sp>
          <p:nvSpPr>
            <p:cNvPr id="172" name="Google Shape;172;p28"/>
            <p:cNvSpPr/>
            <p:nvPr/>
          </p:nvSpPr>
          <p:spPr>
            <a:xfrm rot="5400000">
              <a:off x="1986850" y="1557198"/>
              <a:ext cx="394042" cy="335344"/>
            </a:xfrm>
            <a:prstGeom prst="flowChartExtract">
              <a:avLst/>
            </a:prstGeom>
            <a:solidFill>
              <a:srgbClr val="FFFFFF"/>
            </a:solidFill>
            <a:ln w="25400" cap="flat" cmpd="sng">
              <a:solidFill>
                <a:srgbClr val="009D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8"/>
            <p:cNvSpPr/>
            <p:nvPr/>
          </p:nvSpPr>
          <p:spPr>
            <a:xfrm>
              <a:off x="2751373" y="951891"/>
              <a:ext cx="1665544" cy="1962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8"/>
            <p:cNvSpPr txBox="1"/>
            <p:nvPr/>
          </p:nvSpPr>
          <p:spPr>
            <a:xfrm>
              <a:off x="2751373" y="951891"/>
              <a:ext cx="1665544" cy="1962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575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En ligne directe jusqu’au troisième degré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En ligne collatérale jusqu’au quatrième degré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Une cohabitation légale</a:t>
              </a:r>
              <a:endParaRPr/>
            </a:p>
          </p:txBody>
        </p:sp>
        <p:sp>
          <p:nvSpPr>
            <p:cNvPr id="175" name="Google Shape;175;p28"/>
            <p:cNvSpPr/>
            <p:nvPr/>
          </p:nvSpPr>
          <p:spPr>
            <a:xfrm>
              <a:off x="4628793" y="573650"/>
              <a:ext cx="2235630" cy="2682756"/>
            </a:xfrm>
            <a:prstGeom prst="roundRect">
              <a:avLst>
                <a:gd name="adj" fmla="val 5000"/>
              </a:avLst>
            </a:prstGeom>
            <a:solidFill>
              <a:srgbClr val="0DCF99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8"/>
            <p:cNvSpPr txBox="1"/>
            <p:nvPr/>
          </p:nvSpPr>
          <p:spPr>
            <a:xfrm rot="-5400000">
              <a:off x="3758974" y="1456565"/>
              <a:ext cx="2186764" cy="43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575" rIns="57775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77" name="Google Shape;177;p28"/>
            <p:cNvSpPr/>
            <p:nvPr/>
          </p:nvSpPr>
          <p:spPr>
            <a:xfrm rot="5400000">
              <a:off x="4363138" y="1845198"/>
              <a:ext cx="394042" cy="335344"/>
            </a:xfrm>
            <a:prstGeom prst="flowChartExtract">
              <a:avLst/>
            </a:prstGeom>
            <a:solidFill>
              <a:srgbClr val="FFFFFF"/>
            </a:solidFill>
            <a:ln w="25400" cap="flat" cmpd="sng">
              <a:solidFill>
                <a:srgbClr val="08D0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8"/>
            <p:cNvSpPr/>
            <p:nvPr/>
          </p:nvSpPr>
          <p:spPr>
            <a:xfrm>
              <a:off x="5075919" y="573650"/>
              <a:ext cx="1665544" cy="26827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8"/>
            <p:cNvSpPr txBox="1"/>
            <p:nvPr/>
          </p:nvSpPr>
          <p:spPr>
            <a:xfrm>
              <a:off x="5075919" y="573650"/>
              <a:ext cx="1665544" cy="26827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575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Un candidat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Un soumissionnaire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Constantia"/>
                <a:buNone/>
              </a:pPr>
              <a:r>
                <a:rPr lang="nl-BE" sz="13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Toute autre personne physique qui exerce pour le compte d’un candidat ou d’un soumissionnaire un pouvoir de représentation, de décision ou de contrôle</a:t>
              </a:r>
              <a:endParaRPr/>
            </a:p>
          </p:txBody>
        </p:sp>
      </p:grpSp>
      <p:sp>
        <p:nvSpPr>
          <p:cNvPr id="180" name="Google Shape;180;p28"/>
          <p:cNvSpPr txBox="1"/>
          <p:nvPr/>
        </p:nvSpPr>
        <p:spPr>
          <a:xfrm>
            <a:off x="498760" y="918752"/>
            <a:ext cx="8218487" cy="367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None/>
            </a:pPr>
            <a:r>
              <a:rPr lang="nl-BE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PRESOMPTION IRREFRAGABLE DE CI !!!</a:t>
            </a: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Actions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pic>
        <p:nvPicPr>
          <p:cNvPr id="188" name="Google Shape;18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1919" y="667256"/>
            <a:ext cx="6572170" cy="3808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0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CAS n°2- En cas de position d’associé actif, de direction ou de gestion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431540" y="1131590"/>
            <a:ext cx="8280920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La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personne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chargée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tout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partie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gestion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marché public, </a:t>
            </a:r>
            <a:r>
              <a:rPr lang="nl-BE" sz="2000" dirty="0">
                <a:latin typeface="Constantia"/>
                <a:ea typeface="Constantia"/>
                <a:cs typeface="Constantia"/>
                <a:sym typeface="Constantia"/>
              </a:rPr>
              <a:t>elle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-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même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par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personne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interposée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: </a:t>
            </a:r>
            <a:endParaRPr dirty="0"/>
          </a:p>
          <a:p>
            <a:pPr marL="273050" marR="0" lvl="0" indent="-273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Char char="⚫"/>
            </a:pP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soit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est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propriétaire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copropriétaire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associé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actif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l’une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entreprises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candidates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soumissionnaires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;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Char char="⚫"/>
            </a:pP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soit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exerce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en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droit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en fait,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un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pouvoir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représentation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décision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contrôle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sur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l’une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entreprises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candidates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soumissionnaires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r>
              <a:rPr lang="nl-BE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PRESOMPTION IRREFRAGABLE DE CI !!!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201" name="Google Shape;20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Actions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pic>
        <p:nvPicPr>
          <p:cNvPr id="203" name="Google Shape;203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1919" y="667256"/>
            <a:ext cx="6572170" cy="3808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CAS n°3- En cas de détention d’une part du capital social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431540" y="1131590"/>
            <a:ext cx="82809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Noto Sans Symbols"/>
              <a:buNone/>
            </a:pPr>
            <a:r>
              <a:rPr lang="nl-B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personne participant à la passation et/ou à l’exécution du marché public détient un </a:t>
            </a:r>
            <a:r>
              <a:rPr lang="nl-BE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minimum</a:t>
            </a:r>
            <a:r>
              <a:rPr lang="nl-B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nl-BE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 au moins du capital social </a:t>
            </a:r>
            <a:r>
              <a:rPr lang="nl-BE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d’une entreprise candidate ou soumissionnaire.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None/>
            </a:pPr>
            <a:r>
              <a:rPr lang="nl-BE" sz="2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PRESOMPTION REFRAGABLE DE CI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216" name="Google Shape;21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3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Actions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graphicFrame>
        <p:nvGraphicFramePr>
          <p:cNvPr id="218" name="Google Shape;218;p33"/>
          <p:cNvGraphicFramePr/>
          <p:nvPr/>
        </p:nvGraphicFramePr>
        <p:xfrm>
          <a:off x="683568" y="699542"/>
          <a:ext cx="8064900" cy="3836000"/>
        </p:xfrm>
        <a:graphic>
          <a:graphicData uri="http://schemas.openxmlformats.org/drawingml/2006/table">
            <a:tbl>
              <a:tblPr firstRow="1" bandRow="1">
                <a:noFill/>
                <a:tableStyleId>{CCA2C66A-C2BB-43BA-AA91-4EC3954822C6}</a:tableStyleId>
              </a:tblPr>
              <a:tblGrid>
                <a:gridCol w="403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/>
                        <a:t>MEMBRES DU PA</a:t>
                      </a:r>
                      <a:endParaRPr/>
                    </a:p>
                  </a:txBody>
                  <a:tcPr marL="91425" marR="914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/>
                        <a:t>Prestataire de Services</a:t>
                      </a:r>
                      <a:endParaRPr/>
                    </a:p>
                  </a:txBody>
                  <a:tcPr marL="91425" marR="91425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90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600"/>
                        <a:buFont typeface="Calibri"/>
                        <a:buNone/>
                      </a:pPr>
                      <a:r>
                        <a:rPr lang="nl-BE" sz="1600"/>
                        <a:t>1. INFORMER le pouvoir adjudicataire de la situation;</a:t>
                      </a:r>
                      <a:endParaRPr/>
                    </a:p>
                    <a:p>
                      <a:pPr marL="457200" marR="0" lvl="0" indent="-355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ts val="1600"/>
                        <a:buFont typeface="Calibri"/>
                        <a:buNone/>
                      </a:pP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25" marR="914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600" b="0" u="sng"/>
                        <a:t>Si information du CI par lui-même</a:t>
                      </a:r>
                      <a:r>
                        <a:rPr lang="nl-BE" sz="1600"/>
                        <a:t>: vérification par le PA du bien-fondé de ce conflit d’intérêts avant toute autre mesure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600"/>
                        <a:t>-&gt; Possibilité de mettre fin sans indemnité aux prestations</a:t>
                      </a:r>
                      <a:endParaRPr sz="1600"/>
                    </a:p>
                  </a:txBody>
                  <a:tcPr marL="91425" marR="91425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4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nl-BE" sz="1600"/>
                        <a:t>2. Appréciation du pouvoir adjudicateur </a:t>
                      </a:r>
                      <a:r>
                        <a:rPr lang="nl-BE" sz="1600" b="1"/>
                        <a:t>au cas par cas.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25" marR="914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600" u="sng"/>
                        <a:t>Si pas d’information donnée par lui-même</a:t>
                      </a:r>
                      <a:r>
                        <a:rPr lang="nl-BE" sz="1600"/>
                        <a:t>: envoi d’un courrier recommandé ou envoi électronique invitant le PS à fournir des justifications adéquates dans un délai de 12 jours.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600"/>
                        <a:t>-&gt; Possibilité d’annuler le marché</a:t>
                      </a:r>
                      <a:endParaRPr sz="16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25" marR="91425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4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CAS n°4- En cas de participation à la mise en place du marché concerné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sp>
        <p:nvSpPr>
          <p:cNvPr id="225" name="Google Shape;225;p34"/>
          <p:cNvSpPr txBox="1"/>
          <p:nvPr/>
        </p:nvSpPr>
        <p:spPr>
          <a:xfrm>
            <a:off x="431540" y="1131590"/>
            <a:ext cx="8280900" cy="327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None/>
            </a:pP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L’accès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à la procédure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passation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marché public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est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formellement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contrôlée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et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limitée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pour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tout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candidat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soumissionnaire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qui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: </a:t>
            </a:r>
            <a:endParaRPr dirty="0"/>
          </a:p>
          <a:p>
            <a:pPr marL="273050" marR="0" lvl="0" indent="-27305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Char char="⚫"/>
            </a:pP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Soit 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donné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avis au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pouvoir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adjudicateur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que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soit dans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cadre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non des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consultations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préalables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pouvoir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adjudicateur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en vue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préparer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passation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marché public ; </a:t>
            </a:r>
            <a:endParaRPr dirty="0"/>
          </a:p>
          <a:p>
            <a:pPr marL="273050" marR="0" lvl="0" indent="-2006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Char char="⚫"/>
            </a:pP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Soit 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participé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d’une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autre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façon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à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préparation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procédure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passation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marché public ; </a:t>
            </a:r>
            <a:endParaRPr dirty="0"/>
          </a:p>
          <a:p>
            <a:pPr marL="273050" marR="0" lvl="0" indent="-2006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Char char="⚫"/>
            </a:pP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Soit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est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liée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à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personne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ayant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accompli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missions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précédemment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décrites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. Ce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lien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doit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consister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en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influence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dominante directe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indirecte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sur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personne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personne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sur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.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L’existence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cette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1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influence</a:t>
            </a:r>
            <a:r>
              <a:rPr lang="nl-BE" sz="1200" b="1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dominante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est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présumée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manière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non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irréfragable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lorsqu’une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directement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indirectement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à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l’égard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d’une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autre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: </a:t>
            </a:r>
            <a:endParaRPr lang="nl-BE" dirty="0">
              <a:ea typeface="Constantia"/>
            </a:endParaRPr>
          </a:p>
          <a:p>
            <a:pPr marL="273050" lvl="2" indent="-273050">
              <a:spcBef>
                <a:spcPts val="240"/>
              </a:spcBef>
              <a:buClr>
                <a:srgbClr val="0BD0D9"/>
              </a:buClr>
              <a:buSzPts val="1140"/>
              <a:buFont typeface="Arial" panose="020B0604020202020204" pitchFamily="34" charset="0"/>
              <a:buChar char="•"/>
            </a:pP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Détient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majorité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capital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souscrit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; </a:t>
            </a:r>
            <a:endParaRPr lang="nl-BE" dirty="0">
              <a:ea typeface="Constantia"/>
            </a:endParaRPr>
          </a:p>
          <a:p>
            <a:pPr marL="273050" lvl="2" indent="-273050">
              <a:spcBef>
                <a:spcPts val="240"/>
              </a:spcBef>
              <a:buClr>
                <a:srgbClr val="0BD0D9"/>
              </a:buClr>
              <a:buSzPts val="1140"/>
              <a:buFont typeface="Arial" panose="020B0604020202020204" pitchFamily="34" charset="0"/>
              <a:buChar char="•"/>
            </a:pP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Dispose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majorité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voix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attachées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aux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parts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émises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par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; </a:t>
            </a:r>
            <a:endParaRPr lang="nl-BE" dirty="0">
              <a:ea typeface="Constantia"/>
            </a:endParaRPr>
          </a:p>
          <a:p>
            <a:pPr marL="273050" lvl="2" indent="-273050">
              <a:spcBef>
                <a:spcPts val="240"/>
              </a:spcBef>
              <a:buClr>
                <a:srgbClr val="0BD0D9"/>
              </a:buClr>
              <a:buSzPts val="1140"/>
              <a:buFont typeface="Arial" panose="020B0604020202020204" pitchFamily="34" charset="0"/>
              <a:buChar char="•"/>
            </a:pP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Peut désigner plus de la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moitié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membres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l’organe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d’administration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direction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surveillance de </a:t>
            </a:r>
            <a:r>
              <a:rPr lang="nl-BE" sz="12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l’entreprise</a:t>
            </a:r>
            <a:r>
              <a:rPr lang="nl-BE" sz="12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.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BD0D9"/>
              </a:buClr>
              <a:buSzPts val="1140"/>
              <a:buFont typeface="Noto Sans Symbols"/>
              <a:buNone/>
            </a:pPr>
            <a:r>
              <a:rPr lang="nl-BE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PRESOMPTION REFRAGABLE DE CI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231" name="Google Shape;23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Actions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grpSp>
        <p:nvGrpSpPr>
          <p:cNvPr id="233" name="Google Shape;233;p35"/>
          <p:cNvGrpSpPr/>
          <p:nvPr/>
        </p:nvGrpSpPr>
        <p:grpSpPr>
          <a:xfrm>
            <a:off x="1619672" y="732244"/>
            <a:ext cx="6848923" cy="3602319"/>
            <a:chOff x="0" y="32702"/>
            <a:chExt cx="6848923" cy="3602319"/>
          </a:xfrm>
        </p:grpSpPr>
        <p:sp>
          <p:nvSpPr>
            <p:cNvPr id="234" name="Google Shape;234;p35"/>
            <p:cNvSpPr/>
            <p:nvPr/>
          </p:nvSpPr>
          <p:spPr>
            <a:xfrm>
              <a:off x="0" y="32702"/>
              <a:ext cx="5821585" cy="779852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5"/>
            <p:cNvSpPr txBox="1"/>
            <p:nvPr/>
          </p:nvSpPr>
          <p:spPr>
            <a:xfrm>
              <a:off x="22841" y="55543"/>
              <a:ext cx="4695686" cy="734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Invitation par écrit du candidat ou soumissionnaire concerné  à fournir des justifications pertinentes</a:t>
              </a:r>
              <a:endParaRPr/>
            </a:p>
          </p:txBody>
        </p:sp>
        <p:sp>
          <p:nvSpPr>
            <p:cNvPr id="236" name="Google Shape;236;p35"/>
            <p:cNvSpPr/>
            <p:nvPr/>
          </p:nvSpPr>
          <p:spPr>
            <a:xfrm>
              <a:off x="544261" y="1182455"/>
              <a:ext cx="5760400" cy="76193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5"/>
            <p:cNvSpPr txBox="1"/>
            <p:nvPr/>
          </p:nvSpPr>
          <p:spPr>
            <a:xfrm>
              <a:off x="566577" y="1204771"/>
              <a:ext cx="4526692" cy="717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Transmission dans les 12 jours  et par écrit des justifications  au PA</a:t>
              </a:r>
              <a:endParaRPr/>
            </a:p>
          </p:txBody>
        </p:sp>
        <p:sp>
          <p:nvSpPr>
            <p:cNvPr id="238" name="Google Shape;238;p35"/>
            <p:cNvSpPr/>
            <p:nvPr/>
          </p:nvSpPr>
          <p:spPr>
            <a:xfrm>
              <a:off x="1027338" y="2149985"/>
              <a:ext cx="5821585" cy="1485036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5"/>
            <p:cNvSpPr txBox="1"/>
            <p:nvPr/>
          </p:nvSpPr>
          <p:spPr>
            <a:xfrm>
              <a:off x="1070833" y="2193480"/>
              <a:ext cx="4532889" cy="1398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Décision du PA d’exclure ou non le candidat ou soumissionnaire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nl-BE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-&gt; L’exclusion n’est de mise que si la personne visée a retiré de prestations précédentes ou de ses liens avec une personne ayant participé au marché un avantage qui empêche ou qui fausse les conditions normales de concurrence. </a:t>
              </a:r>
              <a:endParaRPr/>
            </a:p>
          </p:txBody>
        </p:sp>
        <p:sp>
          <p:nvSpPr>
            <p:cNvPr id="240" name="Google Shape;240;p35"/>
            <p:cNvSpPr/>
            <p:nvPr/>
          </p:nvSpPr>
          <p:spPr>
            <a:xfrm>
              <a:off x="5133548" y="696079"/>
              <a:ext cx="688036" cy="68803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5"/>
            <p:cNvSpPr txBox="1"/>
            <p:nvPr/>
          </p:nvSpPr>
          <p:spPr>
            <a:xfrm>
              <a:off x="5288356" y="696079"/>
              <a:ext cx="378420" cy="5177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9350" tIns="39350" rIns="39350" bIns="39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35"/>
            <p:cNvSpPr/>
            <p:nvPr/>
          </p:nvSpPr>
          <p:spPr>
            <a:xfrm>
              <a:off x="5647218" y="1923959"/>
              <a:ext cx="688036" cy="68803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5"/>
            <p:cNvSpPr txBox="1"/>
            <p:nvPr/>
          </p:nvSpPr>
          <p:spPr>
            <a:xfrm>
              <a:off x="5802026" y="1923959"/>
              <a:ext cx="378420" cy="5177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9350" tIns="39350" rIns="39350" bIns="39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endPara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249" name="Google Shape;24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6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Autres actions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1042949" y="699542"/>
            <a:ext cx="770485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280"/>
              <a:buFont typeface="Noto Sans Symbols"/>
              <a:buNone/>
            </a:pPr>
            <a:r>
              <a:rPr lang="nl-BE" sz="24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- Lors de la procédure de passation </a:t>
            </a:r>
            <a:endParaRPr/>
          </a:p>
          <a:p>
            <a:pPr marL="273050" marR="0" lvl="0" indent="-273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280"/>
              <a:buFont typeface="Noto Sans Symbols"/>
              <a:buChar char="⮚"/>
            </a:pPr>
            <a:r>
              <a:rPr lang="nl-BE" sz="24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Communication aux autres candidats ou soumissionnaires d’informations utiles;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280"/>
              <a:buFont typeface="Noto Sans Symbols"/>
              <a:buNone/>
            </a:pPr>
            <a:endParaRPr sz="2400" b="0" i="0" u="none" strike="noStrike" cap="none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280"/>
              <a:buFont typeface="Noto Sans Symbols"/>
              <a:buChar char="⮚"/>
            </a:pPr>
            <a:r>
              <a:rPr lang="nl-BE" sz="24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Fixation de délais adéquats pour la réception des offres;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280"/>
              <a:buFont typeface="Noto Sans Symbols"/>
              <a:buNone/>
            </a:pPr>
            <a:endParaRPr sz="2400" b="0" i="0" u="none" strike="noStrike" cap="none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BD0D9"/>
              </a:buClr>
              <a:buSzPts val="2280"/>
              <a:buFont typeface="Noto Sans Symbols"/>
              <a:buChar char="⮚"/>
            </a:pPr>
            <a:r>
              <a:rPr lang="nl-BE" sz="24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Pour les </a:t>
            </a:r>
            <a:r>
              <a:rPr lang="nl-BE" sz="2400" b="1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marchés atteignant les seuils européens</a:t>
            </a:r>
            <a:r>
              <a:rPr lang="nl-BE" sz="24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consignation par écrit des mesures adoptées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7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CAS n°5- En cas de « Tourniquet »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grpSp>
        <p:nvGrpSpPr>
          <p:cNvPr id="258" name="Google Shape;258;p37"/>
          <p:cNvGrpSpPr/>
          <p:nvPr/>
        </p:nvGrpSpPr>
        <p:grpSpPr>
          <a:xfrm>
            <a:off x="2395722" y="912544"/>
            <a:ext cx="4064523" cy="3750460"/>
            <a:chOff x="1424122" y="-147038"/>
            <a:chExt cx="4064523" cy="3750460"/>
          </a:xfrm>
        </p:grpSpPr>
        <p:sp>
          <p:nvSpPr>
            <p:cNvPr id="259" name="Google Shape;259;p37"/>
            <p:cNvSpPr/>
            <p:nvPr/>
          </p:nvSpPr>
          <p:spPr>
            <a:xfrm>
              <a:off x="2526837" y="-147038"/>
              <a:ext cx="1930994" cy="1866287"/>
            </a:xfrm>
            <a:prstGeom prst="ellipse">
              <a:avLst/>
            </a:prstGeom>
            <a:solidFill>
              <a:srgbClr val="009DD9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7"/>
            <p:cNvSpPr txBox="1"/>
            <p:nvPr/>
          </p:nvSpPr>
          <p:spPr>
            <a:xfrm>
              <a:off x="2809625" y="126273"/>
              <a:ext cx="1365418" cy="1319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PA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Collaborateur interne;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Fonctionnaire;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Officier public;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- Toute personne liée au PA</a:t>
              </a:r>
              <a:endParaRPr/>
            </a:p>
          </p:txBody>
        </p:sp>
        <p:sp>
          <p:nvSpPr>
            <p:cNvPr id="261" name="Google Shape;261;p37"/>
            <p:cNvSpPr/>
            <p:nvPr/>
          </p:nvSpPr>
          <p:spPr>
            <a:xfrm rot="3600000">
              <a:off x="3952535" y="1539086"/>
              <a:ext cx="241749" cy="50693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7"/>
            <p:cNvSpPr txBox="1"/>
            <p:nvPr/>
          </p:nvSpPr>
          <p:spPr>
            <a:xfrm rot="3600000">
              <a:off x="3970666" y="1609070"/>
              <a:ext cx="169224" cy="304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263" name="Google Shape;263;p37"/>
            <p:cNvSpPr/>
            <p:nvPr/>
          </p:nvSpPr>
          <p:spPr>
            <a:xfrm>
              <a:off x="3751699" y="1884170"/>
              <a:ext cx="1736946" cy="1710810"/>
            </a:xfrm>
            <a:prstGeom prst="ellipse">
              <a:avLst/>
            </a:prstGeom>
            <a:solidFill>
              <a:srgbClr val="08D0D9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7"/>
            <p:cNvSpPr txBox="1"/>
            <p:nvPr/>
          </p:nvSpPr>
          <p:spPr>
            <a:xfrm>
              <a:off x="4006069" y="2134712"/>
              <a:ext cx="1228206" cy="12097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Est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parti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travailler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depuis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moins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de deux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ans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dans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une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autre</a:t>
              </a:r>
              <a:r>
                <a:rPr lang="nl-BE" sz="1000" b="0" i="0" u="none" strike="noStrike" cap="none" dirty="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 </a:t>
              </a:r>
              <a:r>
                <a:rPr lang="nl-BE" sz="1000" b="0" i="0" u="none" strike="noStrike" cap="none" dirty="0" err="1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entreprise</a:t>
              </a:r>
              <a:endParaRPr dirty="0"/>
            </a:p>
          </p:txBody>
        </p:sp>
        <p:sp>
          <p:nvSpPr>
            <p:cNvPr id="265" name="Google Shape;265;p37"/>
            <p:cNvSpPr/>
            <p:nvPr/>
          </p:nvSpPr>
          <p:spPr>
            <a:xfrm rot="10800000">
              <a:off x="3416580" y="2486106"/>
              <a:ext cx="236817" cy="50693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8D0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7"/>
            <p:cNvSpPr txBox="1"/>
            <p:nvPr/>
          </p:nvSpPr>
          <p:spPr>
            <a:xfrm>
              <a:off x="3487625" y="2587494"/>
              <a:ext cx="165772" cy="304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267" name="Google Shape;267;p37"/>
            <p:cNvSpPr/>
            <p:nvPr/>
          </p:nvSpPr>
          <p:spPr>
            <a:xfrm>
              <a:off x="1424122" y="1875729"/>
              <a:ext cx="1880751" cy="1727693"/>
            </a:xfrm>
            <a:prstGeom prst="ellipse">
              <a:avLst/>
            </a:prstGeom>
            <a:solidFill>
              <a:srgbClr val="0DCF99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7"/>
            <p:cNvSpPr txBox="1"/>
            <p:nvPr/>
          </p:nvSpPr>
          <p:spPr>
            <a:xfrm>
              <a:off x="1699552" y="2128744"/>
              <a:ext cx="1329891" cy="1221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onstantia"/>
                <a:buNone/>
              </a:pPr>
              <a:r>
                <a:rPr lang="nl-BE" sz="1000" b="0" i="0" u="none" strike="noStrike" cap="none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rPr>
                <a:t>Candidat ou soumissionnaire dans le cadre d’un marché public pour autant qu’il existe un lien d’activités</a:t>
              </a:r>
              <a:endParaRPr/>
            </a:p>
          </p:txBody>
        </p:sp>
        <p:sp>
          <p:nvSpPr>
            <p:cNvPr id="269" name="Google Shape;269;p37"/>
            <p:cNvSpPr/>
            <p:nvPr/>
          </p:nvSpPr>
          <p:spPr>
            <a:xfrm rot="-3600000">
              <a:off x="2795352" y="1540857"/>
              <a:ext cx="229771" cy="50693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DC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7"/>
            <p:cNvSpPr txBox="1"/>
            <p:nvPr/>
          </p:nvSpPr>
          <p:spPr>
            <a:xfrm rot="-3600000">
              <a:off x="2812585" y="1672093"/>
              <a:ext cx="160840" cy="304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sp>
        <p:nvSpPr>
          <p:cNvPr id="271" name="Google Shape;271;p37"/>
          <p:cNvSpPr/>
          <p:nvPr/>
        </p:nvSpPr>
        <p:spPr>
          <a:xfrm>
            <a:off x="5508625" y="2428515"/>
            <a:ext cx="3635375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PRESOMPTION IRREFRAGABLE DE CI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>
            <a:spLocks noGrp="1"/>
          </p:cNvSpPr>
          <p:nvPr>
            <p:ph type="body" idx="1"/>
          </p:nvPr>
        </p:nvSpPr>
        <p:spPr>
          <a:xfrm>
            <a:off x="323528" y="483519"/>
            <a:ext cx="8424936" cy="403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6875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None/>
            </a:pPr>
            <a:endParaRPr sz="3200"/>
          </a:p>
        </p:txBody>
      </p:sp>
      <p:pic>
        <p:nvPicPr>
          <p:cNvPr id="277" name="Google Shape;27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8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 sz="2800">
                <a:solidFill>
                  <a:srgbClr val="002060"/>
                </a:solidFill>
              </a:rPr>
              <a:t>Actions</a:t>
            </a: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sp>
        <p:nvSpPr>
          <p:cNvPr id="279" name="Google Shape;279;p38"/>
          <p:cNvSpPr txBox="1"/>
          <p:nvPr/>
        </p:nvSpPr>
        <p:spPr>
          <a:xfrm>
            <a:off x="1475656" y="1921336"/>
            <a:ext cx="6192688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6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Exclusion du candidat ou soumissionnaire de la procédure de passation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1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r>
              <a:rPr lang="nl-BE">
                <a:solidFill>
                  <a:srgbClr val="002060"/>
                </a:solidFill>
              </a:rPr>
              <a:t>Autres actions possibles </a:t>
            </a:r>
            <a:br>
              <a:rPr lang="nl-BE">
                <a:solidFill>
                  <a:srgbClr val="002060"/>
                </a:solidFill>
              </a:rPr>
            </a:br>
            <a:br>
              <a:rPr lang="nl-BE">
                <a:solidFill>
                  <a:srgbClr val="002060"/>
                </a:solidFill>
              </a:rPr>
            </a:br>
            <a:endParaRPr sz="2800">
              <a:solidFill>
                <a:srgbClr val="002060"/>
              </a:solidFill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719572" y="1275606"/>
            <a:ext cx="7704856" cy="2923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-273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Char char="⚫"/>
            </a:pP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Lors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procédure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passation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   -&gt;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Annulation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procédure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passation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marché public.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Char char="⚫"/>
            </a:pP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Lors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procédure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d’exécution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   -&gt;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Annulation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décision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d’attribution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du marché public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Noto Sans Symbols"/>
              <a:buNone/>
            </a:pPr>
            <a:r>
              <a:rPr lang="nl-BE" sz="2000" b="1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Recommandation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: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consignation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écrite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mesures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adoptées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et leur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justification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2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r>
              <a:rPr lang="nl-BE" dirty="0">
                <a:solidFill>
                  <a:srgbClr val="002060"/>
                </a:solidFill>
              </a:rPr>
              <a:t>ACTIONS IMPOSEES PAR LA DIRECTION FEDER </a:t>
            </a: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293" name="Google Shape;293;p42"/>
          <p:cNvSpPr txBox="1"/>
          <p:nvPr/>
        </p:nvSpPr>
        <p:spPr>
          <a:xfrm>
            <a:off x="827584" y="1275606"/>
            <a:ext cx="7596844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DECLARATION D’ABSENCE DE CONFLIT D’INTERETS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Arial"/>
              <a:buChar char="•"/>
            </a:pP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Quoi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?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Un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outil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prévention des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conflits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d’intérêts</a:t>
            </a:r>
            <a:endParaRPr dirty="0"/>
          </a:p>
          <a:p>
            <a:pPr marL="342900" marR="0" lvl="0" indent="-22225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Arial"/>
              <a:buChar char="•"/>
            </a:pP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Qui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?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Toute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personne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participant à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l’une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des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étapes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procédure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marchés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publics</a:t>
            </a:r>
            <a:endParaRPr dirty="0"/>
          </a:p>
          <a:p>
            <a:pPr marL="342900" marR="0" lvl="0" indent="-22225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BD0D9"/>
              </a:buClr>
              <a:buSzPts val="1900"/>
              <a:buFont typeface="Arial"/>
              <a:buChar char="•"/>
            </a:pP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Quand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? A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tous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les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stades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la procédure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passation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de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marchés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(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préparation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évaluation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suivi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et </a:t>
            </a:r>
            <a:r>
              <a:rPr lang="nl-BE" sz="2000" b="0" i="0" u="none" strike="noStrike" cap="none" dirty="0" err="1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clôture</a:t>
            </a:r>
            <a:r>
              <a:rPr lang="nl-BE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). 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>
          <a:extLst>
            <a:ext uri="{FF2B5EF4-FFF2-40B4-BE49-F238E27FC236}">
              <a16:creationId xmlns:a16="http://schemas.microsoft.com/office/drawing/2014/main" id="{B00DF91D-C5D1-D135-8C59-0AAD1F7B7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2">
            <a:extLst>
              <a:ext uri="{FF2B5EF4-FFF2-40B4-BE49-F238E27FC236}">
                <a16:creationId xmlns:a16="http://schemas.microsoft.com/office/drawing/2014/main" id="{03D5B3A7-35F1-A911-CF95-81CEEB1B74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2">
            <a:extLst>
              <a:ext uri="{FF2B5EF4-FFF2-40B4-BE49-F238E27FC236}">
                <a16:creationId xmlns:a16="http://schemas.microsoft.com/office/drawing/2014/main" id="{3D3B3032-195E-A18F-49BA-BF626219A1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r>
              <a:rPr lang="nl-BE" dirty="0">
                <a:solidFill>
                  <a:srgbClr val="002060"/>
                </a:solidFill>
              </a:rPr>
              <a:t>ACTIONS IMPOSEES PAR LA DIRECTION FEDER </a:t>
            </a: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293" name="Google Shape;293;p42">
            <a:extLst>
              <a:ext uri="{FF2B5EF4-FFF2-40B4-BE49-F238E27FC236}">
                <a16:creationId xmlns:a16="http://schemas.microsoft.com/office/drawing/2014/main" id="{BA03DC1F-685E-4341-9F32-4EB9B9DE8071}"/>
              </a:ext>
            </a:extLst>
          </p:cNvPr>
          <p:cNvSpPr txBox="1"/>
          <p:nvPr/>
        </p:nvSpPr>
        <p:spPr>
          <a:xfrm>
            <a:off x="773578" y="1275606"/>
            <a:ext cx="7596844" cy="302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dirty="0">
                <a:latin typeface="Constantia"/>
                <a:sym typeface="Constantia"/>
              </a:rPr>
              <a:t>COLLECTE DES U.B.O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l-BE" sz="2000" dirty="0">
              <a:latin typeface="Constantia"/>
              <a:sym typeface="Constant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Quoi? Identifier les bénéficiaires effectifs de vos contractants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Constantia"/>
                <a:ea typeface="Constantia"/>
                <a:cs typeface="Constantia"/>
                <a:sym typeface="Constantia"/>
              </a:rPr>
              <a:t>Comment? Via l’extrait UBO</a:t>
            </a:r>
          </a:p>
          <a:p>
            <a:pPr marR="0" lvl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fr-FR"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Constantia"/>
                <a:ea typeface="Constantia"/>
                <a:cs typeface="Constantia"/>
                <a:sym typeface="Constantia"/>
              </a:rPr>
              <a:t>Qui? Les adjudicataires des marchés publics au-dessus des seuils de publication européens</a:t>
            </a:r>
            <a:endParaRPr sz="2000" b="0" i="0" u="none" strike="noStrike" cap="none" dirty="0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801945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FFDA7-75AB-E56D-F865-81DCC920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CAD19F-1BBF-72F3-DE75-FFE881CE1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6E88B-CB1B-FB80-3F73-EA3E1C57D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565" y="205978"/>
            <a:ext cx="4605091" cy="46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378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>
          <a:extLst>
            <a:ext uri="{FF2B5EF4-FFF2-40B4-BE49-F238E27FC236}">
              <a16:creationId xmlns:a16="http://schemas.microsoft.com/office/drawing/2014/main" id="{1FCCCD09-60C1-392B-C389-94FAC7B21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2">
            <a:extLst>
              <a:ext uri="{FF2B5EF4-FFF2-40B4-BE49-F238E27FC236}">
                <a16:creationId xmlns:a16="http://schemas.microsoft.com/office/drawing/2014/main" id="{96412B3D-7975-54DE-A8DF-42F59BA44E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952" y="4587974"/>
            <a:ext cx="4320480" cy="50950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2">
            <a:extLst>
              <a:ext uri="{FF2B5EF4-FFF2-40B4-BE49-F238E27FC236}">
                <a16:creationId xmlns:a16="http://schemas.microsoft.com/office/drawing/2014/main" id="{544AAC5D-8F6D-DF3D-2A62-B95EED03E6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424936" cy="27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r>
              <a:rPr lang="nl-BE" dirty="0">
                <a:solidFill>
                  <a:srgbClr val="002060"/>
                </a:solidFill>
              </a:rPr>
              <a:t>DOCUMENTATION </a:t>
            </a:r>
            <a:br>
              <a:rPr lang="nl-BE" dirty="0">
                <a:solidFill>
                  <a:srgbClr val="002060"/>
                </a:solidFill>
              </a:rPr>
            </a:br>
            <a:br>
              <a:rPr lang="nl-BE" dirty="0">
                <a:solidFill>
                  <a:srgbClr val="002060"/>
                </a:solidFill>
              </a:rPr>
            </a:b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293" name="Google Shape;293;p42">
            <a:extLst>
              <a:ext uri="{FF2B5EF4-FFF2-40B4-BE49-F238E27FC236}">
                <a16:creationId xmlns:a16="http://schemas.microsoft.com/office/drawing/2014/main" id="{BC7F0786-31F9-20BA-9A70-BDCDA7C6D924}"/>
              </a:ext>
            </a:extLst>
          </p:cNvPr>
          <p:cNvSpPr txBox="1"/>
          <p:nvPr/>
        </p:nvSpPr>
        <p:spPr>
          <a:xfrm>
            <a:off x="773578" y="1275606"/>
            <a:ext cx="7596844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Constantia"/>
                <a:cs typeface="Constantia"/>
                <a:sym typeface="Constantia"/>
              </a:rPr>
              <a:t> Règlement (UE, Euratom) 2018/1046 du Parlement européen et du Conseil du 18 juillet 2018 relatif aux règles financières applicables au budget général de l’Union et abrogeant le règlement (UE, Euratom) no 966/2012 Règlement financier (ci-après le «RF 2018»)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Constantia"/>
                <a:cs typeface="Constantia"/>
                <a:sym typeface="Constantia"/>
              </a:rPr>
              <a:t>Directive 2014/24/UE du Parlement européen et du Conseil du 26 février 2014 sur la passation des marchés publics et abrogeant la directive 2004/18/CE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Constantia"/>
                <a:cs typeface="Constantia"/>
                <a:sym typeface="Constantia"/>
              </a:rPr>
              <a:t>COMMUNICATION DE LA COMMISSION- Orientations relatives à la prévention et à la gestion des conflits d’intérêts en vertu du règlement financier (2021/C 121/01)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Constantia"/>
                <a:cs typeface="Constantia"/>
                <a:sym typeface="Constantia"/>
              </a:rPr>
              <a:t>Identifier les conflits d’intérêts dans les procédures de passation de marchés publics concernant des actions structurelles- Guide pratique à l’intention des gestionnaires élaboré par un groupe d’experts des Etats membres coordonné par l’Unité D2 de l’OLAF- Prévention de la fraude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Constantia"/>
              <a:cs typeface="Constantia"/>
              <a:sym typeface="Constantia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Constantia"/>
                <a:cs typeface="Constantia"/>
                <a:sym typeface="Constantia"/>
              </a:rPr>
              <a:t>DECLARATION D’ABSENCE DE CONFLITS D’INTERÊTS- NOTE D’ORIENTATION</a:t>
            </a:r>
            <a:endParaRPr kumimoji="0" lang="fr-BE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tantia"/>
              <a:ea typeface="Constantia"/>
              <a:cs typeface="Constantia"/>
              <a:sym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94004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906B0-A2F9-3FC4-898D-DD3C27164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FED72D6-6198-92D5-9338-96FEB51F8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Questions?</a:t>
            </a:r>
          </a:p>
          <a:p>
            <a:endParaRPr lang="fr-FR" dirty="0"/>
          </a:p>
          <a:p>
            <a:r>
              <a:rPr lang="fr-FR" dirty="0"/>
              <a:t>Contact : </a:t>
            </a:r>
            <a:r>
              <a:rPr lang="fr-FR" dirty="0" err="1"/>
              <a:t>feder@sprb.brussels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53356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6D5BC07-CFD3-C398-A2C2-62E82EFE2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Merci pour votre attention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42678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8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5959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ccfa3e7-2f76-4f30-8d49-77b4d04a624b}" enabled="1" method="Privileged" siteId="{3e9f03cd-0512-46dc-b0d4-bb48fa70fc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2016</Words>
  <Application>Microsoft Office PowerPoint</Application>
  <PresentationFormat>Affichage à l'écran (16:9)</PresentationFormat>
  <Paragraphs>242</Paragraphs>
  <Slides>33</Slides>
  <Notes>29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0" baseType="lpstr">
      <vt:lpstr>Wingdings</vt:lpstr>
      <vt:lpstr>Arial</vt:lpstr>
      <vt:lpstr>Courier New</vt:lpstr>
      <vt:lpstr>Calibri</vt:lpstr>
      <vt:lpstr>Noto Sans Symbols</vt:lpstr>
      <vt:lpstr>Constantia</vt:lpstr>
      <vt:lpstr>Thème Office</vt:lpstr>
      <vt:lpstr>Présentation PowerPoint</vt:lpstr>
      <vt:lpstr>Présentation PowerPoint</vt:lpstr>
      <vt:lpstr> Rôle de la Direction FEDER</vt:lpstr>
      <vt:lpstr> Irrégularités vs Fraude vs Corruption </vt:lpstr>
      <vt:lpstr> Couverture des contrôles  </vt:lpstr>
      <vt:lpstr> Les différentes Autorités de contrôle  </vt:lpstr>
      <vt:lpstr> En cas de soupçon de fraude et/ou d’irrégularité avérée…  </vt:lpstr>
      <vt:lpstr>Présentation PowerPoint</vt:lpstr>
      <vt:lpstr>Présentation PowerPoint</vt:lpstr>
      <vt:lpstr> Comment définir un conflit d’intérêt? </vt:lpstr>
      <vt:lpstr> Pourquoi éviter les conflits d’intérêts? </vt:lpstr>
      <vt:lpstr> Qui est concerné ?  </vt:lpstr>
      <vt:lpstr>  Obligations en cas de conflit d’intérêts    </vt:lpstr>
      <vt:lpstr>  Concrètement ?   </vt:lpstr>
      <vt:lpstr>  Les conflits d’intérêts dans les marchés publics   </vt:lpstr>
      <vt:lpstr>  CAS n°1- En cas de lien de parenté, d’alliance ou de cohabitation légale </vt:lpstr>
      <vt:lpstr> Actions </vt:lpstr>
      <vt:lpstr>   CAS n°2- En cas de position d’associé actif, de direction ou de gestion </vt:lpstr>
      <vt:lpstr> Actions </vt:lpstr>
      <vt:lpstr>   CAS n°3- En cas de détention d’une part du capital social </vt:lpstr>
      <vt:lpstr> Actions </vt:lpstr>
      <vt:lpstr>   CAS n°4- En cas de participation à la mise en place du marché concerné </vt:lpstr>
      <vt:lpstr> Actions </vt:lpstr>
      <vt:lpstr> Autres actions </vt:lpstr>
      <vt:lpstr>   CAS n°5- En cas de « Tourniquet » </vt:lpstr>
      <vt:lpstr>  Actions </vt:lpstr>
      <vt:lpstr>   Autres actions possibles   </vt:lpstr>
      <vt:lpstr>   ACTIONS IMPOSEES PAR LA DIRECTION FEDER   </vt:lpstr>
      <vt:lpstr>   ACTIONS IMPOSEES PAR LA DIRECTION FEDER   </vt:lpstr>
      <vt:lpstr>Présentation PowerPoint</vt:lpstr>
      <vt:lpstr>   DOCUMENTATION  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Benjamin Harpigny</dc:creator>
  <cp:lastModifiedBy>LATOUR Martin</cp:lastModifiedBy>
  <cp:revision>1</cp:revision>
  <dcterms:created xsi:type="dcterms:W3CDTF">2013-10-17T10:19:39Z</dcterms:created>
  <dcterms:modified xsi:type="dcterms:W3CDTF">2025-03-13T13:28:49Z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quage spécifique">
    <vt:lpwstr/>
  </property>
  <property fmtid="{D5CDD505-2E9C-101B-9397-08002B2CF9AE}" pid="3" name="ContentTypeId">
    <vt:lpwstr>0x010100DBAA8B00DAA7C7409BC687FC09F57BB400E4F7548ADFC764439EEC91D3488DFE1F</vt:lpwstr>
  </property>
  <property fmtid="{D5CDD505-2E9C-101B-9397-08002B2CF9AE}" pid="4" name="Orientation1">
    <vt:lpwstr/>
  </property>
  <property fmtid="{D5CDD505-2E9C-101B-9397-08002B2CF9AE}" pid="5" name="Mot-clé">
    <vt:lpwstr/>
  </property>
  <property fmtid="{D5CDD505-2E9C-101B-9397-08002B2CF9AE}" pid="6" name="Type de document">
    <vt:lpwstr>13;#Template PowerPoint|637b2f20-df0a-4619-9eb8-50d9a2752545</vt:lpwstr>
  </property>
  <property fmtid="{D5CDD505-2E9C-101B-9397-08002B2CF9AE}" pid="7" name="Utilisation1">
    <vt:lpwstr/>
  </property>
  <property fmtid="{D5CDD505-2E9C-101B-9397-08002B2CF9AE}" pid="8" name="Mot_x002d_cl_x00e9_">
    <vt:lpwstr/>
  </property>
  <property fmtid="{D5CDD505-2E9C-101B-9397-08002B2CF9AE}" pid="9" name="ClassificationContentMarkingHeaderLocations">
    <vt:lpwstr>Thème Office:3</vt:lpwstr>
  </property>
  <property fmtid="{D5CDD505-2E9C-101B-9397-08002B2CF9AE}" pid="10" name="ClassificationContentMarkingHeaderText">
    <vt:lpwstr>SPRB/GOB - Public/Publiek</vt:lpwstr>
  </property>
</Properties>
</file>