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handoutMasterIdLst>
    <p:handoutMasterId r:id="rId30"/>
  </p:handoutMasterIdLst>
  <p:sldIdLst>
    <p:sldId id="259" r:id="rId5"/>
    <p:sldId id="372" r:id="rId6"/>
    <p:sldId id="462" r:id="rId7"/>
    <p:sldId id="464" r:id="rId8"/>
    <p:sldId id="463" r:id="rId9"/>
    <p:sldId id="416" r:id="rId10"/>
    <p:sldId id="417" r:id="rId11"/>
    <p:sldId id="418" r:id="rId12"/>
    <p:sldId id="419" r:id="rId13"/>
    <p:sldId id="377" r:id="rId14"/>
    <p:sldId id="421" r:id="rId15"/>
    <p:sldId id="422" r:id="rId16"/>
    <p:sldId id="423" r:id="rId17"/>
    <p:sldId id="424" r:id="rId18"/>
    <p:sldId id="420" r:id="rId19"/>
    <p:sldId id="378" r:id="rId20"/>
    <p:sldId id="460" r:id="rId21"/>
    <p:sldId id="451" r:id="rId22"/>
    <p:sldId id="385" r:id="rId23"/>
    <p:sldId id="455" r:id="rId24"/>
    <p:sldId id="387" r:id="rId25"/>
    <p:sldId id="389" r:id="rId26"/>
    <p:sldId id="388" r:id="rId27"/>
    <p:sldId id="374" r:id="rId28"/>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A74518-3514-8A1D-A0CC-F335FA9C856A}" name="STROBBE Dorien" initials="SD" userId="S::dstrobbe@gob.brussels::a11f1294-4f0b-4c81-a7a2-c01c9ed5cf54" providerId="AD"/>
  <p188:author id="{22051A1A-A4B8-45B8-76D1-4E6801AC3F3A}" name="MOENS Marnick" initials="MM" userId="S::mmoens@gob.brussels::7c040b6f-10f7-4822-9335-362a88e9ba16" providerId="AD"/>
  <p188:author id="{1905503E-73E7-7713-C5A9-AA47F5FA4850}" name="REGINSTER Antoine" initials="RA" userId="S::areginster@gob.brussels::0d94bd24-2a08-4d51-8270-0a98622a86b9" providerId="AD"/>
  <p188:author id="{48AF477B-C599-6A4E-2683-2F2A8579B5EC}" name="Clara CRABEELS" initials="CC" userId="S::ccrabeels@sprb.brussels::6f394763-5950-4e68-a152-e9dbf09efa1a" providerId="AD"/>
  <p188:author id="{202C4AA1-09B1-82AB-8F15-392851B640AA}" name="HIDALGO Axel" initials="HA" userId="S::ahidalgo@sprb.brussels::04d5cd4b-8131-41ba-b489-3a30453146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03"/>
    <a:srgbClr val="0B00BE"/>
    <a:srgbClr val="7CA2D6"/>
    <a:srgbClr val="B7B7B7"/>
    <a:srgbClr val="003B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1"/>
    <p:restoredTop sz="82440" autoAdjust="0"/>
  </p:normalViewPr>
  <p:slideViewPr>
    <p:cSldViewPr>
      <p:cViewPr varScale="1">
        <p:scale>
          <a:sx n="79" d="100"/>
          <a:sy n="79" d="100"/>
        </p:scale>
        <p:origin x="1358" y="288"/>
      </p:cViewPr>
      <p:guideLst>
        <p:guide orient="horz" pos="1620"/>
        <p:guide pos="2880"/>
      </p:guideLst>
    </p:cSldViewPr>
  </p:slideViewPr>
  <p:notesTextViewPr>
    <p:cViewPr>
      <p:scale>
        <a:sx n="100" d="100"/>
        <a:sy n="100" d="100"/>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pPr/>
              <a:t>01-03-26</a:t>
            </a:fld>
            <a:endParaRPr lang="fr-BE"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BE"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pPr/>
              <a:t>‹N°›</a:t>
            </a:fld>
            <a:endParaRPr lang="fr-BE" dirty="0"/>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01-03-26</a:t>
            </a:fld>
            <a:endParaRPr lang="fr-BE"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‹N°›</a:t>
            </a:fld>
            <a:endParaRPr lang="fr-BE" dirty="0"/>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fr-FR" sz="1200" b="1" dirty="0"/>
              <a:t>Pourquoi sessions d’info: subside européen, pas comme les subventions régionales CQD et CRU</a:t>
            </a:r>
          </a:p>
          <a:p>
            <a:r>
              <a:rPr lang="fr-FR" sz="1200" b="1" dirty="0"/>
              <a:t>Même si avant déjà bénéficiaire de subsides FEDER, nouvelle programmation avec des modifications donc organisation de sessions d’informations + explication générale en début de la programmation, après la sélection,</a:t>
            </a:r>
          </a:p>
          <a:p>
            <a:r>
              <a:rPr lang="fr-FR" sz="1200" b="1" dirty="0"/>
              <a:t>Cadre dans l’accompagnement des bénéficiaires par la Direction FEDER.</a:t>
            </a:r>
          </a:p>
          <a:p>
            <a:r>
              <a:rPr lang="fr-FR" sz="1200" b="1" dirty="0"/>
              <a:t>Un Vade-mecum a été établi et sera soumis pour approbation au Gouvernement.</a:t>
            </a:r>
          </a:p>
          <a:p>
            <a:r>
              <a:rPr lang="fr-FR" sz="1200" b="1" dirty="0"/>
              <a:t>Dans la session d’information d’aujourd’hui: présentation de son contenu</a:t>
            </a:r>
            <a:endParaRPr lang="fr-BE" b="1" dirty="0"/>
          </a:p>
          <a:p>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6</a:t>
            </a:fld>
            <a:endParaRPr lang="fr-BE"/>
          </a:p>
        </p:txBody>
      </p:sp>
    </p:spTree>
    <p:extLst>
      <p:ext uri="{BB962C8B-B14F-4D97-AF65-F5344CB8AC3E}">
        <p14:creationId xmlns:p14="http://schemas.microsoft.com/office/powerpoint/2010/main" val="1260235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a:buFont typeface="Arial" panose="020B0604020202020204" pitchFamily="34" charset="0"/>
              <a:buChar char="•"/>
            </a:pPr>
            <a:r>
              <a:rPr lang="fr-BE" b="0" i="0" dirty="0">
                <a:solidFill>
                  <a:srgbClr val="374151"/>
                </a:solidFill>
                <a:effectLst/>
                <a:latin typeface="Söhne"/>
              </a:rPr>
              <a:t>L'autorité de gestion effectue des contrôles de 1er niveau, y compris la vérification des produits et services cofinancés, le contrôle des dépenses déclarées, l'examen du système comptable, et la gestion des obligations en matière de communication et de publicité.</a:t>
            </a:r>
          </a:p>
          <a:p>
            <a:pPr lvl="1">
              <a:buFont typeface="Arial" panose="020B0604020202020204" pitchFamily="34" charset="0"/>
              <a:buChar char="•"/>
            </a:pPr>
            <a:r>
              <a:rPr lang="fr-BE" b="0" i="0" dirty="0">
                <a:solidFill>
                  <a:srgbClr val="374151"/>
                </a:solidFill>
                <a:effectLst/>
                <a:latin typeface="Söhne"/>
              </a:rPr>
              <a:t>L'autorité d'audit, indépendante de l'autorité de gestion, effectue des contrôles de 2ème niveau, notamment la vérification des dépenses déclarées conformément à la réglementation européenne.</a:t>
            </a:r>
          </a:p>
          <a:p>
            <a:pPr lvl="1">
              <a:buFont typeface="Arial" panose="020B0604020202020204" pitchFamily="34" charset="0"/>
              <a:buChar char="•"/>
            </a:pPr>
            <a:r>
              <a:rPr lang="fr-BE" b="0" i="0" dirty="0">
                <a:solidFill>
                  <a:srgbClr val="374151"/>
                </a:solidFill>
                <a:effectLst/>
                <a:latin typeface="Söhne"/>
              </a:rPr>
              <a:t>Les instances européennes, telles que la Commission européenne, l'OLAF et la Cour des comptes européenne, peuvent également effectuer des contrôles sur place pour vérifier le fonctionnement des systèmes de gestion et de contrôle</a:t>
            </a:r>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24</a:t>
            </a:fld>
            <a:endParaRPr lang="fr-BE" dirty="0"/>
          </a:p>
        </p:txBody>
      </p:sp>
    </p:spTree>
    <p:extLst>
      <p:ext uri="{BB962C8B-B14F-4D97-AF65-F5344CB8AC3E}">
        <p14:creationId xmlns:p14="http://schemas.microsoft.com/office/powerpoint/2010/main" val="34760681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01-03-26</a:t>
            </a:fld>
            <a:endParaRPr lang="fr-BE" dirty="0"/>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‹N°›</a:t>
            </a:fld>
            <a:endParaRPr lang="fr-BE" dirty="0"/>
          </a:p>
        </p:txBody>
      </p:sp>
      <p:sp>
        <p:nvSpPr>
          <p:cNvPr id="8" name="ZoneTexte 7">
            <a:extLst>
              <a:ext uri="{FF2B5EF4-FFF2-40B4-BE49-F238E27FC236}">
                <a16:creationId xmlns:a16="http://schemas.microsoft.com/office/drawing/2014/main" id="{3AA91494-A105-A6D6-AEA9-0A7289928EAC}"/>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1CA16AA-7B05-47D9-BE8D-7FB2B2D65377}"/>
              </a:ext>
            </a:extLst>
          </p:cNvPr>
          <p:cNvSpPr>
            <a:spLocks noGrp="1"/>
          </p:cNvSpPr>
          <p:nvPr>
            <p:ph type="body" sz="quarter" idx="14"/>
          </p:nvPr>
        </p:nvSpPr>
        <p:spPr>
          <a:xfrm>
            <a:off x="755576" y="1203598"/>
            <a:ext cx="7200800" cy="3197004"/>
          </a:xfrm>
        </p:spPr>
        <p:txBody>
          <a:bodyPr/>
          <a:lstStyle/>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latin typeface="Arial" pitchFamily="34" charset="0"/>
              <a:ea typeface="+mn-ea"/>
              <a:cs typeface="Arial" pitchFamily="34" charset="0"/>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err="1">
                <a:ln>
                  <a:noFill/>
                </a:ln>
                <a:solidFill>
                  <a:srgbClr val="1F497D">
                    <a:lumMod val="75000"/>
                  </a:srgbClr>
                </a:solidFill>
                <a:effectLst/>
                <a:uLnTx/>
                <a:uFillTx/>
              </a:rPr>
              <a:t>Programme</a:t>
            </a:r>
            <a:r>
              <a:rPr kumimoji="0" lang="nl-NL" sz="1600" b="1" i="0" u="none" strike="noStrike" kern="1200" cap="all" spc="0" normalizeH="0" baseline="0" dirty="0">
                <a:ln>
                  <a:noFill/>
                </a:ln>
                <a:solidFill>
                  <a:srgbClr val="1F497D">
                    <a:lumMod val="75000"/>
                  </a:srgbClr>
                </a:solidFill>
                <a:effectLst/>
                <a:uLnTx/>
                <a:uFillTx/>
              </a:rPr>
              <a:t> </a:t>
            </a:r>
            <a:r>
              <a:rPr kumimoji="0" lang="nl-NL" sz="1600" b="1" i="0" u="none" strike="noStrike" kern="1200" cap="all" spc="0" normalizeH="0" baseline="0" dirty="0" err="1">
                <a:ln>
                  <a:noFill/>
                </a:ln>
                <a:solidFill>
                  <a:srgbClr val="1F497D">
                    <a:lumMod val="75000"/>
                  </a:srgbClr>
                </a:solidFill>
                <a:effectLst/>
                <a:uLnTx/>
                <a:uFillTx/>
              </a:rPr>
              <a:t>feder</a:t>
            </a:r>
            <a:r>
              <a:rPr kumimoji="0" lang="nl-NL" sz="1600" b="1" i="0" u="none" strike="noStrike" kern="1200" cap="all" spc="0" normalizeH="0" baseline="0" dirty="0">
                <a:ln>
                  <a:noFill/>
                </a:ln>
                <a:solidFill>
                  <a:srgbClr val="1F497D">
                    <a:lumMod val="75000"/>
                  </a:srgbClr>
                </a:solidFill>
                <a:effectLst/>
                <a:uLnTx/>
                <a:uFillTx/>
              </a:rPr>
              <a:t> 2021-2027</a:t>
            </a:r>
          </a:p>
          <a:p>
            <a:pPr algn="ctr">
              <a:defRPr/>
            </a:pPr>
            <a:r>
              <a:rPr kumimoji="0" lang="nl-NL" sz="1600" b="1" i="0" u="none" strike="noStrike" kern="1200" cap="all" spc="0" normalizeH="0" baseline="0" dirty="0">
                <a:ln>
                  <a:noFill/>
                </a:ln>
                <a:solidFill>
                  <a:srgbClr val="1F497D">
                    <a:lumMod val="75000"/>
                  </a:srgbClr>
                </a:solidFill>
                <a:effectLst/>
                <a:uLnTx/>
                <a:uFillTx/>
              </a:rPr>
              <a:t>EFRO-programma 2021-2027</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a:ln>
                  <a:noFill/>
                </a:ln>
                <a:solidFill>
                  <a:srgbClr val="1F497D">
                    <a:lumMod val="75000"/>
                  </a:srgbClr>
                </a:solidFill>
                <a:effectLst/>
                <a:uLnTx/>
                <a:uFillTx/>
              </a:rPr>
              <a:t> </a:t>
            </a:r>
            <a:endParaRPr kumimoji="0" lang="fr-FR" sz="1600" b="1" i="0" u="none" strike="noStrike" kern="1200" cap="all" spc="0" normalizeH="0" baseline="0" noProof="0" dirty="0">
              <a:ln>
                <a:noFill/>
              </a:ln>
              <a:solidFill>
                <a:srgbClr val="1F497D">
                  <a:lumMod val="75000"/>
                </a:srgbClr>
              </a:solidFill>
              <a:effectLst/>
              <a:uLnTx/>
              <a:uFillTx/>
            </a:endParaRPr>
          </a:p>
          <a:p>
            <a:pPr algn="ctr" rtl="0"/>
            <a:r>
              <a:rPr lang="nl-NL" sz="1400" cap="all" dirty="0" err="1">
                <a:solidFill>
                  <a:srgbClr val="1F497D">
                    <a:lumMod val="75000"/>
                  </a:srgbClr>
                </a:solidFill>
              </a:rPr>
              <a:t>Session</a:t>
            </a:r>
            <a:r>
              <a:rPr lang="nl-NL" sz="1400" cap="all" dirty="0">
                <a:solidFill>
                  <a:srgbClr val="1F497D">
                    <a:lumMod val="75000"/>
                  </a:srgbClr>
                </a:solidFill>
              </a:rPr>
              <a:t> </a:t>
            </a:r>
            <a:r>
              <a:rPr lang="nl-NL" sz="1400" cap="all" dirty="0" err="1">
                <a:solidFill>
                  <a:srgbClr val="1F497D">
                    <a:lumMod val="75000"/>
                  </a:srgbClr>
                </a:solidFill>
              </a:rPr>
              <a:t>d’information</a:t>
            </a:r>
            <a:r>
              <a:rPr lang="nl-NL" sz="1400" cap="all" dirty="0">
                <a:solidFill>
                  <a:srgbClr val="1F497D">
                    <a:lumMod val="75000"/>
                  </a:srgbClr>
                </a:solidFill>
              </a:rPr>
              <a:t> </a:t>
            </a:r>
            <a:r>
              <a:rPr lang="nl-NL" sz="1400" cap="all" dirty="0" err="1">
                <a:solidFill>
                  <a:srgbClr val="1F497D">
                    <a:lumMod val="75000"/>
                  </a:srgbClr>
                </a:solidFill>
              </a:rPr>
              <a:t>projets</a:t>
            </a:r>
            <a:r>
              <a:rPr lang="nl-NL" sz="1400" cap="all" dirty="0">
                <a:solidFill>
                  <a:srgbClr val="1F497D">
                    <a:lumMod val="75000"/>
                  </a:srgbClr>
                </a:solidFill>
              </a:rPr>
              <a:t> </a:t>
            </a:r>
            <a:r>
              <a:rPr lang="nl-NL" sz="1400" cap="all" dirty="0" err="1">
                <a:solidFill>
                  <a:srgbClr val="1F497D">
                    <a:lumMod val="75000"/>
                  </a:srgbClr>
                </a:solidFill>
              </a:rPr>
              <a:t>séléctionnés</a:t>
            </a:r>
            <a:endParaRPr lang="nl-NL" sz="1400" cap="all" dirty="0">
              <a:solidFill>
                <a:srgbClr val="1F497D">
                  <a:lumMod val="75000"/>
                </a:srgbClr>
              </a:solidFill>
            </a:endParaRPr>
          </a:p>
          <a:p>
            <a:pPr algn="ctr"/>
            <a:r>
              <a:rPr lang="nl-NL" sz="1400" cap="all" dirty="0">
                <a:solidFill>
                  <a:srgbClr val="1F497D">
                    <a:lumMod val="75000"/>
                  </a:srgbClr>
                </a:solidFill>
              </a:rPr>
              <a:t>Infosessie geselecteerde projecten</a:t>
            </a:r>
          </a:p>
          <a:p>
            <a:pPr algn="ctr" rtl="0"/>
            <a:endParaRPr lang="nl-NL" sz="1400" cap="all" dirty="0">
              <a:solidFill>
                <a:srgbClr val="1F497D">
                  <a:lumMod val="75000"/>
                </a:srgbClr>
              </a:solidFill>
            </a:endParaRPr>
          </a:p>
          <a:p>
            <a:pPr algn="ctr" rtl="0"/>
            <a:r>
              <a:rPr lang="nl-NL" sz="1400" cap="all" dirty="0">
                <a:solidFill>
                  <a:srgbClr val="1F497D">
                    <a:lumMod val="75000"/>
                  </a:srgbClr>
                </a:solidFill>
              </a:rPr>
              <a:t>02/03/2025</a:t>
            </a:r>
          </a:p>
          <a:p>
            <a:endParaRPr lang="fr-BE" dirty="0"/>
          </a:p>
        </p:txBody>
      </p:sp>
      <p:pic>
        <p:nvPicPr>
          <p:cNvPr id="3" name="Image 2">
            <a:extLst>
              <a:ext uri="{FF2B5EF4-FFF2-40B4-BE49-F238E27FC236}">
                <a16:creationId xmlns:a16="http://schemas.microsoft.com/office/drawing/2014/main" id="{C32810DA-6472-A2A9-A5A7-A695995D3C2C}"/>
              </a:ext>
            </a:extLst>
          </p:cNvPr>
          <p:cNvPicPr>
            <a:picLocks noChangeAspect="1"/>
          </p:cNvPicPr>
          <p:nvPr/>
        </p:nvPicPr>
        <p:blipFill>
          <a:blip r:embed="rId2"/>
          <a:stretch>
            <a:fillRect/>
          </a:stretch>
        </p:blipFill>
        <p:spPr>
          <a:xfrm>
            <a:off x="804022" y="240400"/>
            <a:ext cx="6829680" cy="891190"/>
          </a:xfrm>
          <a:prstGeom prst="rect">
            <a:avLst/>
          </a:prstGeom>
        </p:spPr>
      </p:pic>
    </p:spTree>
    <p:extLst>
      <p:ext uri="{BB962C8B-B14F-4D97-AF65-F5344CB8AC3E}">
        <p14:creationId xmlns:p14="http://schemas.microsoft.com/office/powerpoint/2010/main" val="282918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55A5-CD69-37E2-684E-6FEFEA29AE3F}"/>
              </a:ext>
            </a:extLst>
          </p:cNvPr>
          <p:cNvSpPr>
            <a:spLocks noGrp="1"/>
          </p:cNvSpPr>
          <p:nvPr>
            <p:ph type="title"/>
          </p:nvPr>
        </p:nvSpPr>
        <p:spPr/>
        <p:txBody>
          <a:bodyPr/>
          <a:lstStyle/>
          <a:p>
            <a:pPr rtl="0"/>
            <a:r>
              <a:rPr lang="nl-NL" dirty="0" err="1"/>
              <a:t>Introduction</a:t>
            </a:r>
            <a:r>
              <a:rPr lang="nl-NL" dirty="0"/>
              <a:t> / Inleiding</a:t>
            </a:r>
          </a:p>
        </p:txBody>
      </p:sp>
      <p:sp>
        <p:nvSpPr>
          <p:cNvPr id="3" name="Text Placeholder 2">
            <a:extLst>
              <a:ext uri="{FF2B5EF4-FFF2-40B4-BE49-F238E27FC236}">
                <a16:creationId xmlns:a16="http://schemas.microsoft.com/office/drawing/2014/main" id="{39BD7FBF-691F-84F9-97CE-19CA7D0061F7}"/>
              </a:ext>
            </a:extLst>
          </p:cNvPr>
          <p:cNvSpPr>
            <a:spLocks noGrp="1"/>
          </p:cNvSpPr>
          <p:nvPr>
            <p:ph type="body" sz="quarter" idx="10"/>
          </p:nvPr>
        </p:nvSpPr>
        <p:spPr/>
        <p:txBody>
          <a:bodyPr/>
          <a:lstStyle/>
          <a:p>
            <a:endParaRPr lang="fr-BE" dirty="0"/>
          </a:p>
          <a:p>
            <a:r>
              <a:rPr lang="nl-NL" b="1" dirty="0"/>
              <a:t>Quentin Richard</a:t>
            </a:r>
          </a:p>
          <a:p>
            <a:endParaRPr lang="nl-NL" dirty="0"/>
          </a:p>
          <a:p>
            <a:r>
              <a:rPr lang="nl-NL" dirty="0"/>
              <a:t>Premier attaché</a:t>
            </a:r>
          </a:p>
          <a:p>
            <a:r>
              <a:rPr lang="nl-NL" dirty="0" err="1"/>
              <a:t>Direction</a:t>
            </a:r>
            <a:r>
              <a:rPr lang="nl-NL" dirty="0"/>
              <a:t> FEDER / Directie EFRO</a:t>
            </a:r>
          </a:p>
          <a:p>
            <a:endParaRPr lang="nl-NL" dirty="0"/>
          </a:p>
        </p:txBody>
      </p:sp>
    </p:spTree>
    <p:extLst>
      <p:ext uri="{BB962C8B-B14F-4D97-AF65-F5344CB8AC3E}">
        <p14:creationId xmlns:p14="http://schemas.microsoft.com/office/powerpoint/2010/main" val="3273970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899592" y="483519"/>
            <a:ext cx="7848872" cy="4032447"/>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09h00 – 9h30 : Introduction et présentation</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09h30 – 11h00 : Déroulement d’un projet FEDER et communication</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11h00 – 11h15 : Café et échanges informels</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11h15 – 13h00 : Marchés publics, irrégularités et conflits d’intérêt</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13h00 - 14h00 : Lunch</a:t>
            </a:r>
            <a:endParaRPr lang="nl-BE" sz="1400" dirty="0">
              <a:solidFill>
                <a:schemeClr val="tx1"/>
              </a:solidFill>
              <a:ea typeface="Times New Roman" panose="02020603050405020304" pitchFamily="18" charset="0"/>
            </a:endParaRPr>
          </a:p>
          <a:p>
            <a:pPr lvl="0">
              <a:lnSpc>
                <a:spcPct val="100000"/>
              </a:lnSpc>
              <a:tabLst>
                <a:tab pos="342900" algn="l"/>
                <a:tab pos="2637155" algn="ctr"/>
                <a:tab pos="5274310" algn="r"/>
              </a:tabLst>
            </a:pPr>
            <a:endParaRPr lang="nl-BE" sz="1400" b="1" i="1" dirty="0">
              <a:effectLst/>
              <a:highlight>
                <a:srgbClr val="FFFF00"/>
              </a:highlight>
              <a:ea typeface="Times New Roman" panose="02020603050405020304" pitchFamily="18" charset="0"/>
            </a:endParaRP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16037"/>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r>
              <a:rPr lang="fr-BE" sz="2000" b="1" i="0" strike="noStrike" cap="none" spc="0" baseline="0" dirty="0">
                <a:solidFill>
                  <a:srgbClr val="002060"/>
                </a:solidFill>
                <a:effectLst/>
                <a:latin typeface="Arial"/>
                <a:ea typeface="Arial"/>
                <a:cs typeface="Arial"/>
              </a:rPr>
              <a:t>Programme de la matinée</a:t>
            </a:r>
          </a:p>
        </p:txBody>
      </p:sp>
    </p:spTree>
    <p:extLst>
      <p:ext uri="{BB962C8B-B14F-4D97-AF65-F5344CB8AC3E}">
        <p14:creationId xmlns:p14="http://schemas.microsoft.com/office/powerpoint/2010/main" val="328685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690F7-4F45-F729-0F31-E63504961F4B}"/>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2ADAE29-9A3E-5B66-EC48-E7E9A569482A}"/>
              </a:ext>
            </a:extLst>
          </p:cNvPr>
          <p:cNvSpPr>
            <a:spLocks noGrp="1"/>
          </p:cNvSpPr>
          <p:nvPr>
            <p:ph type="body" sz="quarter" idx="10"/>
          </p:nvPr>
        </p:nvSpPr>
        <p:spPr>
          <a:xfrm>
            <a:off x="899592" y="483519"/>
            <a:ext cx="7848872" cy="4032447"/>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Egalité des chances</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Participation citoyenne</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indent="-285750">
              <a:spcBef>
                <a:spcPts val="0"/>
              </a:spcBef>
              <a:buFont typeface="Arial" panose="020B0604020202020204" pitchFamily="34" charset="0"/>
              <a:buChar char="•"/>
            </a:pPr>
            <a:r>
              <a:rPr lang="fr-BE" sz="1500" b="1" dirty="0">
                <a:solidFill>
                  <a:srgbClr val="002060"/>
                </a:solidFill>
                <a:latin typeface="Arial"/>
                <a:cs typeface="Arial"/>
              </a:rPr>
              <a:t>DNSH (Do No </a:t>
            </a:r>
            <a:r>
              <a:rPr lang="fr-BE" sz="1500" b="1" dirty="0" err="1">
                <a:solidFill>
                  <a:srgbClr val="002060"/>
                </a:solidFill>
                <a:latin typeface="Arial"/>
                <a:cs typeface="Arial"/>
              </a:rPr>
              <a:t>Significant</a:t>
            </a:r>
            <a:r>
              <a:rPr lang="fr-BE" sz="1500" b="1" dirty="0">
                <a:solidFill>
                  <a:srgbClr val="002060"/>
                </a:solidFill>
                <a:latin typeface="Arial"/>
                <a:cs typeface="Arial"/>
              </a:rPr>
              <a:t> </a:t>
            </a:r>
            <a:r>
              <a:rPr lang="fr-BE" sz="1500" b="1" dirty="0" err="1">
                <a:solidFill>
                  <a:srgbClr val="002060"/>
                </a:solidFill>
                <a:latin typeface="Arial"/>
                <a:cs typeface="Arial"/>
              </a:rPr>
              <a:t>Harm</a:t>
            </a:r>
            <a:r>
              <a:rPr lang="fr-BE" sz="1500" b="1" dirty="0">
                <a:solidFill>
                  <a:srgbClr val="002060"/>
                </a:solidFill>
                <a:latin typeface="Arial"/>
                <a:cs typeface="Arial"/>
              </a:rPr>
              <a:t>)</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Clauses environnementales dans les marchés publics</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Livrables / frais de personnel</a:t>
            </a:r>
            <a:endParaRPr lang="nl-BE" sz="1400" dirty="0">
              <a:solidFill>
                <a:schemeClr val="tx1"/>
              </a:solidFill>
              <a:ea typeface="Times New Roman" panose="02020603050405020304" pitchFamily="18" charset="0"/>
            </a:endParaRPr>
          </a:p>
          <a:p>
            <a:pPr lvl="0">
              <a:lnSpc>
                <a:spcPct val="100000"/>
              </a:lnSpc>
              <a:tabLst>
                <a:tab pos="342900" algn="l"/>
                <a:tab pos="2637155" algn="ctr"/>
                <a:tab pos="5274310" algn="r"/>
              </a:tabLst>
            </a:pPr>
            <a:endParaRPr lang="nl-BE" sz="1400" b="1" i="1" dirty="0">
              <a:effectLst/>
              <a:highlight>
                <a:srgbClr val="FFFF00"/>
              </a:highlight>
              <a:ea typeface="Times New Roman" panose="02020603050405020304" pitchFamily="18" charset="0"/>
            </a:endParaRPr>
          </a:p>
        </p:txBody>
      </p:sp>
      <p:pic>
        <p:nvPicPr>
          <p:cNvPr id="6" name="Image 5">
            <a:extLst>
              <a:ext uri="{FF2B5EF4-FFF2-40B4-BE49-F238E27FC236}">
                <a16:creationId xmlns:a16="http://schemas.microsoft.com/office/drawing/2014/main" id="{540EE717-D70B-E115-8945-FF8E24D5AC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16037"/>
            <a:ext cx="4320480" cy="509504"/>
          </a:xfrm>
          <a:prstGeom prst="rect">
            <a:avLst/>
          </a:prstGeom>
        </p:spPr>
      </p:pic>
      <p:sp>
        <p:nvSpPr>
          <p:cNvPr id="7" name="Titre 1">
            <a:extLst>
              <a:ext uri="{FF2B5EF4-FFF2-40B4-BE49-F238E27FC236}">
                <a16:creationId xmlns:a16="http://schemas.microsoft.com/office/drawing/2014/main" id="{1553111A-99FF-9509-E29E-47ABB70D0204}"/>
              </a:ext>
            </a:extLst>
          </p:cNvPr>
          <p:cNvSpPr>
            <a:spLocks noGrp="1"/>
          </p:cNvSpPr>
          <p:nvPr>
            <p:ph type="title"/>
          </p:nvPr>
        </p:nvSpPr>
        <p:spPr>
          <a:xfrm>
            <a:off x="395536" y="205978"/>
            <a:ext cx="8424936" cy="277540"/>
          </a:xfrm>
        </p:spPr>
        <p:txBody>
          <a:bodyPr>
            <a:noAutofit/>
          </a:bodyPr>
          <a:lstStyle/>
          <a:p>
            <a:pPr algn="ctr" rtl="0"/>
            <a:r>
              <a:rPr lang="fr-BE" sz="2000" b="1" i="0" strike="noStrike" cap="none" spc="0" baseline="0" dirty="0">
                <a:solidFill>
                  <a:srgbClr val="002060"/>
                </a:solidFill>
                <a:effectLst/>
                <a:latin typeface="Arial"/>
                <a:ea typeface="Arial"/>
                <a:cs typeface="Arial"/>
              </a:rPr>
              <a:t>Programme début 2026</a:t>
            </a:r>
          </a:p>
        </p:txBody>
      </p:sp>
    </p:spTree>
    <p:extLst>
      <p:ext uri="{BB962C8B-B14F-4D97-AF65-F5344CB8AC3E}">
        <p14:creationId xmlns:p14="http://schemas.microsoft.com/office/powerpoint/2010/main" val="2947457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15605-E0AE-1963-537C-524583C68A68}"/>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59D1201-B3FD-EA25-88D1-83C10AE6396D}"/>
              </a:ext>
            </a:extLst>
          </p:cNvPr>
          <p:cNvSpPr>
            <a:spLocks noGrp="1"/>
          </p:cNvSpPr>
          <p:nvPr>
            <p:ph type="body" sz="quarter" idx="10"/>
          </p:nvPr>
        </p:nvSpPr>
        <p:spPr>
          <a:xfrm>
            <a:off x="899592" y="483519"/>
            <a:ext cx="7848872" cy="1224135"/>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Direction FEDER de Brussels International (Service Public Régional de Bruxelles)</a:t>
            </a: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Coordination et suivi du programme et des projets FEDER</a:t>
            </a:r>
          </a:p>
          <a:p>
            <a:pPr marR="0">
              <a:spcBef>
                <a:spcPts val="0"/>
              </a:spcBef>
              <a:spcAft>
                <a:spcPts val="0"/>
              </a:spcAft>
            </a:pPr>
            <a:endParaRPr lang="fr-BE" sz="1500" b="1" dirty="0">
              <a:solidFill>
                <a:srgbClr val="002060"/>
              </a:solidFill>
              <a:latin typeface="Arial"/>
              <a:cs typeface="Arial"/>
            </a:endParaRPr>
          </a:p>
          <a:p>
            <a:pPr marR="0">
              <a:spcBef>
                <a:spcPts val="0"/>
              </a:spcBef>
              <a:spcAft>
                <a:spcPts val="0"/>
              </a:spcAft>
            </a:pPr>
            <a:endParaRPr lang="fr-BE" sz="1500" b="1" dirty="0">
              <a:solidFill>
                <a:srgbClr val="002060"/>
              </a:solidFill>
              <a:latin typeface="Arial"/>
              <a:cs typeface="Arial"/>
            </a:endParaRPr>
          </a:p>
        </p:txBody>
      </p:sp>
      <p:pic>
        <p:nvPicPr>
          <p:cNvPr id="6" name="Image 5">
            <a:extLst>
              <a:ext uri="{FF2B5EF4-FFF2-40B4-BE49-F238E27FC236}">
                <a16:creationId xmlns:a16="http://schemas.microsoft.com/office/drawing/2014/main" id="{BC58E554-6ABB-2C73-7C30-E485B50EE0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16037"/>
            <a:ext cx="4320480" cy="509504"/>
          </a:xfrm>
          <a:prstGeom prst="rect">
            <a:avLst/>
          </a:prstGeom>
        </p:spPr>
      </p:pic>
      <p:sp>
        <p:nvSpPr>
          <p:cNvPr id="7" name="Titre 1">
            <a:extLst>
              <a:ext uri="{FF2B5EF4-FFF2-40B4-BE49-F238E27FC236}">
                <a16:creationId xmlns:a16="http://schemas.microsoft.com/office/drawing/2014/main" id="{4BB36551-F32A-5F7C-F215-D37C8E6CACD9}"/>
              </a:ext>
            </a:extLst>
          </p:cNvPr>
          <p:cNvSpPr>
            <a:spLocks noGrp="1"/>
          </p:cNvSpPr>
          <p:nvPr>
            <p:ph type="title"/>
          </p:nvPr>
        </p:nvSpPr>
        <p:spPr>
          <a:xfrm>
            <a:off x="611560" y="1923678"/>
            <a:ext cx="8136904" cy="360040"/>
          </a:xfrm>
        </p:spPr>
        <p:txBody>
          <a:bodyPr>
            <a:noAutofit/>
          </a:bodyPr>
          <a:lstStyle/>
          <a:p>
            <a:pPr algn="ctr" rtl="0"/>
            <a:r>
              <a:rPr lang="fr-BE" sz="2000" b="1" i="0" strike="noStrike" cap="none" spc="0" baseline="0" dirty="0">
                <a:solidFill>
                  <a:srgbClr val="002060"/>
                </a:solidFill>
                <a:effectLst/>
                <a:latin typeface="Arial"/>
                <a:ea typeface="Arial"/>
                <a:cs typeface="Arial"/>
              </a:rPr>
              <a:t>Projets sélectionnés présents</a:t>
            </a:r>
          </a:p>
        </p:txBody>
      </p:sp>
      <p:sp>
        <p:nvSpPr>
          <p:cNvPr id="2" name="Titre 1">
            <a:extLst>
              <a:ext uri="{FF2B5EF4-FFF2-40B4-BE49-F238E27FC236}">
                <a16:creationId xmlns:a16="http://schemas.microsoft.com/office/drawing/2014/main" id="{075847FA-95EC-5F88-8217-38F52C5A1B13}"/>
              </a:ext>
            </a:extLst>
          </p:cNvPr>
          <p:cNvSpPr txBox="1">
            <a:spLocks/>
          </p:cNvSpPr>
          <p:nvPr/>
        </p:nvSpPr>
        <p:spPr>
          <a:xfrm>
            <a:off x="547936" y="358378"/>
            <a:ext cx="8424936" cy="27754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1" kern="1200">
                <a:solidFill>
                  <a:schemeClr val="bg1">
                    <a:lumMod val="50000"/>
                  </a:schemeClr>
                </a:solidFill>
                <a:latin typeface="Arial" pitchFamily="34" charset="0"/>
                <a:ea typeface="+mj-ea"/>
                <a:cs typeface="Arial" pitchFamily="34" charset="0"/>
              </a:defRPr>
            </a:lvl1pPr>
          </a:lstStyle>
          <a:p>
            <a:pPr algn="ctr"/>
            <a:r>
              <a:rPr lang="fr-BE" sz="2000" dirty="0">
                <a:solidFill>
                  <a:srgbClr val="002060"/>
                </a:solidFill>
                <a:latin typeface="Arial"/>
                <a:ea typeface="Arial"/>
                <a:cs typeface="Arial"/>
              </a:rPr>
              <a:t>Présentation de l’équipe FEDER</a:t>
            </a:r>
          </a:p>
        </p:txBody>
      </p:sp>
      <p:sp>
        <p:nvSpPr>
          <p:cNvPr id="4" name="Espace réservé du texte 2">
            <a:extLst>
              <a:ext uri="{FF2B5EF4-FFF2-40B4-BE49-F238E27FC236}">
                <a16:creationId xmlns:a16="http://schemas.microsoft.com/office/drawing/2014/main" id="{25A45655-0310-774D-4008-E55AAFB3C09A}"/>
              </a:ext>
            </a:extLst>
          </p:cNvPr>
          <p:cNvSpPr txBox="1">
            <a:spLocks/>
          </p:cNvSpPr>
          <p:nvPr/>
        </p:nvSpPr>
        <p:spPr>
          <a:xfrm>
            <a:off x="1051992" y="2427734"/>
            <a:ext cx="7848872" cy="1872277"/>
          </a:xfrm>
          <a:prstGeom prst="rect">
            <a:avLst/>
          </a:prstGeom>
        </p:spPr>
        <p:txBody>
          <a:bodyPr vert="horz" lIns="91440" tIns="45720" rIns="91440" bIns="45720" rtlCol="0">
            <a:normAutofit/>
          </a:bodyPr>
          <a:lstStyle>
            <a:lvl1pPr marL="0" indent="0" algn="l" defTabSz="914400" rtl="0" eaLnBrk="1" latinLnBrk="0" hangingPunct="1">
              <a:lnSpc>
                <a:spcPts val="2200"/>
              </a:lnSpc>
              <a:spcBef>
                <a:spcPct val="20000"/>
              </a:spcBef>
              <a:buFont typeface="Arial" pitchFamily="34" charset="0"/>
              <a:buNone/>
              <a:defRPr sz="2000" b="0" kern="1200">
                <a:solidFill>
                  <a:schemeClr val="tx1">
                    <a:lumMod val="50000"/>
                    <a:lumOff val="50000"/>
                  </a:schemeClr>
                </a:solidFill>
                <a:latin typeface="Arial" pitchFamily="34" charset="0"/>
                <a:ea typeface="+mn-ea"/>
                <a:cs typeface="Arial" pitchFamily="34" charset="0"/>
              </a:defRPr>
            </a:lvl1pPr>
            <a:lvl2pPr marL="0" indent="-72000" algn="l" defTabSz="914400" rtl="0" eaLnBrk="1" latinLnBrk="0" hangingPunct="1">
              <a:spcBef>
                <a:spcPts val="300"/>
              </a:spcBef>
              <a:spcAft>
                <a:spcPts val="1000"/>
              </a:spcAft>
              <a:buFont typeface="+mj-lt"/>
              <a:buNone/>
              <a:defRPr sz="2000" b="0" kern="1200">
                <a:solidFill>
                  <a:schemeClr val="bg1">
                    <a:lumMod val="50000"/>
                  </a:schemeClr>
                </a:solidFill>
                <a:latin typeface="Arial" pitchFamily="34" charset="0"/>
                <a:ea typeface="+mn-ea"/>
                <a:cs typeface="Arial" pitchFamily="34" charset="0"/>
              </a:defRPr>
            </a:lvl2pPr>
            <a:lvl3pPr marL="540000" indent="-228600" algn="l" defTabSz="914400" rtl="0" eaLnBrk="1" latinLnBrk="0" hangingPunct="1">
              <a:spcBef>
                <a:spcPts val="300"/>
              </a:spcBef>
              <a:buFont typeface="Aller Light" pitchFamily="2" charset="0"/>
              <a:buNone/>
              <a:defRPr sz="2000" b="1" kern="1200">
                <a:solidFill>
                  <a:schemeClr val="tx1">
                    <a:lumMod val="50000"/>
                    <a:lumOff val="50000"/>
                  </a:schemeClr>
                </a:solidFill>
                <a:latin typeface="Arial" pitchFamily="34" charset="0"/>
                <a:ea typeface="+mn-ea"/>
                <a:cs typeface="Arial" pitchFamily="34" charset="0"/>
              </a:defRPr>
            </a:lvl3pPr>
            <a:lvl4pPr marL="540000" indent="-228600" algn="l" defTabSz="914400" rtl="0" eaLnBrk="1" latinLnBrk="0" hangingPunct="1">
              <a:spcBef>
                <a:spcPts val="300"/>
              </a:spcBef>
              <a:buClr>
                <a:srgbClr val="7CA2D6"/>
              </a:buClr>
              <a:buFont typeface="Arial" pitchFamily="34" charset="0"/>
              <a:buNone/>
              <a:defRPr sz="1800" kern="1200">
                <a:solidFill>
                  <a:schemeClr val="bg1">
                    <a:lumMod val="50000"/>
                  </a:schemeClr>
                </a:solidFill>
                <a:latin typeface="Arial" pitchFamily="34" charset="0"/>
                <a:ea typeface="+mn-ea"/>
                <a:cs typeface="Arial" pitchFamily="34" charset="0"/>
              </a:defRPr>
            </a:lvl4pPr>
            <a:lvl5pPr marL="828000" indent="-228600" algn="l" defTabSz="914400" rtl="0" eaLnBrk="1" latinLnBrk="0" hangingPunct="1">
              <a:spcBef>
                <a:spcPts val="300"/>
              </a:spcBef>
              <a:buClr>
                <a:schemeClr val="tx1">
                  <a:lumMod val="65000"/>
                  <a:lumOff val="35000"/>
                </a:schemeClr>
              </a:buClr>
              <a:buFont typeface="Arial" pitchFamily="34" charset="0"/>
              <a:buChar char="•"/>
              <a:defRPr sz="1800" kern="1200">
                <a:solidFill>
                  <a:schemeClr val="bg1">
                    <a:lumMod val="50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indent="-285750">
              <a:spcBef>
                <a:spcPts val="0"/>
              </a:spcBef>
              <a:buFont typeface="Arial" pitchFamily="34" charset="0"/>
              <a:buChar char="•"/>
            </a:pPr>
            <a:r>
              <a:rPr lang="fr-BE" sz="1500" b="1" dirty="0">
                <a:solidFill>
                  <a:srgbClr val="002060"/>
                </a:solidFill>
                <a:latin typeface="Arial"/>
                <a:cs typeface="Arial"/>
              </a:rPr>
              <a:t>Objectifs spécifiques (OS) :</a:t>
            </a:r>
          </a:p>
          <a:p>
            <a:pPr marL="825750" lvl="2" indent="-285750">
              <a:spcBef>
                <a:spcPts val="0"/>
              </a:spcBef>
              <a:buFont typeface="Arial" pitchFamily="34" charset="0"/>
              <a:buChar char="•"/>
            </a:pPr>
            <a:r>
              <a:rPr lang="fr-BE" sz="1500" b="1" dirty="0">
                <a:solidFill>
                  <a:srgbClr val="002060"/>
                </a:solidFill>
                <a:latin typeface="Arial"/>
                <a:cs typeface="Arial"/>
              </a:rPr>
              <a:t>1.1 Innovation &amp; recherche</a:t>
            </a:r>
          </a:p>
          <a:p>
            <a:pPr marL="825750" lvl="2" indent="-285750">
              <a:spcBef>
                <a:spcPts val="0"/>
              </a:spcBef>
              <a:buFont typeface="Arial" pitchFamily="34" charset="0"/>
              <a:buChar char="•"/>
            </a:pPr>
            <a:r>
              <a:rPr lang="fr-BE" sz="1500" dirty="0">
                <a:solidFill>
                  <a:srgbClr val="002060"/>
                </a:solidFill>
                <a:latin typeface="Arial"/>
                <a:cs typeface="Arial"/>
              </a:rPr>
              <a:t>1.2 Numérique (développement numérique)</a:t>
            </a:r>
            <a:endParaRPr lang="fr-BE" sz="1500" b="1" dirty="0">
              <a:solidFill>
                <a:srgbClr val="002060"/>
              </a:solidFill>
              <a:latin typeface="Arial"/>
              <a:cs typeface="Arial"/>
            </a:endParaRPr>
          </a:p>
          <a:p>
            <a:pPr marL="825750" lvl="2" indent="-285750">
              <a:spcBef>
                <a:spcPts val="0"/>
              </a:spcBef>
              <a:buFont typeface="Arial" pitchFamily="34" charset="0"/>
              <a:buChar char="•"/>
            </a:pPr>
            <a:r>
              <a:rPr lang="fr-BE" sz="1500" b="1" dirty="0">
                <a:solidFill>
                  <a:srgbClr val="002060"/>
                </a:solidFill>
                <a:latin typeface="Arial"/>
                <a:cs typeface="Arial"/>
              </a:rPr>
              <a:t>4.3 Hébergement des publics fragilisés</a:t>
            </a:r>
          </a:p>
          <a:p>
            <a:pPr marL="825750" lvl="2" indent="-285750">
              <a:spcBef>
                <a:spcPts val="0"/>
              </a:spcBef>
              <a:buFont typeface="Arial" pitchFamily="34" charset="0"/>
              <a:buChar char="•"/>
            </a:pPr>
            <a:r>
              <a:rPr lang="fr-BE" sz="1500" dirty="0">
                <a:solidFill>
                  <a:srgbClr val="002060"/>
                </a:solidFill>
                <a:latin typeface="Arial"/>
                <a:cs typeface="Arial"/>
              </a:rPr>
              <a:t>5.1 Développement durable et intégré des territoires </a:t>
            </a:r>
            <a:endParaRPr lang="fr-BE" sz="1500" b="1" dirty="0">
              <a:solidFill>
                <a:srgbClr val="002060"/>
              </a:solidFill>
              <a:latin typeface="Arial"/>
              <a:cs typeface="Arial"/>
            </a:endParaRPr>
          </a:p>
          <a:p>
            <a:pPr>
              <a:spcBef>
                <a:spcPts val="0"/>
              </a:spcBef>
            </a:pPr>
            <a:endParaRPr lang="fr-BE" sz="1500" b="1" dirty="0">
              <a:solidFill>
                <a:srgbClr val="002060"/>
              </a:solidFill>
              <a:latin typeface="Arial"/>
              <a:cs typeface="Arial"/>
            </a:endParaRPr>
          </a:p>
        </p:txBody>
      </p:sp>
    </p:spTree>
    <p:extLst>
      <p:ext uri="{BB962C8B-B14F-4D97-AF65-F5344CB8AC3E}">
        <p14:creationId xmlns:p14="http://schemas.microsoft.com/office/powerpoint/2010/main" val="2642172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B179F-DBB1-A997-D937-C9F81CB52A64}"/>
              </a:ext>
            </a:extLst>
          </p:cNvPr>
          <p:cNvSpPr>
            <a:spLocks noGrp="1"/>
          </p:cNvSpPr>
          <p:nvPr>
            <p:ph type="title"/>
          </p:nvPr>
        </p:nvSpPr>
        <p:spPr/>
        <p:txBody>
          <a:bodyPr>
            <a:noAutofit/>
          </a:bodyPr>
          <a:lstStyle/>
          <a:p>
            <a:pPr algn="ctr"/>
            <a:r>
              <a:rPr lang="fr-BE" sz="2000" dirty="0"/>
              <a:t>Introduction</a:t>
            </a:r>
          </a:p>
        </p:txBody>
      </p:sp>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789552"/>
            <a:ext cx="8820472" cy="3438382"/>
          </a:xfrm>
        </p:spPr>
        <p:txBody>
          <a:bodyPr>
            <a:normAutofit/>
          </a:bodyPr>
          <a:lstStyle/>
          <a:p>
            <a:pPr algn="l">
              <a:buFont typeface="Arial" panose="020B0604020202020204" pitchFamily="34" charset="0"/>
              <a:buChar char="•"/>
            </a:pPr>
            <a:r>
              <a:rPr lang="fr-BE" b="1" i="0" dirty="0">
                <a:solidFill>
                  <a:srgbClr val="374151"/>
                </a:solidFill>
                <a:effectLst/>
                <a:latin typeface="Söhne"/>
              </a:rPr>
              <a:t> Subside européen </a:t>
            </a:r>
            <a:r>
              <a:rPr lang="fr-BE" b="0" i="0" dirty="0">
                <a:solidFill>
                  <a:srgbClr val="374151"/>
                </a:solidFill>
                <a:effectLst/>
                <a:latin typeface="Söhne"/>
              </a:rPr>
              <a:t>vs subventions régionales </a:t>
            </a:r>
          </a:p>
          <a:p>
            <a:pPr algn="l"/>
            <a:endParaRPr lang="fr-BE" b="0" i="0" dirty="0">
              <a:solidFill>
                <a:srgbClr val="374151"/>
              </a:solidFill>
              <a:effectLst/>
              <a:latin typeface="Söhne"/>
            </a:endParaRPr>
          </a:p>
          <a:p>
            <a:pPr algn="l">
              <a:buFont typeface="Arial" panose="020B0604020202020204" pitchFamily="34" charset="0"/>
              <a:buChar char="•"/>
            </a:pPr>
            <a:r>
              <a:rPr lang="fr-BE" b="1" i="0" dirty="0">
                <a:solidFill>
                  <a:srgbClr val="374151"/>
                </a:solidFill>
                <a:effectLst/>
                <a:latin typeface="Söhne"/>
              </a:rPr>
              <a:t> Nouvelle programmation FEDER </a:t>
            </a:r>
            <a:r>
              <a:rPr lang="fr-BE" b="0" i="0" dirty="0">
                <a:solidFill>
                  <a:srgbClr val="374151"/>
                </a:solidFill>
                <a:effectLst/>
                <a:latin typeface="Söhne"/>
              </a:rPr>
              <a:t>avec des modifications</a:t>
            </a:r>
          </a:p>
          <a:p>
            <a:pPr algn="l"/>
            <a:endParaRPr lang="fr-BE" b="0" i="0" dirty="0">
              <a:solidFill>
                <a:srgbClr val="374151"/>
              </a:solidFill>
              <a:effectLst/>
              <a:latin typeface="Söhne"/>
            </a:endParaRPr>
          </a:p>
          <a:p>
            <a:pPr algn="l">
              <a:buFont typeface="Arial" panose="020B0604020202020204" pitchFamily="34" charset="0"/>
              <a:buChar char="•"/>
            </a:pPr>
            <a:r>
              <a:rPr lang="fr-BE" b="0" i="0" dirty="0">
                <a:solidFill>
                  <a:srgbClr val="374151"/>
                </a:solidFill>
                <a:effectLst/>
                <a:latin typeface="Söhne"/>
              </a:rPr>
              <a:t> Objectif : sessions d’information en début de la programmation, après la sélection</a:t>
            </a:r>
          </a:p>
          <a:p>
            <a:pPr algn="l"/>
            <a:endParaRPr lang="fr-BE" b="0" i="0" dirty="0">
              <a:solidFill>
                <a:srgbClr val="374151"/>
              </a:solidFill>
              <a:effectLst/>
              <a:latin typeface="Söhne"/>
            </a:endParaRPr>
          </a:p>
          <a:p>
            <a:pPr algn="l">
              <a:buFont typeface="Arial" panose="020B0604020202020204" pitchFamily="34" charset="0"/>
              <a:buChar char="•"/>
            </a:pPr>
            <a:r>
              <a:rPr lang="fr-BE" b="0" i="0" dirty="0">
                <a:solidFill>
                  <a:srgbClr val="374151"/>
                </a:solidFill>
                <a:effectLst/>
                <a:latin typeface="Söhne"/>
              </a:rPr>
              <a:t> Accompagnement et </a:t>
            </a:r>
            <a:r>
              <a:rPr lang="fr-BE" dirty="0">
                <a:solidFill>
                  <a:srgbClr val="374151"/>
                </a:solidFill>
                <a:latin typeface="Söhne"/>
              </a:rPr>
              <a:t>information </a:t>
            </a:r>
            <a:r>
              <a:rPr lang="fr-BE" b="0" i="0" dirty="0">
                <a:solidFill>
                  <a:srgbClr val="374151"/>
                </a:solidFill>
                <a:effectLst/>
                <a:latin typeface="Söhne"/>
              </a:rPr>
              <a:t>des bénéficiaires par la Direction FEDER</a:t>
            </a:r>
          </a:p>
          <a:p>
            <a:pPr algn="l"/>
            <a:endParaRPr lang="fr-BE" b="0" i="0" dirty="0">
              <a:solidFill>
                <a:srgbClr val="374151"/>
              </a:solidFill>
              <a:effectLst/>
              <a:latin typeface="Söhne"/>
            </a:endParaRPr>
          </a:p>
          <a:p>
            <a:pPr algn="l">
              <a:buFont typeface="Arial" panose="020B0604020202020204" pitchFamily="34" charset="0"/>
              <a:buChar char="•"/>
            </a:pPr>
            <a:r>
              <a:rPr lang="fr-BE" b="1" i="0" dirty="0">
                <a:solidFill>
                  <a:srgbClr val="374151"/>
                </a:solidFill>
                <a:effectLst/>
                <a:latin typeface="Söhne"/>
              </a:rPr>
              <a:t>Vade-mecum destiné aux bénéficiaires</a:t>
            </a:r>
            <a:endParaRPr lang="fr-BE" b="1" dirty="0"/>
          </a:p>
        </p:txBody>
      </p:sp>
      <p:pic>
        <p:nvPicPr>
          <p:cNvPr id="4" name="Image 3">
            <a:extLst>
              <a:ext uri="{FF2B5EF4-FFF2-40B4-BE49-F238E27FC236}">
                <a16:creationId xmlns:a16="http://schemas.microsoft.com/office/drawing/2014/main" id="{0E9DCD09-3E36-A797-FB76-CC3F9C78E5FD}"/>
              </a:ext>
            </a:extLst>
          </p:cNvPr>
          <p:cNvPicPr>
            <a:picLocks noChangeAspect="1"/>
          </p:cNvPicPr>
          <p:nvPr/>
        </p:nvPicPr>
        <p:blipFill>
          <a:blip r:embed="rId3"/>
          <a:stretch>
            <a:fillRect/>
          </a:stretch>
        </p:blipFill>
        <p:spPr>
          <a:xfrm>
            <a:off x="4139952" y="4376641"/>
            <a:ext cx="4322439" cy="560881"/>
          </a:xfrm>
          <a:prstGeom prst="rect">
            <a:avLst/>
          </a:prstGeom>
        </p:spPr>
      </p:pic>
    </p:spTree>
    <p:extLst>
      <p:ext uri="{BB962C8B-B14F-4D97-AF65-F5344CB8AC3E}">
        <p14:creationId xmlns:p14="http://schemas.microsoft.com/office/powerpoint/2010/main" val="2905143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Phases après la sélection d’un projet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2500" lnSpcReduction="10000"/>
          </a:bodyPr>
          <a:lstStyle/>
          <a:p>
            <a:pPr algn="l">
              <a:buFont typeface="Arial" panose="020B0604020202020204" pitchFamily="34" charset="0"/>
              <a:buChar char="•"/>
            </a:pPr>
            <a:r>
              <a:rPr lang="fr-BE" b="1" i="0" dirty="0">
                <a:solidFill>
                  <a:srgbClr val="374151"/>
                </a:solidFill>
                <a:effectLst/>
                <a:latin typeface="Söhne"/>
              </a:rPr>
              <a:t> Arrêté de subside </a:t>
            </a:r>
            <a:r>
              <a:rPr lang="fr-BE" i="0" dirty="0">
                <a:solidFill>
                  <a:srgbClr val="374151"/>
                </a:solidFill>
                <a:effectLst/>
                <a:latin typeface="Söhne"/>
              </a:rPr>
              <a:t>(</a:t>
            </a:r>
            <a:r>
              <a:rPr lang="fr-BE" dirty="0">
                <a:solidFill>
                  <a:srgbClr val="374151"/>
                </a:solidFill>
                <a:latin typeface="Söhne"/>
              </a:rPr>
              <a:t>exception SPRB)</a:t>
            </a:r>
            <a:endParaRPr lang="fr-BE" i="0" dirty="0">
              <a:solidFill>
                <a:srgbClr val="374151"/>
              </a:solidFill>
              <a:effectLst/>
              <a:latin typeface="Söhne"/>
            </a:endParaRPr>
          </a:p>
          <a:p>
            <a:pPr lvl="2">
              <a:buFont typeface="Arial" panose="020B0604020202020204" pitchFamily="34" charset="0"/>
              <a:buChar char="•"/>
            </a:pPr>
            <a:r>
              <a:rPr lang="fr-BE" b="0" i="0" dirty="0">
                <a:solidFill>
                  <a:srgbClr val="374151"/>
                </a:solidFill>
                <a:effectLst/>
                <a:latin typeface="Söhne"/>
              </a:rPr>
              <a:t>Décision du Gouvernement par bénéficiaire</a:t>
            </a:r>
          </a:p>
          <a:p>
            <a:pPr lvl="2">
              <a:buFont typeface="Arial" panose="020B0604020202020204" pitchFamily="34" charset="0"/>
              <a:buChar char="•"/>
            </a:pPr>
            <a:r>
              <a:rPr lang="fr-BE" b="0" i="0" dirty="0">
                <a:solidFill>
                  <a:srgbClr val="374151"/>
                </a:solidFill>
                <a:effectLst/>
                <a:latin typeface="Söhne"/>
              </a:rPr>
              <a:t>Base légale</a:t>
            </a:r>
          </a:p>
          <a:p>
            <a:pPr lvl="2">
              <a:buFont typeface="Arial" panose="020B0604020202020204" pitchFamily="34" charset="0"/>
              <a:buChar char="•"/>
            </a:pPr>
            <a:r>
              <a:rPr lang="fr-BE" b="0" dirty="0">
                <a:solidFill>
                  <a:srgbClr val="374151"/>
                </a:solidFill>
                <a:latin typeface="Söhne"/>
              </a:rPr>
              <a:t>Ensuite engagement budgétaire de la subvention</a:t>
            </a:r>
            <a:endParaRPr lang="fr-BE" b="0" i="0" dirty="0">
              <a:solidFill>
                <a:srgbClr val="374151"/>
              </a:solidFill>
              <a:effectLst/>
              <a:latin typeface="Söhne"/>
            </a:endParaRPr>
          </a:p>
          <a:p>
            <a:pPr lvl="2">
              <a:buFont typeface="Arial" panose="020B0604020202020204" pitchFamily="34" charset="0"/>
              <a:buChar char="•"/>
            </a:pPr>
            <a:endParaRPr lang="fr-BE" b="0" i="0" dirty="0">
              <a:solidFill>
                <a:srgbClr val="374151"/>
              </a:solidFill>
              <a:effectLst/>
              <a:latin typeface="Söhne"/>
            </a:endParaRPr>
          </a:p>
          <a:p>
            <a:pPr algn="l">
              <a:buFont typeface="Arial" panose="020B0604020202020204" pitchFamily="34" charset="0"/>
              <a:buChar char="•"/>
            </a:pPr>
            <a:r>
              <a:rPr lang="fr-BE" b="1" dirty="0">
                <a:solidFill>
                  <a:srgbClr val="374151"/>
                </a:solidFill>
                <a:effectLst/>
                <a:latin typeface="Söhne"/>
              </a:rPr>
              <a:t> Convention</a:t>
            </a:r>
            <a:r>
              <a:rPr lang="fr-BE" b="0" i="1" dirty="0">
                <a:solidFill>
                  <a:srgbClr val="374151"/>
                </a:solidFill>
                <a:effectLst/>
                <a:latin typeface="Söhne"/>
              </a:rPr>
              <a:t> :</a:t>
            </a:r>
            <a:endParaRPr lang="fr-BE" b="0" i="0" dirty="0">
              <a:solidFill>
                <a:srgbClr val="374151"/>
              </a:solidFill>
              <a:effectLst/>
              <a:latin typeface="Söhne"/>
            </a:endParaRPr>
          </a:p>
          <a:p>
            <a:pPr lvl="3">
              <a:buFont typeface="Arial" panose="020B0604020202020204" pitchFamily="34" charset="0"/>
              <a:buChar char="•"/>
            </a:pPr>
            <a:r>
              <a:rPr lang="fr-BE" b="0" i="0" dirty="0">
                <a:solidFill>
                  <a:srgbClr val="374151"/>
                </a:solidFill>
                <a:effectLst/>
                <a:latin typeface="Söhne"/>
              </a:rPr>
              <a:t>Accord entre le(s) bénéficiaire(s) et la Région de Bruxelles-Capitale</a:t>
            </a:r>
          </a:p>
          <a:p>
            <a:pPr lvl="3">
              <a:buFont typeface="Arial" panose="020B0604020202020204" pitchFamily="34" charset="0"/>
              <a:buChar char="•"/>
            </a:pPr>
            <a:r>
              <a:rPr lang="fr-BE" b="0" i="0" dirty="0">
                <a:solidFill>
                  <a:srgbClr val="374151"/>
                </a:solidFill>
                <a:effectLst/>
                <a:latin typeface="Söhne"/>
              </a:rPr>
              <a:t>Conditions pour le financement FEDER, droits et obligations</a:t>
            </a:r>
          </a:p>
          <a:p>
            <a:pPr lvl="3">
              <a:buFont typeface="Arial" panose="020B0604020202020204" pitchFamily="34" charset="0"/>
              <a:buChar char="•"/>
            </a:pPr>
            <a:r>
              <a:rPr lang="fr-BE" b="0" i="0" dirty="0">
                <a:solidFill>
                  <a:srgbClr val="374151"/>
                </a:solidFill>
                <a:effectLst/>
                <a:latin typeface="Söhne"/>
              </a:rPr>
              <a:t>D’abord envoi d’un projet de convention à compléter et à vérifier</a:t>
            </a:r>
            <a:endParaRPr lang="fr-BE" dirty="0">
              <a:solidFill>
                <a:srgbClr val="374151"/>
              </a:solidFill>
              <a:latin typeface="Söhne"/>
            </a:endParaRPr>
          </a:p>
          <a:p>
            <a:pPr lvl="3">
              <a:buFont typeface="Arial" panose="020B0604020202020204" pitchFamily="34" charset="0"/>
              <a:buChar char="•"/>
            </a:pPr>
            <a:r>
              <a:rPr lang="fr-BE" b="0" i="0" dirty="0">
                <a:solidFill>
                  <a:srgbClr val="374151"/>
                </a:solidFill>
                <a:effectLst/>
                <a:latin typeface="Söhne"/>
              </a:rPr>
              <a:t>Ensuite signature </a:t>
            </a:r>
            <a:r>
              <a:rPr lang="fr-BE" dirty="0">
                <a:solidFill>
                  <a:srgbClr val="374151"/>
                </a:solidFill>
                <a:latin typeface="Söhne"/>
              </a:rPr>
              <a:t>par la Région (Ministre) et par le(s) bénéficiaire(s)</a:t>
            </a:r>
            <a:endParaRPr lang="fr-BE" b="0" i="0" dirty="0">
              <a:solidFill>
                <a:srgbClr val="374151"/>
              </a:solidFill>
              <a:effectLst/>
              <a:latin typeface="Söhne"/>
            </a:endParaRPr>
          </a:p>
        </p:txBody>
      </p:sp>
    </p:spTree>
    <p:extLst>
      <p:ext uri="{BB962C8B-B14F-4D97-AF65-F5344CB8AC3E}">
        <p14:creationId xmlns:p14="http://schemas.microsoft.com/office/powerpoint/2010/main" val="820244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Phases après la sélection d’un projet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algn="l">
              <a:buFont typeface="Arial" panose="020B0604020202020204" pitchFamily="34" charset="0"/>
              <a:buChar char="•"/>
            </a:pPr>
            <a:r>
              <a:rPr lang="fr-BE" b="0" i="0" dirty="0">
                <a:solidFill>
                  <a:srgbClr val="374151"/>
                </a:solidFill>
                <a:effectLst/>
                <a:latin typeface="Söhne"/>
              </a:rPr>
              <a:t> Paiement d'une </a:t>
            </a:r>
            <a:r>
              <a:rPr lang="fr-BE" b="1" i="0" dirty="0">
                <a:solidFill>
                  <a:srgbClr val="374151"/>
                </a:solidFill>
                <a:effectLst/>
                <a:latin typeface="Söhne"/>
              </a:rPr>
              <a:t>avance de 15% </a:t>
            </a:r>
            <a:r>
              <a:rPr lang="fr-BE" i="0" dirty="0">
                <a:solidFill>
                  <a:srgbClr val="374151"/>
                </a:solidFill>
                <a:effectLst/>
                <a:latin typeface="Söhne"/>
              </a:rPr>
              <a:t>(exceptions OAA et SPRB)</a:t>
            </a:r>
          </a:p>
          <a:p>
            <a:pPr algn="l"/>
            <a:endParaRPr lang="fr-BE" b="1" i="0" dirty="0">
              <a:solidFill>
                <a:srgbClr val="374151"/>
              </a:solidFill>
              <a:effectLst/>
              <a:latin typeface="Söhne"/>
            </a:endParaRPr>
          </a:p>
          <a:p>
            <a:pPr algn="l">
              <a:buFont typeface="Arial" panose="020B0604020202020204" pitchFamily="34" charset="0"/>
              <a:buChar char="•"/>
            </a:pPr>
            <a:r>
              <a:rPr lang="fr-BE" b="1" i="0" dirty="0">
                <a:solidFill>
                  <a:srgbClr val="374151"/>
                </a:solidFill>
                <a:effectLst/>
                <a:latin typeface="Söhne"/>
              </a:rPr>
              <a:t> Modifications </a:t>
            </a:r>
            <a:r>
              <a:rPr lang="fr-BE" b="1" dirty="0">
                <a:solidFill>
                  <a:srgbClr val="374151"/>
                </a:solidFill>
                <a:latin typeface="Söhne"/>
              </a:rPr>
              <a:t>au projet </a:t>
            </a:r>
            <a:r>
              <a:rPr lang="fr-BE" b="1" i="0" dirty="0">
                <a:solidFill>
                  <a:srgbClr val="374151"/>
                </a:solidFill>
                <a:effectLst/>
                <a:latin typeface="Söhne"/>
              </a:rPr>
              <a:t>:</a:t>
            </a:r>
            <a:endParaRPr lang="fr-BE" b="0" i="0" dirty="0">
              <a:solidFill>
                <a:srgbClr val="374151"/>
              </a:solidFill>
              <a:effectLst/>
              <a:latin typeface="Söhne"/>
            </a:endParaRPr>
          </a:p>
          <a:p>
            <a:pPr lvl="2">
              <a:buFont typeface="Arial" panose="020B0604020202020204" pitchFamily="34" charset="0"/>
              <a:buChar char="•"/>
            </a:pPr>
            <a:r>
              <a:rPr lang="fr-BE" b="0" i="0" dirty="0">
                <a:solidFill>
                  <a:srgbClr val="374151"/>
                </a:solidFill>
                <a:effectLst/>
                <a:latin typeface="Söhne"/>
              </a:rPr>
              <a:t>Seules des modifications autorisées par la Région sont permises</a:t>
            </a:r>
          </a:p>
          <a:p>
            <a:pPr lvl="2">
              <a:buFont typeface="Arial" panose="020B0604020202020204" pitchFamily="34" charset="0"/>
              <a:buChar char="•"/>
            </a:pPr>
            <a:r>
              <a:rPr lang="fr-BE" b="0" i="0" dirty="0">
                <a:solidFill>
                  <a:srgbClr val="374151"/>
                </a:solidFill>
                <a:effectLst/>
                <a:latin typeface="Söhne"/>
              </a:rPr>
              <a:t>Contacter la direction FEDER</a:t>
            </a:r>
          </a:p>
          <a:p>
            <a:pPr lvl="2">
              <a:buFont typeface="Arial" panose="020B0604020202020204" pitchFamily="34" charset="0"/>
              <a:buChar char="•"/>
            </a:pPr>
            <a:r>
              <a:rPr lang="fr-BE" b="0" dirty="0">
                <a:solidFill>
                  <a:srgbClr val="374151"/>
                </a:solidFill>
                <a:latin typeface="Söhne"/>
              </a:rPr>
              <a:t>Modifications substantielles : Avenant à la convention/arrêté modificatif</a:t>
            </a:r>
          </a:p>
          <a:p>
            <a:pPr lvl="2">
              <a:buFont typeface="Arial" panose="020B0604020202020204" pitchFamily="34" charset="0"/>
              <a:buChar char="•"/>
            </a:pPr>
            <a:r>
              <a:rPr lang="fr-BE" b="0" i="0" dirty="0">
                <a:solidFill>
                  <a:srgbClr val="374151"/>
                </a:solidFill>
                <a:effectLst/>
                <a:latin typeface="Söhne"/>
              </a:rPr>
              <a:t>Par ex. statuts, plan financier, indicateurs, actions du projet</a:t>
            </a:r>
          </a:p>
        </p:txBody>
      </p:sp>
    </p:spTree>
    <p:extLst>
      <p:ext uri="{BB962C8B-B14F-4D97-AF65-F5344CB8AC3E}">
        <p14:creationId xmlns:p14="http://schemas.microsoft.com/office/powerpoint/2010/main" val="1064186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A7E2-87D2-5E16-794E-ABF3F086A313}"/>
              </a:ext>
            </a:extLst>
          </p:cNvPr>
          <p:cNvSpPr>
            <a:spLocks noGrp="1"/>
          </p:cNvSpPr>
          <p:nvPr>
            <p:ph type="title"/>
          </p:nvPr>
        </p:nvSpPr>
        <p:spPr/>
        <p:txBody>
          <a:bodyPr/>
          <a:lstStyle/>
          <a:p>
            <a:r>
              <a:rPr lang="fr-BE" sz="2400" i="1" dirty="0">
                <a:solidFill>
                  <a:schemeClr val="tx1">
                    <a:lumMod val="65000"/>
                    <a:lumOff val="35000"/>
                  </a:schemeClr>
                </a:solidFill>
              </a:rPr>
              <a:t>Comité d’accompagnement</a:t>
            </a:r>
            <a:endParaRPr lang="en-BE" dirty="0"/>
          </a:p>
        </p:txBody>
      </p:sp>
      <p:sp>
        <p:nvSpPr>
          <p:cNvPr id="3" name="Text Placeholder 2">
            <a:extLst>
              <a:ext uri="{FF2B5EF4-FFF2-40B4-BE49-F238E27FC236}">
                <a16:creationId xmlns:a16="http://schemas.microsoft.com/office/drawing/2014/main" id="{C5392EB6-655B-2FDE-07C8-1C8962039BDB}"/>
              </a:ext>
            </a:extLst>
          </p:cNvPr>
          <p:cNvSpPr>
            <a:spLocks noGrp="1"/>
          </p:cNvSpPr>
          <p:nvPr>
            <p:ph type="body" sz="quarter" idx="10"/>
          </p:nvPr>
        </p:nvSpPr>
        <p:spPr/>
        <p:txBody>
          <a:bodyPr>
            <a:normAutofit/>
          </a:bodyPr>
          <a:lstStyle/>
          <a:p>
            <a:pPr lvl="1">
              <a:buFont typeface="Arial" panose="020B0604020202020204" pitchFamily="34" charset="0"/>
              <a:buChar char="•"/>
            </a:pPr>
            <a:r>
              <a:rPr lang="fr-BE" b="0" i="0" dirty="0">
                <a:solidFill>
                  <a:srgbClr val="374151"/>
                </a:solidFill>
                <a:effectLst/>
                <a:latin typeface="Söhne"/>
              </a:rPr>
              <a:t> Représentants du bénéficiaire + de la direction FEDER + Ministre compétent du Gouvernement de la Région de Bruxelles-Capitale</a:t>
            </a:r>
          </a:p>
          <a:p>
            <a:pPr lvl="1">
              <a:buFont typeface="Arial" panose="020B0604020202020204" pitchFamily="34" charset="0"/>
              <a:buChar char="•"/>
            </a:pPr>
            <a:r>
              <a:rPr lang="fr-BE" b="0" i="0" dirty="0">
                <a:solidFill>
                  <a:srgbClr val="374151"/>
                </a:solidFill>
                <a:effectLst/>
                <a:latin typeface="Söhne"/>
              </a:rPr>
              <a:t> Pour </a:t>
            </a:r>
            <a:r>
              <a:rPr lang="fr-BE" b="1" i="0" dirty="0">
                <a:solidFill>
                  <a:srgbClr val="374151"/>
                </a:solidFill>
                <a:effectLst/>
                <a:latin typeface="Söhne"/>
              </a:rPr>
              <a:t>suivre l'évolution du projet</a:t>
            </a:r>
            <a:r>
              <a:rPr lang="fr-BE" b="0" i="0" dirty="0">
                <a:solidFill>
                  <a:srgbClr val="374151"/>
                </a:solidFill>
                <a:effectLst/>
                <a:latin typeface="Söhne"/>
              </a:rPr>
              <a:t>, évaluer les progrès, examiner les rapports d'activités, et approuver les modifications au projet</a:t>
            </a:r>
          </a:p>
          <a:p>
            <a:pPr lvl="1">
              <a:buFont typeface="Arial" panose="020B0604020202020204" pitchFamily="34" charset="0"/>
              <a:buChar char="•"/>
            </a:pPr>
            <a:r>
              <a:rPr lang="fr-BE" b="0" i="0" dirty="0">
                <a:solidFill>
                  <a:srgbClr val="374151"/>
                </a:solidFill>
                <a:effectLst/>
                <a:latin typeface="Söhne"/>
              </a:rPr>
              <a:t> Au moins </a:t>
            </a:r>
            <a:r>
              <a:rPr lang="fr-BE" b="1" i="0" dirty="0">
                <a:solidFill>
                  <a:srgbClr val="374151"/>
                </a:solidFill>
                <a:effectLst/>
                <a:latin typeface="Söhne"/>
              </a:rPr>
              <a:t>une fois par an</a:t>
            </a:r>
          </a:p>
        </p:txBody>
      </p:sp>
    </p:spTree>
    <p:extLst>
      <p:ext uri="{BB962C8B-B14F-4D97-AF65-F5344CB8AC3E}">
        <p14:creationId xmlns:p14="http://schemas.microsoft.com/office/powerpoint/2010/main" val="1665102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Rapportage</a:t>
            </a:r>
            <a:endParaRPr lang="nl-NL" sz="2200" i="1" dirty="0">
              <a:solidFill>
                <a:schemeClr val="tx1">
                  <a:lumMod val="65000"/>
                  <a:lumOff val="35000"/>
                </a:schemeClr>
              </a:solidFil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77500" lnSpcReduction="20000"/>
          </a:bodyPr>
          <a:lstStyle/>
          <a:p>
            <a:pPr marL="0" marR="0" lvl="0" indent="0" algn="l" defTabSz="914400" rtl="0" eaLnBrk="1" fontAlgn="auto" latinLnBrk="0" hangingPunct="1">
              <a:lnSpc>
                <a:spcPts val="2200"/>
              </a:lnSpc>
              <a:spcBef>
                <a:spcPct val="20000"/>
              </a:spcBef>
              <a:spcAft>
                <a:spcPts val="0"/>
              </a:spcAft>
              <a:buClrTx/>
              <a:buSzTx/>
              <a:buFont typeface="Arial" pitchFamily="34" charset="0"/>
              <a:buChar char="•"/>
              <a:tabLst/>
              <a:defRPr/>
            </a:pPr>
            <a:r>
              <a:rPr lang="nl-NL" b="0" i="0" dirty="0">
                <a:solidFill>
                  <a:schemeClr val="tx1"/>
                </a:solidFill>
                <a:effectLst/>
                <a:latin typeface="Söhne"/>
              </a:rPr>
              <a:t> </a:t>
            </a:r>
            <a:r>
              <a:rPr kumimoji="0" lang="fr-BE" sz="1900" b="0" i="0" u="none" strike="noStrike" kern="1200" cap="none" spc="0" normalizeH="0" baseline="0" noProof="0" dirty="0">
                <a:ln>
                  <a:noFill/>
                </a:ln>
                <a:solidFill>
                  <a:srgbClr val="000000"/>
                </a:solidFill>
                <a:effectLst/>
                <a:uLnTx/>
                <a:uFillTx/>
                <a:latin typeface="Söhne"/>
                <a:ea typeface="Söhne"/>
                <a:cs typeface="Söhne"/>
              </a:rPr>
              <a:t> </a:t>
            </a:r>
            <a:r>
              <a:rPr kumimoji="0" lang="fr-BE" sz="1700" b="1" i="0" u="none" strike="noStrike" kern="1200" cap="none" spc="0" normalizeH="0" baseline="0" noProof="0" dirty="0">
                <a:ln>
                  <a:noFill/>
                </a:ln>
                <a:solidFill>
                  <a:srgbClr val="000000"/>
                </a:solidFill>
                <a:effectLst/>
                <a:uLnTx/>
                <a:uFillTx/>
                <a:latin typeface="Söhne"/>
                <a:ea typeface="Söhne"/>
                <a:cs typeface="Söhne"/>
              </a:rPr>
              <a:t>Semestriel</a:t>
            </a:r>
            <a:r>
              <a:rPr kumimoji="0" lang="fr-BE" sz="1700" b="0" i="0" u="none" strike="noStrike" kern="1200" cap="none" spc="0" normalizeH="0" baseline="0" noProof="0" dirty="0">
                <a:ln>
                  <a:noFill/>
                </a:ln>
                <a:solidFill>
                  <a:srgbClr val="000000"/>
                </a:solidFill>
                <a:effectLst/>
                <a:uLnTx/>
                <a:uFillTx/>
                <a:latin typeface="Söhne"/>
                <a:ea typeface="Söhne"/>
                <a:cs typeface="Söhne"/>
              </a:rPr>
              <a:t> : </a:t>
            </a:r>
            <a:r>
              <a:rPr kumimoji="0" lang="fr-BE" sz="1700" b="1" i="0" u="sng" strike="noStrike" kern="1200" cap="none" spc="0" normalizeH="0" baseline="0" noProof="0" dirty="0">
                <a:ln>
                  <a:noFill/>
                </a:ln>
                <a:solidFill>
                  <a:srgbClr val="000000"/>
                </a:solidFill>
                <a:effectLst/>
                <a:uLnTx/>
                <a:uFill>
                  <a:solidFill>
                    <a:srgbClr val="000000"/>
                  </a:solidFill>
                </a:uFill>
                <a:latin typeface="Söhne"/>
                <a:ea typeface="Söhne"/>
                <a:cs typeface="Söhne"/>
              </a:rPr>
              <a:t>28 février</a:t>
            </a:r>
            <a:r>
              <a:rPr kumimoji="0" lang="fr-BE" sz="1700" b="0" i="0" u="none" strike="noStrike" kern="1200" cap="none" spc="0" normalizeH="0" baseline="0" noProof="0" dirty="0">
                <a:ln>
                  <a:noFill/>
                </a:ln>
                <a:solidFill>
                  <a:srgbClr val="000000"/>
                </a:solidFill>
                <a:effectLst/>
                <a:uLnTx/>
                <a:uFillTx/>
                <a:latin typeface="Söhne"/>
                <a:ea typeface="Söhne"/>
                <a:cs typeface="Söhne"/>
              </a:rPr>
              <a:t>(pour le</a:t>
            </a:r>
            <a:r>
              <a:rPr kumimoji="0" lang="fr-BE" sz="1700" b="1" i="0" u="none" strike="noStrike" kern="1200" cap="none" spc="0" normalizeH="0" baseline="0" noProof="0" dirty="0">
                <a:ln>
                  <a:noFill/>
                </a:ln>
                <a:solidFill>
                  <a:srgbClr val="000000"/>
                </a:solidFill>
                <a:effectLst/>
                <a:uLnTx/>
                <a:uFillTx/>
                <a:latin typeface="Söhne"/>
                <a:ea typeface="Söhne"/>
                <a:cs typeface="Söhne"/>
              </a:rPr>
              <a:t> 2</a:t>
            </a:r>
            <a:r>
              <a:rPr kumimoji="0" lang="fr-BE" sz="1700" b="1" i="0" u="none" strike="noStrike" kern="1200" cap="none" spc="0" normalizeH="0" baseline="30000" noProof="0" dirty="0">
                <a:ln>
                  <a:noFill/>
                </a:ln>
                <a:solidFill>
                  <a:srgbClr val="000000"/>
                </a:solidFill>
                <a:effectLst/>
                <a:uLnTx/>
                <a:uFillTx/>
                <a:latin typeface="Söhne"/>
                <a:ea typeface="Söhne"/>
                <a:cs typeface="Söhne"/>
              </a:rPr>
              <a:t>e</a:t>
            </a:r>
            <a:r>
              <a:rPr kumimoji="0" lang="fr-BE" sz="1700" b="1" i="0" u="none" strike="noStrike" kern="1200" cap="none" spc="0" normalizeH="0" baseline="0" noProof="0" dirty="0">
                <a:ln>
                  <a:noFill/>
                </a:ln>
                <a:solidFill>
                  <a:srgbClr val="000000"/>
                </a:solidFill>
                <a:effectLst/>
                <a:uLnTx/>
                <a:uFillTx/>
                <a:latin typeface="Söhne"/>
                <a:ea typeface="Söhne"/>
                <a:cs typeface="Söhne"/>
              </a:rPr>
              <a:t> semestre</a:t>
            </a:r>
            <a:r>
              <a:rPr kumimoji="0" lang="fr-BE" sz="1700" b="0" i="0" u="none" strike="noStrike" kern="1200" cap="none" spc="0" normalizeH="0" baseline="0" noProof="0" dirty="0">
                <a:ln>
                  <a:noFill/>
                </a:ln>
                <a:solidFill>
                  <a:srgbClr val="000000"/>
                </a:solidFill>
                <a:effectLst/>
                <a:uLnTx/>
                <a:uFillTx/>
                <a:latin typeface="Söhne"/>
                <a:ea typeface="Söhne"/>
                <a:cs typeface="Söhne"/>
              </a:rPr>
              <a:t> de l'année précédente) et </a:t>
            </a:r>
            <a:r>
              <a:rPr kumimoji="0" lang="fr-BE" sz="1700" b="1" i="0" u="sng" strike="noStrike" kern="1200" cap="none" spc="0" normalizeH="0" baseline="0" noProof="0" dirty="0">
                <a:ln>
                  <a:noFill/>
                </a:ln>
                <a:solidFill>
                  <a:srgbClr val="000000"/>
                </a:solidFill>
                <a:effectLst/>
                <a:uLnTx/>
                <a:uFill>
                  <a:solidFill>
                    <a:srgbClr val="000000"/>
                  </a:solidFill>
                </a:uFill>
                <a:latin typeface="Söhne"/>
                <a:ea typeface="Söhne"/>
                <a:cs typeface="Söhne"/>
              </a:rPr>
              <a:t>31 août </a:t>
            </a:r>
            <a:r>
              <a:rPr kumimoji="0" lang="fr-BE" sz="1700" b="0" i="0" u="none" strike="noStrike" kern="1200" cap="none" spc="0" normalizeH="0" baseline="0" noProof="0" dirty="0">
                <a:ln>
                  <a:noFill/>
                </a:ln>
                <a:solidFill>
                  <a:srgbClr val="000000"/>
                </a:solidFill>
                <a:effectLst/>
                <a:uLnTx/>
                <a:uFillTx/>
                <a:latin typeface="Söhne"/>
                <a:ea typeface="Söhne"/>
                <a:cs typeface="Söhne"/>
              </a:rPr>
              <a:t>(pour le </a:t>
            </a:r>
            <a:r>
              <a:rPr kumimoji="0" lang="fr-BE" sz="1700" b="1" i="0" u="none" strike="noStrike" kern="1200" cap="none" spc="0" normalizeH="0" baseline="0" noProof="0" dirty="0">
                <a:ln>
                  <a:noFill/>
                </a:ln>
                <a:solidFill>
                  <a:srgbClr val="000000"/>
                </a:solidFill>
                <a:effectLst/>
                <a:uLnTx/>
                <a:uFillTx/>
                <a:latin typeface="Söhne"/>
                <a:ea typeface="Söhne"/>
                <a:cs typeface="Söhne"/>
              </a:rPr>
              <a:t>1</a:t>
            </a:r>
            <a:r>
              <a:rPr kumimoji="0" lang="fr-BE" sz="1700" b="1" i="0" u="none" strike="noStrike" kern="1200" cap="none" spc="0" normalizeH="0" baseline="30000" noProof="0" dirty="0">
                <a:ln>
                  <a:noFill/>
                </a:ln>
                <a:solidFill>
                  <a:srgbClr val="000000"/>
                </a:solidFill>
                <a:effectLst/>
                <a:uLnTx/>
                <a:uFillTx/>
                <a:latin typeface="Söhne"/>
                <a:ea typeface="Söhne"/>
                <a:cs typeface="Söhne"/>
              </a:rPr>
              <a:t>er</a:t>
            </a:r>
            <a:r>
              <a:rPr kumimoji="0" lang="fr-BE" sz="1700" b="1" i="0" u="none" strike="noStrike" kern="1200" cap="none" spc="0" normalizeH="0" baseline="0" noProof="0" dirty="0">
                <a:ln>
                  <a:noFill/>
                </a:ln>
                <a:solidFill>
                  <a:srgbClr val="000000"/>
                </a:solidFill>
                <a:effectLst/>
                <a:uLnTx/>
                <a:uFillTx/>
                <a:latin typeface="Söhne"/>
                <a:ea typeface="Söhne"/>
                <a:cs typeface="Söhne"/>
              </a:rPr>
              <a:t> semestre</a:t>
            </a:r>
            <a:r>
              <a:rPr kumimoji="0" lang="fr-BE" sz="1700" b="0" i="0" u="none" strike="noStrike" kern="1200" cap="none" spc="0" normalizeH="0" baseline="0" noProof="0" dirty="0">
                <a:ln>
                  <a:noFill/>
                </a:ln>
                <a:solidFill>
                  <a:srgbClr val="000000"/>
                </a:solidFill>
                <a:effectLst/>
                <a:uLnTx/>
                <a:uFillTx/>
                <a:latin typeface="Söhne"/>
                <a:ea typeface="Söhne"/>
                <a:cs typeface="Söhne"/>
              </a:rPr>
              <a:t> de l'année en cours)</a:t>
            </a:r>
          </a:p>
          <a:p>
            <a:pPr marL="0" marR="0" lvl="0" indent="0" algn="l" defTabSz="914400" rtl="0" eaLnBrk="1" fontAlgn="auto" latinLnBrk="0" hangingPunct="1">
              <a:lnSpc>
                <a:spcPts val="2200"/>
              </a:lnSpc>
              <a:spcBef>
                <a:spcPct val="20000"/>
              </a:spcBef>
              <a:spcAft>
                <a:spcPts val="0"/>
              </a:spcAft>
              <a:buClrTx/>
              <a:buSzTx/>
              <a:buFont typeface="Arial" pitchFamily="34" charset="0"/>
              <a:buNone/>
              <a:tabLst/>
              <a:defRPr/>
            </a:pPr>
            <a:r>
              <a:rPr kumimoji="0" lang="fr-BE" sz="1700" b="0" i="0" u="none" strike="noStrike" kern="1200" cap="none" spc="0" normalizeH="0" baseline="0" noProof="0" dirty="0">
                <a:ln>
                  <a:noFill/>
                </a:ln>
                <a:solidFill>
                  <a:srgbClr val="000000"/>
                </a:solidFill>
                <a:effectLst/>
                <a:uLnTx/>
                <a:uFillTx/>
                <a:latin typeface="Söhne"/>
                <a:ea typeface="Söhne"/>
                <a:cs typeface="Söhne"/>
              </a:rPr>
              <a:t>-&gt; Premier rapport : après la signature de la convention</a:t>
            </a:r>
          </a:p>
          <a:p>
            <a:pPr marL="0" marR="0" lvl="0" indent="0" algn="l" defTabSz="914400" rtl="0" eaLnBrk="1" fontAlgn="auto" latinLnBrk="0" hangingPunct="1">
              <a:lnSpc>
                <a:spcPts val="2200"/>
              </a:lnSpc>
              <a:spcBef>
                <a:spcPct val="20000"/>
              </a:spcBef>
              <a:spcAft>
                <a:spcPts val="0"/>
              </a:spcAft>
              <a:buClrTx/>
              <a:buSzTx/>
              <a:buFont typeface="Arial" pitchFamily="34" charset="0"/>
              <a:buNone/>
              <a:tabLst/>
              <a:defRPr/>
            </a:pPr>
            <a:r>
              <a:rPr kumimoji="0" lang="fr-BE" sz="1700" b="0" i="0" u="none" strike="noStrike" kern="1200" cap="none" spc="0" normalizeH="0" baseline="0" noProof="0" dirty="0">
                <a:ln>
                  <a:noFill/>
                </a:ln>
                <a:solidFill>
                  <a:srgbClr val="000000"/>
                </a:solidFill>
                <a:effectLst/>
                <a:uLnTx/>
                <a:uFillTx/>
                <a:latin typeface="Söhne"/>
                <a:ea typeface="Söhne"/>
                <a:cs typeface="Söhne"/>
              </a:rPr>
              <a:t>-&gt; Dernier rapport : 31 août 2029 + </a:t>
            </a:r>
            <a:r>
              <a:rPr kumimoji="0" lang="fr-BE" sz="1700" b="1" i="0" u="none" strike="noStrike" kern="1200" cap="none" spc="0" normalizeH="0" baseline="0" noProof="0" dirty="0">
                <a:ln>
                  <a:noFill/>
                </a:ln>
                <a:solidFill>
                  <a:srgbClr val="000000"/>
                </a:solidFill>
                <a:effectLst/>
                <a:uLnTx/>
                <a:uFillTx/>
                <a:latin typeface="Söhne"/>
                <a:ea typeface="Söhne"/>
                <a:cs typeface="Söhne"/>
              </a:rPr>
              <a:t>rapport final</a:t>
            </a:r>
            <a:r>
              <a:rPr kumimoji="0" lang="fr-BE" sz="1700" b="0" i="0" u="none" strike="noStrike" kern="1200" cap="none" spc="0" normalizeH="0" baseline="0" noProof="0" dirty="0">
                <a:ln>
                  <a:noFill/>
                </a:ln>
                <a:solidFill>
                  <a:srgbClr val="000000"/>
                </a:solidFill>
                <a:effectLst/>
                <a:uLnTx/>
                <a:uFillTx/>
                <a:latin typeface="Söhne"/>
                <a:ea typeface="Söhne"/>
                <a:cs typeface="Söhne"/>
              </a:rPr>
              <a:t> (28 février 2030</a:t>
            </a:r>
            <a:r>
              <a:rPr lang="fr-BE" sz="1700" dirty="0">
                <a:solidFill>
                  <a:srgbClr val="000000"/>
                </a:solidFill>
                <a:latin typeface="Söhne"/>
                <a:ea typeface="Söhne"/>
                <a:cs typeface="Söhne"/>
              </a:rPr>
              <a:t> </a:t>
            </a:r>
            <a:r>
              <a:rPr kumimoji="0" lang="fr-BE" sz="1700" b="0" i="0" u="none" strike="noStrike" kern="1200" cap="none" spc="0" normalizeH="0" baseline="0" noProof="0" dirty="0">
                <a:ln>
                  <a:noFill/>
                </a:ln>
                <a:solidFill>
                  <a:srgbClr val="000000"/>
                </a:solidFill>
                <a:effectLst/>
                <a:uLnTx/>
                <a:uFillTx/>
                <a:latin typeface="Söhne"/>
                <a:ea typeface="Söhne"/>
                <a:cs typeface="Söhne"/>
              </a:rPr>
              <a:t>ou après la dernière demande de paiement)</a:t>
            </a:r>
          </a:p>
          <a:p>
            <a:pPr marL="285750" marR="0" lvl="0" indent="-285750" algn="l" defTabSz="914400" rtl="0" eaLnBrk="1" fontAlgn="auto" latinLnBrk="0" hangingPunct="1">
              <a:lnSpc>
                <a:spcPts val="2200"/>
              </a:lnSpc>
              <a:spcBef>
                <a:spcPct val="20000"/>
              </a:spcBef>
              <a:spcAft>
                <a:spcPts val="0"/>
              </a:spcAft>
              <a:buClrTx/>
              <a:buSzTx/>
              <a:buFont typeface="Arial" pitchFamily="34" charset="0"/>
              <a:buNone/>
              <a:tabLst/>
              <a:defRPr/>
            </a:pPr>
            <a:r>
              <a:rPr kumimoji="0" lang="fr-BE" sz="1700" b="1" i="0" u="none" strike="noStrike" kern="1200" cap="none" spc="0" normalizeH="0" baseline="0" noProof="0" dirty="0">
                <a:ln>
                  <a:noFill/>
                </a:ln>
                <a:solidFill>
                  <a:srgbClr val="000000"/>
                </a:solidFill>
                <a:effectLst/>
                <a:uLnTx/>
                <a:uFillTx/>
                <a:latin typeface="Söhne"/>
                <a:ea typeface="Söhne"/>
                <a:cs typeface="Söhne"/>
              </a:rPr>
              <a:t>Contenu</a:t>
            </a:r>
            <a:r>
              <a:rPr kumimoji="0" lang="fr-BE" sz="1700" b="0" i="0" u="none" strike="noStrike" kern="1200" cap="none" spc="0" normalizeH="0" baseline="0" noProof="0" dirty="0">
                <a:ln>
                  <a:noFill/>
                </a:ln>
                <a:solidFill>
                  <a:srgbClr val="000000"/>
                </a:solidFill>
                <a:effectLst/>
                <a:uLnTx/>
                <a:uFillTx/>
                <a:latin typeface="Söhne"/>
                <a:ea typeface="Söhne"/>
                <a:cs typeface="Söhne"/>
              </a:rPr>
              <a:t> : </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Contexte</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Progrès (par </a:t>
            </a:r>
            <a:r>
              <a:rPr kumimoji="0" lang="fr-BE" sz="1400" b="0" i="1" u="sng" strike="noStrike" kern="1200" cap="none" spc="0" normalizeH="0" baseline="0" noProof="0" dirty="0" err="1">
                <a:ln>
                  <a:noFill/>
                </a:ln>
                <a:solidFill>
                  <a:srgbClr val="000000"/>
                </a:solidFill>
                <a:effectLst/>
                <a:uLnTx/>
                <a:uFill>
                  <a:solidFill>
                    <a:srgbClr val="000000"/>
                  </a:solidFill>
                </a:uFill>
                <a:latin typeface="Söhne"/>
                <a:ea typeface="Söhne"/>
                <a:cs typeface="Söhne"/>
              </a:rPr>
              <a:t>work</a:t>
            </a:r>
            <a:r>
              <a:rPr kumimoji="0" lang="fr-BE" sz="1400" b="0" i="1" u="sng" strike="noStrike" kern="1200" cap="none" spc="0" normalizeH="0" baseline="0" noProof="0" dirty="0">
                <a:ln>
                  <a:noFill/>
                </a:ln>
                <a:solidFill>
                  <a:srgbClr val="000000"/>
                </a:solidFill>
                <a:effectLst/>
                <a:uLnTx/>
                <a:uFill>
                  <a:solidFill>
                    <a:srgbClr val="000000"/>
                  </a:solidFill>
                </a:uFill>
                <a:latin typeface="Söhne"/>
                <a:ea typeface="Söhne"/>
                <a:cs typeface="Söhne"/>
              </a:rPr>
              <a:t> package</a:t>
            </a:r>
            <a:r>
              <a:rPr kumimoji="0" lang="fr-BE" sz="1400" b="0" i="0" u="none" strike="noStrike" kern="1200" cap="none" spc="0" normalizeH="0" baseline="0" noProof="0" dirty="0">
                <a:ln>
                  <a:noFill/>
                </a:ln>
                <a:solidFill>
                  <a:srgbClr val="000000"/>
                </a:solidFill>
                <a:effectLst/>
                <a:uLnTx/>
                <a:uFillTx/>
                <a:latin typeface="Söhne"/>
                <a:ea typeface="Söhne"/>
                <a:cs typeface="Söhne"/>
              </a:rPr>
              <a:t>, + livrables)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Planning (changements ?) </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Évaluation des indicateurs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Progrès financiers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Estimations budgétaires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Thèmes transversaux</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Communication</a:t>
            </a:r>
          </a:p>
          <a:p>
            <a:pPr marL="540000" marR="0" lvl="3" indent="0" algn="l" defTabSz="914400" rtl="0" eaLnBrk="1" fontAlgn="auto" latinLnBrk="0" hangingPunct="1">
              <a:lnSpc>
                <a:spcPct val="100000"/>
              </a:lnSpc>
              <a:spcBef>
                <a:spcPts val="300"/>
              </a:spcBef>
              <a:spcAft>
                <a:spcPts val="0"/>
              </a:spcAft>
              <a:buClr>
                <a:srgbClr val="7CA2D6"/>
              </a:buClr>
              <a:buSzTx/>
              <a:buFont typeface="Arial" pitchFamily="34" charset="0"/>
              <a:buNone/>
              <a:tabLst/>
              <a:defRPr/>
            </a:pPr>
            <a:r>
              <a:rPr kumimoji="0" lang="fr-BE" sz="1400" b="1" i="0" u="none" strike="noStrike" kern="1200" cap="none" spc="0" normalizeH="0" baseline="0" noProof="0" dirty="0">
                <a:ln>
                  <a:noFill/>
                </a:ln>
                <a:solidFill>
                  <a:srgbClr val="000000"/>
                </a:solidFill>
                <a:effectLst/>
                <a:uLnTx/>
                <a:uFillTx/>
                <a:latin typeface="Söhne"/>
                <a:ea typeface="Söhne"/>
                <a:cs typeface="Söhne"/>
              </a:rPr>
              <a:t>+ Annexes (!): planning, livrables, indicateurs, comptes annuels, preuves de communication, photos, etc.</a:t>
            </a:r>
          </a:p>
          <a:p>
            <a:pPr marL="285750" indent="-285750">
              <a:buFontTx/>
              <a:buChar char="-"/>
            </a:pPr>
            <a:endParaRPr lang="fr-BE" sz="1800" b="0" i="0" dirty="0">
              <a:solidFill>
                <a:schemeClr val="tx1"/>
              </a:solidFill>
              <a:effectLst/>
              <a:latin typeface="Söhne"/>
            </a:endParaRPr>
          </a:p>
        </p:txBody>
      </p:sp>
    </p:spTree>
    <p:extLst>
      <p:ext uri="{BB962C8B-B14F-4D97-AF65-F5344CB8AC3E}">
        <p14:creationId xmlns:p14="http://schemas.microsoft.com/office/powerpoint/2010/main" val="3693454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i="1" dirty="0">
                <a:solidFill>
                  <a:srgbClr val="595959"/>
                </a:solidFill>
                <a:latin typeface="Arial"/>
                <a:ea typeface="Arial"/>
                <a:cs typeface="Arial"/>
              </a:rPr>
              <a:t>Pérennité + rapportage</a:t>
            </a:r>
            <a:endParaRPr lang="fr-BE" sz="2200" b="1" i="1" strike="noStrike" cap="none" spc="0" baseline="0" dirty="0">
              <a:solidFill>
                <a:srgbClr val="595959"/>
              </a:solidFill>
              <a:effectLst/>
              <a:latin typeface="Arial"/>
              <a:ea typeface="Arial"/>
              <a:cs typeface="Aria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lnSpcReduction="10000"/>
          </a:bodyPr>
          <a:lstStyle/>
          <a:p>
            <a:pPr lvl="1" rtl="0">
              <a:buFont typeface="Arial" pitchFamily="34" charset="0"/>
              <a:buChar char="•"/>
            </a:pPr>
            <a:r>
              <a:rPr lang="fr-BE" sz="1400" b="0" i="0" strike="noStrike" cap="none" spc="0" baseline="0" dirty="0">
                <a:solidFill>
                  <a:srgbClr val="000000"/>
                </a:solidFill>
                <a:effectLst/>
                <a:latin typeface="Söhne"/>
                <a:ea typeface="Söhne"/>
                <a:cs typeface="Söhne"/>
              </a:rPr>
              <a:t> Rapport annuel après la clôture du projet </a:t>
            </a:r>
            <a:r>
              <a:rPr lang="fr-BE" sz="1400" b="1" i="0" strike="noStrike" cap="none" spc="0" baseline="0" dirty="0">
                <a:solidFill>
                  <a:srgbClr val="000000"/>
                </a:solidFill>
                <a:effectLst/>
                <a:latin typeface="Söhne"/>
                <a:ea typeface="Söhne"/>
                <a:cs typeface="Söhne"/>
              </a:rPr>
              <a:t>pour la période de pérennité de 5 ans</a:t>
            </a:r>
          </a:p>
          <a:p>
            <a:pPr lvl="1" rtl="0">
              <a:buFont typeface="Arial" pitchFamily="34" charset="0"/>
              <a:buChar char="•"/>
            </a:pPr>
            <a:r>
              <a:rPr lang="fr-BE" sz="1400" b="0" i="0" strike="noStrike" cap="none" spc="0" baseline="0" dirty="0">
                <a:solidFill>
                  <a:srgbClr val="000000"/>
                </a:solidFill>
                <a:effectLst/>
                <a:latin typeface="Söhne"/>
                <a:ea typeface="Söhne"/>
                <a:cs typeface="Söhne"/>
              </a:rPr>
              <a:t> Après la clôture du projet</a:t>
            </a:r>
          </a:p>
          <a:p>
            <a:pPr lvl="1" rtl="0">
              <a:buFont typeface="Arial" pitchFamily="34" charset="0"/>
              <a:buChar char="•"/>
            </a:pPr>
            <a:r>
              <a:rPr lang="fr-BE" sz="1400" b="0" i="0" strike="noStrike" cap="none" spc="0" baseline="0" dirty="0">
                <a:solidFill>
                  <a:srgbClr val="000000"/>
                </a:solidFill>
                <a:effectLst/>
                <a:latin typeface="Söhne"/>
                <a:ea typeface="Söhne"/>
                <a:cs typeface="Söhne"/>
              </a:rPr>
              <a:t> Dernier rapport pour le 28 février de l'année suivant la cinquième année après la clôture, au moins jusqu'au 28 février 2030.</a:t>
            </a:r>
          </a:p>
          <a:p>
            <a:pPr lvl="1" rtl="0">
              <a:buFont typeface="Arial" pitchFamily="34" charset="0"/>
              <a:buChar char="•"/>
            </a:pPr>
            <a:r>
              <a:rPr lang="fr-BE" sz="1400" b="0" i="0" strike="noStrike" cap="none" spc="0" baseline="0" dirty="0">
                <a:solidFill>
                  <a:srgbClr val="000000"/>
                </a:solidFill>
                <a:effectLst/>
                <a:latin typeface="Söhne"/>
                <a:ea typeface="Söhne"/>
                <a:cs typeface="Söhne"/>
              </a:rPr>
              <a:t> Contenu du rapport :</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L'avancement du projet (réalisations, contexte, problèmes rencontrés)</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Une évaluation des objectifs et indicateurs</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Actions en termes de communication</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Futures phases du projet</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L'avancement financier (dépenses et recettes)</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Mesures pour garantir la pérennité du projet</a:t>
            </a:r>
          </a:p>
        </p:txBody>
      </p:sp>
    </p:spTree>
    <p:extLst>
      <p:ext uri="{BB962C8B-B14F-4D97-AF65-F5344CB8AC3E}">
        <p14:creationId xmlns:p14="http://schemas.microsoft.com/office/powerpoint/2010/main" val="4003415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a:solidFill>
                  <a:srgbClr val="595959"/>
                </a:solidFill>
                <a:effectLst/>
                <a:latin typeface="Arial"/>
                <a:ea typeface="Arial"/>
                <a:cs typeface="Arial"/>
              </a:rPr>
              <a:t>Work packages &amp; livrables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lnSpcReduction="10000"/>
          </a:bodyPr>
          <a:lstStyle/>
          <a:p>
            <a:pPr lvl="1" rtl="0"/>
            <a:r>
              <a:rPr lang="fr-BE" sz="1300" b="0" i="0" u="sng" strike="noStrike" cap="none" spc="0" baseline="0" dirty="0">
                <a:solidFill>
                  <a:srgbClr val="374151"/>
                </a:solidFill>
                <a:effectLst/>
                <a:uFill>
                  <a:solidFill>
                    <a:srgbClr val="374151"/>
                  </a:solidFill>
                </a:uFill>
                <a:latin typeface="Söhne"/>
                <a:ea typeface="Söhne"/>
                <a:cs typeface="Söhne"/>
              </a:rPr>
              <a:t>Objectifs du projet :</a:t>
            </a:r>
            <a:r>
              <a:rPr lang="fr-BE" sz="1300" b="1" i="0" u="sng" strike="noStrike" cap="none" spc="0" baseline="0" dirty="0">
                <a:solidFill>
                  <a:srgbClr val="374151"/>
                </a:solidFill>
                <a:effectLst/>
                <a:uFill>
                  <a:solidFill>
                    <a:srgbClr val="374151"/>
                  </a:solidFill>
                </a:uFill>
                <a:latin typeface="Söhne"/>
                <a:ea typeface="Söhne"/>
                <a:cs typeface="Söhne"/>
              </a:rPr>
              <a:t>atteints : 31 décembre 2029</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Planning </a:t>
            </a:r>
            <a:r>
              <a:rPr lang="fr-BE" sz="1300" i="0" strike="noStrike" cap="none" spc="0" baseline="0" dirty="0">
                <a:solidFill>
                  <a:srgbClr val="374151"/>
                </a:solidFill>
                <a:effectLst/>
                <a:latin typeface="Söhne"/>
                <a:ea typeface="Söhne"/>
                <a:cs typeface="Söhne"/>
              </a:rPr>
              <a:t>modifiable</a:t>
            </a:r>
            <a:r>
              <a:rPr lang="fr-BE" sz="1300" b="0" i="0" strike="noStrike" cap="none" spc="0" baseline="0" dirty="0">
                <a:solidFill>
                  <a:srgbClr val="374151"/>
                </a:solidFill>
                <a:effectLst/>
                <a:latin typeface="Söhne"/>
                <a:ea typeface="Söhne"/>
                <a:cs typeface="Söhne"/>
              </a:rPr>
              <a:t> annuellement dans les rapports d'avancement, sur base des </a:t>
            </a:r>
            <a:r>
              <a:rPr lang="fr-BE" sz="1300" b="0" i="0" strike="noStrike" cap="none" spc="0" baseline="0" dirty="0" err="1">
                <a:solidFill>
                  <a:srgbClr val="374151"/>
                </a:solidFill>
                <a:effectLst/>
                <a:latin typeface="Söhne"/>
                <a:ea typeface="Söhne"/>
                <a:cs typeface="Söhne"/>
              </a:rPr>
              <a:t>work</a:t>
            </a:r>
            <a:r>
              <a:rPr lang="fr-BE" sz="1300" b="0" i="0" strike="noStrike" cap="none" spc="0" baseline="0" dirty="0">
                <a:solidFill>
                  <a:srgbClr val="374151"/>
                </a:solidFill>
                <a:effectLst/>
                <a:latin typeface="Söhne"/>
                <a:ea typeface="Söhne"/>
                <a:cs typeface="Söhne"/>
              </a:rPr>
              <a:t> packages et livrables  </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a:t>
            </a:r>
            <a:r>
              <a:rPr lang="fr-BE" sz="1300" b="1" i="0" u="sng" strike="noStrike" cap="none" spc="0" baseline="0" dirty="0">
                <a:solidFill>
                  <a:srgbClr val="374151"/>
                </a:solidFill>
                <a:effectLst/>
                <a:uFill>
                  <a:solidFill>
                    <a:srgbClr val="374151"/>
                  </a:solidFill>
                </a:uFill>
                <a:latin typeface="Söhne"/>
                <a:ea typeface="Söhne"/>
                <a:cs typeface="Söhne"/>
              </a:rPr>
              <a:t>Les « </a:t>
            </a:r>
            <a:r>
              <a:rPr lang="fr-BE" sz="1300" b="1" i="0" u="sng" strike="noStrike" cap="none" spc="0" baseline="0" dirty="0" err="1">
                <a:solidFill>
                  <a:srgbClr val="374151"/>
                </a:solidFill>
                <a:effectLst/>
                <a:uFill>
                  <a:solidFill>
                    <a:srgbClr val="374151"/>
                  </a:solidFill>
                </a:uFill>
                <a:latin typeface="Söhne"/>
                <a:ea typeface="Söhne"/>
                <a:cs typeface="Söhne"/>
              </a:rPr>
              <a:t>work</a:t>
            </a:r>
            <a:r>
              <a:rPr lang="fr-BE" sz="1300" b="1" i="0" u="sng" strike="noStrike" cap="none" spc="0" baseline="0" dirty="0">
                <a:solidFill>
                  <a:srgbClr val="374151"/>
                </a:solidFill>
                <a:effectLst/>
                <a:uFill>
                  <a:solidFill>
                    <a:srgbClr val="374151"/>
                  </a:solidFill>
                </a:uFill>
                <a:latin typeface="Söhne"/>
                <a:ea typeface="Söhne"/>
                <a:cs typeface="Söhne"/>
              </a:rPr>
              <a:t> packages »</a:t>
            </a:r>
            <a:r>
              <a:rPr lang="fr-BE" sz="1300" b="0" i="0" strike="noStrike" cap="none" spc="0" baseline="0" dirty="0">
                <a:solidFill>
                  <a:srgbClr val="374151"/>
                </a:solidFill>
                <a:effectLst/>
                <a:latin typeface="Söhne"/>
                <a:ea typeface="Söhne"/>
                <a:cs typeface="Söhne"/>
              </a:rPr>
              <a:t> sont des sous-projets avec des ressources, activités, résultats, objectifs, planning et livrables</a:t>
            </a:r>
            <a:endParaRPr lang="fr-BE" b="0" i="0" dirty="0">
              <a:solidFill>
                <a:srgbClr val="374151"/>
              </a:solidFill>
              <a:effectLst/>
              <a:latin typeface="Söhne"/>
            </a:endParaRP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Les </a:t>
            </a:r>
            <a:r>
              <a:rPr lang="fr-BE" sz="1300" b="1" i="0" u="sng" strike="noStrike" cap="none" spc="0" baseline="0" dirty="0">
                <a:solidFill>
                  <a:srgbClr val="374151"/>
                </a:solidFill>
                <a:effectLst/>
                <a:uFill>
                  <a:solidFill>
                    <a:srgbClr val="374151"/>
                  </a:solidFill>
                </a:uFill>
                <a:latin typeface="Söhne"/>
                <a:ea typeface="Söhne"/>
                <a:cs typeface="Söhne"/>
              </a:rPr>
              <a:t>livrables</a:t>
            </a:r>
            <a:r>
              <a:rPr lang="fr-BE" sz="1300" b="0" i="0" strike="noStrike" cap="none" spc="0" baseline="0" dirty="0">
                <a:solidFill>
                  <a:srgbClr val="374151"/>
                </a:solidFill>
                <a:effectLst/>
                <a:latin typeface="Söhne"/>
                <a:ea typeface="Söhne"/>
                <a:cs typeface="Söhne"/>
              </a:rPr>
              <a:t> sont les résultats du projet qui démontrent l’exécution conformément à la convention.</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Contribution à la justification des dépenses, notamment des frais de personnel</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Différentes formes : plan de communication, étude, publication, rapport, etc.</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Les livrables doivent être documentés le cas échéant.</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En concertation avec la direction FEDER</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Justification de frais de personnel sur base de livrables: analyse préalable par des experts ( + en cas de modification)</a:t>
            </a:r>
          </a:p>
        </p:txBody>
      </p:sp>
    </p:spTree>
    <p:extLst>
      <p:ext uri="{BB962C8B-B14F-4D97-AF65-F5344CB8AC3E}">
        <p14:creationId xmlns:p14="http://schemas.microsoft.com/office/powerpoint/2010/main" val="1708005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a:solidFill>
                  <a:srgbClr val="595959"/>
                </a:solidFill>
                <a:effectLst/>
                <a:latin typeface="Arial"/>
                <a:ea typeface="Arial"/>
                <a:cs typeface="Arial"/>
              </a:rPr>
              <a:t>Indicateurs</a:t>
            </a:r>
            <a:r>
              <a:rPr lang="fr-BE" sz="2200" b="0" i="0" strike="noStrike" cap="none" spc="0" baseline="0">
                <a:solidFill>
                  <a:srgbClr val="595959"/>
                </a:solidFill>
                <a:effectLst/>
                <a:latin typeface="Arial"/>
                <a:ea typeface="Arial"/>
                <a:cs typeface="Arial"/>
              </a:rPr>
              <a:t> </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r>
              <a:rPr lang="fr-BE" sz="2000" b="0" i="0" strike="noStrike" cap="none" spc="0" baseline="0">
                <a:solidFill>
                  <a:srgbClr val="374151"/>
                </a:solidFill>
                <a:effectLst/>
                <a:latin typeface="Söhne"/>
                <a:ea typeface="Söhne"/>
                <a:cs typeface="Söhne"/>
              </a:rPr>
              <a:t>- Quatre objectifs stratégiques, 9 objectifs opérationnels</a:t>
            </a:r>
          </a:p>
          <a:p>
            <a:pPr lvl="1" rtl="0">
              <a:buFont typeface="Arial" pitchFamily="34" charset="0"/>
              <a:buChar char="•"/>
            </a:pPr>
            <a:r>
              <a:rPr lang="fr-BE" sz="1600" b="0" i="0" u="sng" strike="noStrike" cap="none" spc="0" baseline="0">
                <a:solidFill>
                  <a:srgbClr val="374151"/>
                </a:solidFill>
                <a:effectLst/>
                <a:uFill>
                  <a:solidFill>
                    <a:srgbClr val="374151"/>
                  </a:solidFill>
                </a:uFill>
                <a:latin typeface="Söhne"/>
                <a:ea typeface="Söhne"/>
                <a:cs typeface="Söhne"/>
              </a:rPr>
              <a:t> Indicateurs de réalisation</a:t>
            </a:r>
            <a:r>
              <a:rPr lang="fr-BE" sz="1600" b="0" i="0" strike="noStrike" cap="none" spc="0" baseline="0">
                <a:solidFill>
                  <a:srgbClr val="374151"/>
                </a:solidFill>
                <a:effectLst/>
                <a:latin typeface="Söhne"/>
                <a:ea typeface="Söhne"/>
                <a:cs typeface="Söhne"/>
              </a:rPr>
              <a:t> : un indicateur pour mesurer les livrables spécifiquement liés à l'aide</a:t>
            </a:r>
          </a:p>
          <a:p>
            <a:pPr lvl="1" rtl="0">
              <a:buFont typeface="Arial" pitchFamily="34" charset="0"/>
              <a:buChar char="•"/>
            </a:pPr>
            <a:r>
              <a:rPr lang="fr-BE" sz="1600" b="0" i="0" u="sng" strike="noStrike" cap="none" spc="0" baseline="0">
                <a:solidFill>
                  <a:srgbClr val="374151"/>
                </a:solidFill>
                <a:effectLst/>
                <a:uFill>
                  <a:solidFill>
                    <a:srgbClr val="374151"/>
                  </a:solidFill>
                </a:uFill>
                <a:latin typeface="Söhne"/>
                <a:ea typeface="Söhne"/>
                <a:cs typeface="Söhne"/>
              </a:rPr>
              <a:t>Indicateurs de résultats</a:t>
            </a:r>
            <a:r>
              <a:rPr lang="fr-BE" sz="1600" b="0" i="0" strike="noStrike" cap="none" spc="0" baseline="0">
                <a:solidFill>
                  <a:srgbClr val="374151"/>
                </a:solidFill>
                <a:effectLst/>
                <a:latin typeface="Söhne"/>
                <a:ea typeface="Söhne"/>
                <a:cs typeface="Söhne"/>
              </a:rPr>
              <a:t> : un indicateur permettant de mesurer l'impact des initiatives subventionnées, notamment en ce qui concerne les bénéficiaires directs, le public cible ou les utilisateurs de l'infrastructure</a:t>
            </a:r>
          </a:p>
          <a:p>
            <a:endParaRPr lang="fr-BE" sz="1600">
              <a:solidFill>
                <a:schemeClr val="tx1"/>
              </a:solidFill>
              <a:latin typeface="Söhne"/>
            </a:endParaRPr>
          </a:p>
          <a:p>
            <a:pPr rtl="0"/>
            <a:r>
              <a:rPr lang="fr-BE" sz="1600" b="0" i="0" strike="noStrike" cap="none" spc="0" baseline="0">
                <a:solidFill>
                  <a:srgbClr val="000000"/>
                </a:solidFill>
                <a:effectLst/>
                <a:latin typeface="Söhne"/>
                <a:ea typeface="Söhne"/>
                <a:cs typeface="Söhne"/>
              </a:rPr>
              <a:t>-&gt; </a:t>
            </a:r>
            <a:r>
              <a:rPr lang="fr-BE" sz="1600" b="0" i="0" u="sng" strike="noStrike" cap="none" spc="0" baseline="0">
                <a:solidFill>
                  <a:srgbClr val="000000"/>
                </a:solidFill>
                <a:effectLst/>
                <a:uFill>
                  <a:solidFill>
                    <a:srgbClr val="000000"/>
                  </a:solidFill>
                </a:uFill>
                <a:latin typeface="Söhne"/>
                <a:ea typeface="Söhne"/>
                <a:cs typeface="Söhne"/>
              </a:rPr>
              <a:t>Séance d'information spécifique sur le reporting et les indicateurs</a:t>
            </a:r>
          </a:p>
        </p:txBody>
      </p:sp>
    </p:spTree>
    <p:extLst>
      <p:ext uri="{BB962C8B-B14F-4D97-AF65-F5344CB8AC3E}">
        <p14:creationId xmlns:p14="http://schemas.microsoft.com/office/powerpoint/2010/main" val="304193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Indicateurs (rapportage)</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buFont typeface="Arial" pitchFamily="34" charset="0"/>
              <a:buChar char="•"/>
            </a:pPr>
            <a:r>
              <a:rPr lang="fr-BE" sz="2000" b="0" i="0" strike="noStrike" cap="none" spc="0" baseline="0" dirty="0">
                <a:solidFill>
                  <a:srgbClr val="374151"/>
                </a:solidFill>
                <a:effectLst/>
                <a:latin typeface="Söhne"/>
                <a:ea typeface="Söhne"/>
                <a:cs typeface="Söhne"/>
              </a:rPr>
              <a:t> Les porteurs de projet doivent </a:t>
            </a:r>
            <a:r>
              <a:rPr lang="fr-BE" sz="2000" b="1" i="0" strike="noStrike" cap="none" spc="0" baseline="0" dirty="0">
                <a:solidFill>
                  <a:srgbClr val="374151"/>
                </a:solidFill>
                <a:effectLst/>
                <a:latin typeface="Söhne"/>
                <a:ea typeface="Söhne"/>
                <a:cs typeface="Söhne"/>
              </a:rPr>
              <a:t>rendre compte deux fois par an </a:t>
            </a:r>
            <a:r>
              <a:rPr lang="fr-BE" sz="2000" b="0" i="0" strike="noStrike" cap="none" spc="0" baseline="0" dirty="0">
                <a:solidFill>
                  <a:srgbClr val="374151"/>
                </a:solidFill>
                <a:effectLst/>
                <a:latin typeface="Söhne"/>
                <a:ea typeface="Söhne"/>
                <a:cs typeface="Söhne"/>
              </a:rPr>
              <a:t>des indicateurs (avec les rapports semestriels).</a:t>
            </a:r>
          </a:p>
          <a:p>
            <a:pPr lvl="1" rtl="0">
              <a:buFont typeface="Arial" pitchFamily="34" charset="0"/>
              <a:buChar char="•"/>
            </a:pPr>
            <a:r>
              <a:rPr lang="fr-BE" sz="2000" b="0" i="0" strike="noStrike" cap="none" spc="0" baseline="0" dirty="0">
                <a:solidFill>
                  <a:srgbClr val="374151"/>
                </a:solidFill>
                <a:effectLst/>
                <a:latin typeface="Söhne"/>
                <a:ea typeface="Söhne"/>
                <a:cs typeface="Söhne"/>
              </a:rPr>
              <a:t> La fréquence de rapportage varie en fonction de l'indicateur</a:t>
            </a:r>
          </a:p>
          <a:p>
            <a:pPr lvl="1" rtl="0">
              <a:buFont typeface="Arial" pitchFamily="34" charset="0"/>
              <a:buChar char="•"/>
            </a:pPr>
            <a:r>
              <a:rPr lang="fr-BE" sz="2000" b="0" i="0" strike="noStrike" cap="none" spc="0" baseline="0" dirty="0">
                <a:solidFill>
                  <a:srgbClr val="374151"/>
                </a:solidFill>
                <a:effectLst/>
                <a:latin typeface="Söhne"/>
                <a:ea typeface="Söhne"/>
                <a:cs typeface="Söhne"/>
              </a:rPr>
              <a:t> </a:t>
            </a:r>
            <a:r>
              <a:rPr lang="fr-BE" sz="2000" b="0" i="0" u="sng" strike="noStrike" cap="none" spc="0" baseline="0" dirty="0">
                <a:solidFill>
                  <a:srgbClr val="374151"/>
                </a:solidFill>
                <a:effectLst/>
                <a:uFill>
                  <a:solidFill>
                    <a:srgbClr val="374151"/>
                  </a:solidFill>
                </a:uFill>
                <a:latin typeface="Söhne"/>
                <a:ea typeface="Söhne"/>
                <a:cs typeface="Söhne"/>
              </a:rPr>
              <a:t>Non-respect</a:t>
            </a:r>
            <a:r>
              <a:rPr lang="fr-BE" sz="2000" b="0" i="0" strike="noStrike" cap="none" spc="0" baseline="0" dirty="0">
                <a:solidFill>
                  <a:srgbClr val="374151"/>
                </a:solidFill>
                <a:effectLst/>
                <a:latin typeface="Söhne"/>
                <a:ea typeface="Söhne"/>
                <a:cs typeface="Söhne"/>
              </a:rPr>
              <a:t> : droit de répercussion sur les bénéficiaires</a:t>
            </a:r>
          </a:p>
        </p:txBody>
      </p:sp>
    </p:spTree>
    <p:extLst>
      <p:ext uri="{BB962C8B-B14F-4D97-AF65-F5344CB8AC3E}">
        <p14:creationId xmlns:p14="http://schemas.microsoft.com/office/powerpoint/2010/main" val="2089205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Liquidation de la subvention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987574"/>
            <a:ext cx="8424936" cy="3240360"/>
          </a:xfrm>
        </p:spPr>
        <p:txBody>
          <a:bodyPr>
            <a:normAutofit fontScale="70000" lnSpcReduction="20000"/>
          </a:bodyPr>
          <a:lstStyle/>
          <a:p>
            <a:pPr marL="311400" lvl="2" indent="0"/>
            <a:r>
              <a:rPr lang="fr-BE" b="0" dirty="0">
                <a:solidFill>
                  <a:srgbClr val="374151"/>
                </a:solidFill>
                <a:latin typeface="Söhne"/>
              </a:rPr>
              <a:t>La subvention est liquidée en plusieurs étapes (sauf exception OAA et SPRB) : </a:t>
            </a:r>
          </a:p>
          <a:p>
            <a:pPr lvl="2">
              <a:buFont typeface="Arial" panose="020B0604020202020204" pitchFamily="34" charset="0"/>
              <a:buChar char="•"/>
            </a:pPr>
            <a:endParaRPr lang="fr-BE" b="0" dirty="0">
              <a:solidFill>
                <a:srgbClr val="374151"/>
              </a:solidFill>
              <a:latin typeface="Söhne"/>
            </a:endParaRPr>
          </a:p>
          <a:p>
            <a:pPr marL="342900" lvl="1" indent="-342900">
              <a:buFont typeface="Arial" panose="020B0604020202020204" pitchFamily="34" charset="0"/>
              <a:buChar char="•"/>
            </a:pPr>
            <a:r>
              <a:rPr lang="fr-BE" dirty="0">
                <a:solidFill>
                  <a:srgbClr val="374151"/>
                </a:solidFill>
                <a:latin typeface="Söhne"/>
              </a:rPr>
              <a:t>Un </a:t>
            </a:r>
            <a:r>
              <a:rPr lang="fr-BE" b="1" dirty="0">
                <a:solidFill>
                  <a:srgbClr val="374151"/>
                </a:solidFill>
                <a:latin typeface="Söhne"/>
              </a:rPr>
              <a:t>versement initial de 15 % </a:t>
            </a:r>
            <a:r>
              <a:rPr lang="fr-BE" dirty="0">
                <a:solidFill>
                  <a:srgbClr val="374151"/>
                </a:solidFill>
                <a:latin typeface="Söhne"/>
              </a:rPr>
              <a:t>du montant total de la subvention est effectué à la signature de la convention, sans nécessité de justificatifs à ce stade</a:t>
            </a:r>
          </a:p>
          <a:p>
            <a:pPr marL="342900" lvl="1" indent="-342900">
              <a:buFont typeface="Arial" panose="020B0604020202020204" pitchFamily="34" charset="0"/>
              <a:buChar char="•"/>
            </a:pPr>
            <a:r>
              <a:rPr lang="fr-BE" dirty="0">
                <a:solidFill>
                  <a:srgbClr val="374151"/>
                </a:solidFill>
                <a:latin typeface="Söhne"/>
              </a:rPr>
              <a:t>Les paiements ultérieurs sont sur base de pièces justificatives de dépenses éligibles, à envoyer semestriellement à la Direction FEDER via Salesforce</a:t>
            </a:r>
          </a:p>
          <a:p>
            <a:pPr marL="342900" lvl="1" indent="-342900">
              <a:buFont typeface="Arial" panose="020B0604020202020204" pitchFamily="34" charset="0"/>
              <a:buChar char="•"/>
            </a:pPr>
            <a:r>
              <a:rPr lang="fr-BE" dirty="0">
                <a:solidFill>
                  <a:srgbClr val="374151"/>
                </a:solidFill>
                <a:latin typeface="Söhne"/>
              </a:rPr>
              <a:t>Lorsque </a:t>
            </a:r>
            <a:r>
              <a:rPr lang="fr-BE" b="1" dirty="0">
                <a:solidFill>
                  <a:srgbClr val="374151"/>
                </a:solidFill>
                <a:latin typeface="Söhne"/>
              </a:rPr>
              <a:t>80 % du montant total </a:t>
            </a:r>
            <a:r>
              <a:rPr lang="fr-BE" dirty="0">
                <a:solidFill>
                  <a:srgbClr val="374151"/>
                </a:solidFill>
                <a:latin typeface="Söhne"/>
              </a:rPr>
              <a:t>de la subvention est justifié, l'avance de 15 % est justifiée par des pièces justificatives de dépenses éligibles</a:t>
            </a:r>
          </a:p>
          <a:p>
            <a:pPr marL="342900" lvl="1" indent="-342900">
              <a:buFont typeface="Arial" panose="020B0604020202020204" pitchFamily="34" charset="0"/>
              <a:buChar char="•"/>
            </a:pPr>
            <a:r>
              <a:rPr lang="fr-BE" b="0" dirty="0">
                <a:solidFill>
                  <a:srgbClr val="374151"/>
                </a:solidFill>
                <a:latin typeface="Söhne"/>
              </a:rPr>
              <a:t>Le </a:t>
            </a:r>
            <a:r>
              <a:rPr lang="fr-BE" b="1" dirty="0">
                <a:solidFill>
                  <a:srgbClr val="374151"/>
                </a:solidFill>
                <a:latin typeface="Söhne"/>
              </a:rPr>
              <a:t>solde de 5 % </a:t>
            </a:r>
            <a:r>
              <a:rPr lang="fr-BE" b="0" dirty="0">
                <a:solidFill>
                  <a:srgbClr val="374151"/>
                </a:solidFill>
                <a:latin typeface="Söhne"/>
              </a:rPr>
              <a:t>est versé lors de la clôture du projet, une fois que le projet est terminé, sur base des dernières pièces justificatives et du rapport final</a:t>
            </a:r>
          </a:p>
          <a:p>
            <a:pPr lvl="1" indent="0"/>
            <a:endParaRPr lang="fr-BE" dirty="0">
              <a:solidFill>
                <a:srgbClr val="374151"/>
              </a:solidFill>
              <a:latin typeface="Söhne"/>
            </a:endParaRPr>
          </a:p>
          <a:p>
            <a:pPr lvl="1" indent="0"/>
            <a:r>
              <a:rPr lang="fr-BE" dirty="0">
                <a:solidFill>
                  <a:srgbClr val="374151"/>
                </a:solidFill>
                <a:latin typeface="Söhne"/>
              </a:rPr>
              <a:t>Exceptions: SPRB (pas de subvention), organismes régionaux</a:t>
            </a:r>
            <a:endParaRPr lang="fr-BE" b="0" i="0" dirty="0">
              <a:solidFill>
                <a:srgbClr val="374151"/>
              </a:solidFill>
              <a:effectLst/>
              <a:latin typeface="Söhne"/>
            </a:endParaRPr>
          </a:p>
        </p:txBody>
      </p:sp>
    </p:spTree>
    <p:extLst>
      <p:ext uri="{BB962C8B-B14F-4D97-AF65-F5344CB8AC3E}">
        <p14:creationId xmlns:p14="http://schemas.microsoft.com/office/powerpoint/2010/main" val="1749592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La justification des dépenses / les demandes de paiement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059582"/>
            <a:ext cx="8784468" cy="3877940"/>
          </a:xfrm>
        </p:spPr>
        <p:txBody>
          <a:bodyPr>
            <a:normAutofit/>
          </a:bodyPr>
          <a:lstStyle/>
          <a:p>
            <a:pPr marL="270900" lvl="1" indent="-342900">
              <a:buFont typeface="Arial" panose="020B0604020202020204" pitchFamily="34" charset="0"/>
              <a:buChar char="•"/>
            </a:pPr>
            <a:r>
              <a:rPr lang="fr-BE" sz="1400" b="0" dirty="0">
                <a:solidFill>
                  <a:schemeClr val="tx2">
                    <a:lumMod val="50000"/>
                  </a:schemeClr>
                </a:solidFill>
                <a:latin typeface="Söhne"/>
              </a:rPr>
              <a:t>Période d’éligibilité des dépenses: </a:t>
            </a:r>
            <a:r>
              <a:rPr lang="fr-BE" sz="1400" b="1" dirty="0">
                <a:solidFill>
                  <a:schemeClr val="tx2">
                    <a:lumMod val="50000"/>
                  </a:schemeClr>
                </a:solidFill>
                <a:latin typeface="Söhne"/>
              </a:rPr>
              <a:t>1 janvier 2021 – 31 décembre 2029 </a:t>
            </a:r>
            <a:r>
              <a:rPr lang="fr-BE" sz="1400" b="0" dirty="0">
                <a:solidFill>
                  <a:schemeClr val="tx2">
                    <a:lumMod val="50000"/>
                  </a:schemeClr>
                </a:solidFill>
                <a:latin typeface="Söhne"/>
              </a:rPr>
              <a:t>(</a:t>
            </a:r>
            <a:r>
              <a:rPr lang="fr-BE" sz="1400" b="1" dirty="0">
                <a:solidFill>
                  <a:schemeClr val="tx2">
                    <a:lumMod val="50000"/>
                  </a:schemeClr>
                </a:solidFill>
                <a:latin typeface="Söhne"/>
              </a:rPr>
              <a:t>factures payées + prestations réelles</a:t>
            </a:r>
            <a:r>
              <a:rPr lang="fr-BE" sz="1400" b="0" dirty="0">
                <a:solidFill>
                  <a:schemeClr val="tx2">
                    <a:lumMod val="50000"/>
                  </a:schemeClr>
                </a:solidFill>
                <a:latin typeface="Söhne"/>
              </a:rPr>
              <a:t>)</a:t>
            </a:r>
            <a:endParaRPr lang="fr-BE" sz="1400" b="0" i="0" dirty="0">
              <a:solidFill>
                <a:schemeClr val="tx2">
                  <a:lumMod val="50000"/>
                </a:schemeClr>
              </a:solidFill>
              <a:effectLst/>
              <a:latin typeface="Söhne"/>
            </a:endParaRPr>
          </a:p>
          <a:p>
            <a:pPr marL="270900" lvl="1" indent="-342900">
              <a:buFont typeface="Arial" panose="020B0604020202020204" pitchFamily="34" charset="0"/>
              <a:buChar char="•"/>
            </a:pPr>
            <a:r>
              <a:rPr lang="fr-BE" sz="1400" dirty="0">
                <a:solidFill>
                  <a:schemeClr val="tx2">
                    <a:lumMod val="50000"/>
                  </a:schemeClr>
                </a:solidFill>
                <a:latin typeface="Söhne"/>
              </a:rPr>
              <a:t>Justification des dépenses et introduction demandes de paiement </a:t>
            </a:r>
            <a:r>
              <a:rPr lang="fr-BE" sz="1400" b="1" dirty="0">
                <a:solidFill>
                  <a:schemeClr val="tx2">
                    <a:lumMod val="50000"/>
                  </a:schemeClr>
                </a:solidFill>
                <a:latin typeface="Söhne"/>
              </a:rPr>
              <a:t>deux fois par an </a:t>
            </a:r>
            <a:r>
              <a:rPr lang="fr-BE" sz="1400" dirty="0">
                <a:solidFill>
                  <a:schemeClr val="tx2">
                    <a:lumMod val="50000"/>
                  </a:schemeClr>
                </a:solidFill>
                <a:latin typeface="Söhne"/>
              </a:rPr>
              <a:t>(28 février et 31 août) (possibilité au fur et à mesure)</a:t>
            </a:r>
          </a:p>
          <a:p>
            <a:pPr marL="270900" lvl="1" indent="-342900">
              <a:buFont typeface="Arial" panose="020B0604020202020204" pitchFamily="34" charset="0"/>
              <a:buChar char="•"/>
            </a:pPr>
            <a:r>
              <a:rPr lang="fr-BE" sz="1400" dirty="0">
                <a:solidFill>
                  <a:schemeClr val="tx2">
                    <a:lumMod val="50000"/>
                  </a:schemeClr>
                </a:solidFill>
                <a:latin typeface="Söhne"/>
              </a:rPr>
              <a:t>Introduction via la plateforme électronique </a:t>
            </a:r>
            <a:r>
              <a:rPr lang="fr-BE" sz="1400" b="1" dirty="0" err="1">
                <a:solidFill>
                  <a:schemeClr val="tx2">
                    <a:lumMod val="50000"/>
                  </a:schemeClr>
                </a:solidFill>
                <a:latin typeface="Söhne"/>
              </a:rPr>
              <a:t>salesforce</a:t>
            </a:r>
            <a:r>
              <a:rPr lang="fr-BE" sz="1400" b="1" dirty="0">
                <a:solidFill>
                  <a:schemeClr val="tx2">
                    <a:lumMod val="50000"/>
                  </a:schemeClr>
                </a:solidFill>
                <a:latin typeface="Söhne"/>
              </a:rPr>
              <a:t> </a:t>
            </a:r>
          </a:p>
          <a:p>
            <a:pPr marL="270900" lvl="1" indent="-342900">
              <a:buFont typeface="Arial" panose="020B0604020202020204" pitchFamily="34" charset="0"/>
              <a:buChar char="•"/>
            </a:pPr>
            <a:r>
              <a:rPr lang="fr-BE" sz="1400" dirty="0">
                <a:solidFill>
                  <a:schemeClr val="tx2">
                    <a:lumMod val="50000"/>
                  </a:schemeClr>
                </a:solidFill>
                <a:latin typeface="Söhne"/>
              </a:rPr>
              <a:t>+ </a:t>
            </a:r>
            <a:r>
              <a:rPr lang="fr-BE" sz="1400" b="1" dirty="0">
                <a:solidFill>
                  <a:schemeClr val="tx2">
                    <a:lumMod val="50000"/>
                  </a:schemeClr>
                </a:solidFill>
                <a:latin typeface="Söhne"/>
              </a:rPr>
              <a:t>Pièces justificatives</a:t>
            </a:r>
          </a:p>
          <a:p>
            <a:pPr marL="270900" lvl="1" indent="-342900">
              <a:buFont typeface="Arial" panose="020B0604020202020204" pitchFamily="34" charset="0"/>
              <a:buChar char="•"/>
            </a:pPr>
            <a:r>
              <a:rPr lang="fr-BE" sz="1400" dirty="0">
                <a:solidFill>
                  <a:schemeClr val="tx2">
                    <a:lumMod val="50000"/>
                  </a:schemeClr>
                </a:solidFill>
                <a:latin typeface="Söhne"/>
              </a:rPr>
              <a:t>Les justifications couvrent toutes </a:t>
            </a:r>
            <a:r>
              <a:rPr lang="fr-BE" sz="1400" b="1" dirty="0">
                <a:solidFill>
                  <a:schemeClr val="tx2">
                    <a:lumMod val="50000"/>
                  </a:schemeClr>
                </a:solidFill>
                <a:latin typeface="Söhne"/>
              </a:rPr>
              <a:t>les dépenses </a:t>
            </a:r>
            <a:r>
              <a:rPr lang="fr-BE" sz="1400" dirty="0">
                <a:solidFill>
                  <a:schemeClr val="tx2">
                    <a:lumMod val="50000"/>
                  </a:schemeClr>
                </a:solidFill>
                <a:latin typeface="Söhne"/>
              </a:rPr>
              <a:t>:</a:t>
            </a:r>
          </a:p>
          <a:p>
            <a:pPr lvl="1" indent="0"/>
            <a:r>
              <a:rPr lang="fr-BE" sz="1400" dirty="0">
                <a:solidFill>
                  <a:schemeClr val="tx2">
                    <a:lumMod val="50000"/>
                  </a:schemeClr>
                </a:solidFill>
                <a:latin typeface="Söhne"/>
              </a:rPr>
              <a:t>	- Financement par FEDER (</a:t>
            </a:r>
            <a:r>
              <a:rPr lang="fr-BE" sz="1400" b="1" dirty="0">
                <a:solidFill>
                  <a:schemeClr val="tx2">
                    <a:lumMod val="50000"/>
                  </a:schemeClr>
                </a:solidFill>
                <a:latin typeface="Söhne"/>
              </a:rPr>
              <a:t>subvention FEDER+RBC</a:t>
            </a:r>
            <a:r>
              <a:rPr lang="fr-BE" sz="1400" dirty="0">
                <a:solidFill>
                  <a:schemeClr val="tx2">
                    <a:lumMod val="50000"/>
                  </a:schemeClr>
                </a:solidFill>
                <a:latin typeface="Söhne"/>
              </a:rPr>
              <a:t>)</a:t>
            </a:r>
          </a:p>
          <a:p>
            <a:pPr lvl="1" indent="0"/>
            <a:r>
              <a:rPr lang="fr-BE" sz="1400" dirty="0">
                <a:solidFill>
                  <a:schemeClr val="tx2">
                    <a:lumMod val="50000"/>
                  </a:schemeClr>
                </a:solidFill>
                <a:latin typeface="Söhne"/>
              </a:rPr>
              <a:t>	- </a:t>
            </a:r>
            <a:r>
              <a:rPr lang="fr-BE" sz="1400" b="1" dirty="0">
                <a:solidFill>
                  <a:schemeClr val="tx2">
                    <a:lumMod val="50000"/>
                  </a:schemeClr>
                </a:solidFill>
                <a:latin typeface="Söhne"/>
              </a:rPr>
              <a:t>Cofinancement</a:t>
            </a:r>
            <a:r>
              <a:rPr lang="fr-BE" sz="1400" dirty="0">
                <a:solidFill>
                  <a:schemeClr val="tx2">
                    <a:lumMod val="50000"/>
                  </a:schemeClr>
                </a:solidFill>
                <a:latin typeface="Söhne"/>
              </a:rPr>
              <a:t> / apport propre (y compris apports en nature)</a:t>
            </a:r>
          </a:p>
          <a:p>
            <a:pPr marL="2785500" lvl="5" indent="-342900"/>
            <a:r>
              <a:rPr lang="fr-BE" sz="1400" dirty="0">
                <a:solidFill>
                  <a:schemeClr val="tx2">
                    <a:lumMod val="50000"/>
                  </a:schemeClr>
                </a:solidFill>
                <a:latin typeface="Söhne"/>
              </a:rPr>
              <a:t>Cofinancement </a:t>
            </a:r>
            <a:r>
              <a:rPr lang="fr-BE" sz="1400" b="1" dirty="0">
                <a:solidFill>
                  <a:schemeClr val="tx2">
                    <a:lumMod val="50000"/>
                  </a:schemeClr>
                </a:solidFill>
                <a:latin typeface="Söhne"/>
              </a:rPr>
              <a:t>public national/régional </a:t>
            </a:r>
            <a:r>
              <a:rPr lang="fr-BE" sz="1400" dirty="0">
                <a:solidFill>
                  <a:schemeClr val="tx2">
                    <a:lumMod val="50000"/>
                  </a:schemeClr>
                </a:solidFill>
                <a:latin typeface="Söhne"/>
              </a:rPr>
              <a:t>(pas de cofinancement européen)</a:t>
            </a:r>
          </a:p>
          <a:p>
            <a:pPr marL="2785500" lvl="5" indent="-342900"/>
            <a:r>
              <a:rPr lang="fr-BE" sz="1400" b="0" dirty="0">
                <a:solidFill>
                  <a:schemeClr val="tx2">
                    <a:lumMod val="50000"/>
                  </a:schemeClr>
                </a:solidFill>
                <a:latin typeface="Söhne"/>
              </a:rPr>
              <a:t>Aides d’état: pa</a:t>
            </a:r>
            <a:r>
              <a:rPr lang="fr-BE" sz="1400" dirty="0">
                <a:solidFill>
                  <a:schemeClr val="tx2">
                    <a:lumMod val="50000"/>
                  </a:schemeClr>
                </a:solidFill>
                <a:latin typeface="Söhne"/>
              </a:rPr>
              <a:t>rfois apport propre à justifier</a:t>
            </a:r>
            <a:endParaRPr lang="fr-BE" sz="1400" b="0" dirty="0">
              <a:solidFill>
                <a:schemeClr val="tx2">
                  <a:lumMod val="50000"/>
                </a:schemeClr>
              </a:solidFill>
              <a:latin typeface="Söhne"/>
            </a:endParaRPr>
          </a:p>
        </p:txBody>
      </p:sp>
    </p:spTree>
    <p:extLst>
      <p:ext uri="{BB962C8B-B14F-4D97-AF65-F5344CB8AC3E}">
        <p14:creationId xmlns:p14="http://schemas.microsoft.com/office/powerpoint/2010/main" val="1366317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a:xfrm>
            <a:off x="395536" y="205978"/>
            <a:ext cx="8424936" cy="1069628"/>
          </a:xfrm>
        </p:spPr>
        <p:txBody>
          <a:bodyPr>
            <a:normAutofit fontScale="90000"/>
          </a:bodyPr>
          <a:lstStyle/>
          <a:p>
            <a:r>
              <a:rPr lang="fr-BE" sz="2200" i="1" dirty="0">
                <a:solidFill>
                  <a:schemeClr val="tx1">
                    <a:lumMod val="65000"/>
                    <a:lumOff val="35000"/>
                  </a:schemeClr>
                </a:solidFill>
              </a:rPr>
              <a:t>La justification des dépenses / les demandes de paiement</a:t>
            </a:r>
            <a:br>
              <a:rPr lang="fr-BE" sz="2200" i="1" dirty="0">
                <a:solidFill>
                  <a:schemeClr val="tx1">
                    <a:lumMod val="65000"/>
                    <a:lumOff val="35000"/>
                  </a:schemeClr>
                </a:solidFill>
              </a:rPr>
            </a:br>
            <a:br>
              <a:rPr lang="fr-BE" sz="2200" i="1" dirty="0">
                <a:solidFill>
                  <a:schemeClr val="tx1">
                    <a:lumMod val="65000"/>
                    <a:lumOff val="35000"/>
                  </a:schemeClr>
                </a:solidFill>
              </a:rPr>
            </a:br>
            <a:r>
              <a:rPr lang="fr-BE" sz="2200" i="1" dirty="0">
                <a:solidFill>
                  <a:schemeClr val="tx2"/>
                </a:solidFill>
              </a:rPr>
              <a:t>Frais d’investissement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275606"/>
            <a:ext cx="8784468" cy="3661916"/>
          </a:xfrm>
        </p:spPr>
        <p:txBody>
          <a:bodyPr>
            <a:normAutofit/>
          </a:bodyPr>
          <a:lstStyle/>
          <a:p>
            <a:pPr marL="270900" lvl="1" indent="-342900">
              <a:buFont typeface="Arial" panose="020B0604020202020204" pitchFamily="34" charset="0"/>
              <a:buChar char="•"/>
            </a:pPr>
            <a:endParaRPr lang="fr-BE" sz="1400" b="1" dirty="0">
              <a:solidFill>
                <a:schemeClr val="tx2">
                  <a:lumMod val="50000"/>
                </a:schemeClr>
              </a:solidFill>
              <a:latin typeface="Söhne"/>
            </a:endParaRPr>
          </a:p>
          <a:p>
            <a:pPr marL="270900" lvl="1" indent="-342900">
              <a:buFont typeface="Arial" panose="020B0604020202020204" pitchFamily="34" charset="0"/>
              <a:buChar char="•"/>
            </a:pPr>
            <a:r>
              <a:rPr lang="fr-BE" sz="1400" b="1" dirty="0">
                <a:solidFill>
                  <a:schemeClr val="tx2">
                    <a:lumMod val="50000"/>
                  </a:schemeClr>
                </a:solidFill>
                <a:latin typeface="Söhne"/>
              </a:rPr>
              <a:t>Pièces justificatives : factures, preuves de paiement</a:t>
            </a:r>
            <a:r>
              <a:rPr lang="fr-BE" sz="1400" dirty="0">
                <a:solidFill>
                  <a:schemeClr val="tx2">
                    <a:lumMod val="50000"/>
                  </a:schemeClr>
                </a:solidFill>
                <a:latin typeface="Söhne"/>
              </a:rPr>
              <a:t>, documents </a:t>
            </a:r>
            <a:r>
              <a:rPr lang="fr-BE" sz="1400" b="1" dirty="0">
                <a:solidFill>
                  <a:schemeClr val="tx2">
                    <a:lumMod val="50000"/>
                  </a:schemeClr>
                </a:solidFill>
                <a:latin typeface="Söhne"/>
              </a:rPr>
              <a:t>marchés publics </a:t>
            </a:r>
            <a:r>
              <a:rPr lang="fr-BE" sz="1400" dirty="0">
                <a:solidFill>
                  <a:schemeClr val="tx2">
                    <a:lumMod val="50000"/>
                  </a:schemeClr>
                </a:solidFill>
                <a:latin typeface="Söhne"/>
              </a:rPr>
              <a:t>(pour toutes les dépenses à partir du 1</a:t>
            </a:r>
            <a:r>
              <a:rPr lang="fr-BE" sz="1400" baseline="30000" dirty="0">
                <a:solidFill>
                  <a:schemeClr val="tx2">
                    <a:lumMod val="50000"/>
                  </a:schemeClr>
                </a:solidFill>
                <a:latin typeface="Söhne"/>
              </a:rPr>
              <a:t>ier</a:t>
            </a:r>
            <a:r>
              <a:rPr lang="fr-BE" sz="1400" dirty="0">
                <a:solidFill>
                  <a:schemeClr val="tx2">
                    <a:lumMod val="50000"/>
                  </a:schemeClr>
                </a:solidFill>
                <a:latin typeface="Söhne"/>
              </a:rPr>
              <a:t> euro), note explicative pour expliquer le lien avec le projet si nécessaire, etc.</a:t>
            </a:r>
          </a:p>
          <a:p>
            <a:pPr marL="270900" lvl="1" indent="-342900">
              <a:buFont typeface="Arial" panose="020B0604020202020204" pitchFamily="34" charset="0"/>
              <a:buChar char="•"/>
            </a:pPr>
            <a:r>
              <a:rPr lang="fr-BE" sz="1400" dirty="0">
                <a:solidFill>
                  <a:schemeClr val="tx2">
                    <a:lumMod val="50000"/>
                  </a:schemeClr>
                </a:solidFill>
                <a:latin typeface="Söhne"/>
              </a:rPr>
              <a:t>A</a:t>
            </a:r>
            <a:r>
              <a:rPr lang="fr-BE" sz="1400" b="0" dirty="0">
                <a:solidFill>
                  <a:schemeClr val="tx2">
                    <a:lumMod val="50000"/>
                  </a:schemeClr>
                </a:solidFill>
                <a:latin typeface="Söhne"/>
              </a:rPr>
              <a:t>ugmentation automatique de </a:t>
            </a:r>
            <a:r>
              <a:rPr lang="fr-BE" sz="1400" b="1" dirty="0">
                <a:solidFill>
                  <a:schemeClr val="tx2">
                    <a:lumMod val="50000"/>
                  </a:schemeClr>
                </a:solidFill>
                <a:latin typeface="Söhne"/>
              </a:rPr>
              <a:t>7% pour les frais indirects </a:t>
            </a:r>
            <a:r>
              <a:rPr lang="fr-BE" sz="1400" b="0" dirty="0">
                <a:solidFill>
                  <a:schemeClr val="tx2">
                    <a:lumMod val="50000"/>
                  </a:schemeClr>
                </a:solidFill>
                <a:latin typeface="Söhne"/>
              </a:rPr>
              <a:t>(subside FEDER+RBC et cofinancement) (pas de justification nécessaire)</a:t>
            </a:r>
          </a:p>
        </p:txBody>
      </p:sp>
    </p:spTree>
    <p:extLst>
      <p:ext uri="{BB962C8B-B14F-4D97-AF65-F5344CB8AC3E}">
        <p14:creationId xmlns:p14="http://schemas.microsoft.com/office/powerpoint/2010/main" val="1147052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a:xfrm>
            <a:off x="395536" y="205978"/>
            <a:ext cx="8424936" cy="1357660"/>
          </a:xfrm>
        </p:spPr>
        <p:txBody>
          <a:bodyPr>
            <a:normAutofit/>
          </a:bodyPr>
          <a:lstStyle/>
          <a:p>
            <a:r>
              <a:rPr lang="fr-BE" sz="2200" i="1" dirty="0">
                <a:solidFill>
                  <a:schemeClr val="tx1">
                    <a:lumMod val="65000"/>
                    <a:lumOff val="35000"/>
                  </a:schemeClr>
                </a:solidFill>
              </a:rPr>
              <a:t>La justification des dépenses / les demandes de paiement</a:t>
            </a:r>
            <a:br>
              <a:rPr lang="fr-BE" sz="2200" i="1" dirty="0">
                <a:solidFill>
                  <a:schemeClr val="tx1">
                    <a:lumMod val="65000"/>
                    <a:lumOff val="35000"/>
                  </a:schemeClr>
                </a:solidFill>
              </a:rPr>
            </a:br>
            <a:br>
              <a:rPr lang="fr-BE" sz="2200" i="1" dirty="0">
                <a:solidFill>
                  <a:schemeClr val="tx1">
                    <a:lumMod val="65000"/>
                    <a:lumOff val="35000"/>
                  </a:schemeClr>
                </a:solidFill>
              </a:rPr>
            </a:br>
            <a:r>
              <a:rPr lang="fr-BE" sz="2200" i="1" dirty="0">
                <a:solidFill>
                  <a:schemeClr val="tx2"/>
                </a:solidFill>
              </a:rPr>
              <a:t>Frais de personnel</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563638"/>
            <a:ext cx="8784468" cy="2952328"/>
          </a:xfrm>
        </p:spPr>
        <p:txBody>
          <a:bodyPr>
            <a:normAutofit/>
          </a:bodyPr>
          <a:lstStyle/>
          <a:p>
            <a:pPr marL="270900" lvl="1" indent="-342900">
              <a:buFont typeface="Arial" panose="020B0604020202020204" pitchFamily="34" charset="0"/>
              <a:buChar char="•"/>
            </a:pPr>
            <a:endParaRPr lang="fr-BE" sz="1400" dirty="0">
              <a:solidFill>
                <a:schemeClr val="tx1"/>
              </a:solidFill>
              <a:highlight>
                <a:srgbClr val="FFFF00"/>
              </a:highlight>
              <a:latin typeface="Söhne"/>
            </a:endParaRPr>
          </a:p>
          <a:p>
            <a:pPr marL="270900" lvl="1" indent="-342900">
              <a:buFont typeface="Arial" panose="020B0604020202020204" pitchFamily="34" charset="0"/>
              <a:buChar char="•"/>
            </a:pPr>
            <a:r>
              <a:rPr lang="fr-BE" sz="1400" dirty="0">
                <a:solidFill>
                  <a:schemeClr val="tx1"/>
                </a:solidFill>
                <a:latin typeface="Söhne"/>
              </a:rPr>
              <a:t>Justification sur base des </a:t>
            </a:r>
            <a:r>
              <a:rPr lang="fr-BE" sz="1400" b="1" dirty="0">
                <a:solidFill>
                  <a:schemeClr val="tx1"/>
                </a:solidFill>
                <a:latin typeface="Söhne"/>
              </a:rPr>
              <a:t>livrables (permettent l’acceptation des dépenses et leur remboursement)</a:t>
            </a:r>
          </a:p>
          <a:p>
            <a:pPr marL="270900" lvl="1" indent="-342900">
              <a:buFont typeface="Arial" panose="020B0604020202020204" pitchFamily="34" charset="0"/>
              <a:buChar char="•"/>
            </a:pP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justification</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l’emploi</a:t>
            </a:r>
            <a:r>
              <a:rPr lang="nl-BE" sz="1400" dirty="0">
                <a:solidFill>
                  <a:schemeClr val="tx1"/>
                </a:solidFill>
                <a:latin typeface="Söhne"/>
                <a:ea typeface="Söhne"/>
                <a:cs typeface="Söhne"/>
              </a:rPr>
              <a:t> du </a:t>
            </a:r>
            <a:r>
              <a:rPr lang="nl-BE" sz="1400" dirty="0" err="1">
                <a:solidFill>
                  <a:schemeClr val="tx1"/>
                </a:solidFill>
                <a:latin typeface="Söhne"/>
                <a:ea typeface="Söhne"/>
                <a:cs typeface="Söhne"/>
              </a:rPr>
              <a:t>personnel</a:t>
            </a:r>
            <a:r>
              <a:rPr lang="nl-BE" sz="1400" dirty="0">
                <a:solidFill>
                  <a:schemeClr val="tx1"/>
                </a:solidFill>
                <a:latin typeface="Söhne"/>
                <a:ea typeface="Söhne"/>
                <a:cs typeface="Söhne"/>
              </a:rPr>
              <a:t> et des </a:t>
            </a:r>
            <a:r>
              <a:rPr lang="nl-BE" sz="1400" dirty="0" err="1">
                <a:solidFill>
                  <a:schemeClr val="tx1"/>
                </a:solidFill>
                <a:latin typeface="Söhne"/>
                <a:ea typeface="Söhne"/>
                <a:cs typeface="Söhne"/>
              </a:rPr>
              <a:t>barèmes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utilisés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sur</a:t>
            </a:r>
            <a:r>
              <a:rPr lang="nl-BE" sz="1400" dirty="0">
                <a:solidFill>
                  <a:schemeClr val="tx1"/>
                </a:solidFill>
                <a:latin typeface="Söhne"/>
                <a:ea typeface="Söhne"/>
                <a:cs typeface="Söhne"/>
              </a:rPr>
              <a:t> base de </a:t>
            </a:r>
            <a:r>
              <a:rPr lang="nl-BE" sz="1400" dirty="0" err="1">
                <a:solidFill>
                  <a:schemeClr val="tx1"/>
                </a:solidFill>
                <a:latin typeface="Söhne"/>
                <a:ea typeface="Söhne"/>
                <a:cs typeface="Söhne"/>
              </a:rPr>
              <a:t>notamment</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contrats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d’emploi</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l’affectation</a:t>
            </a:r>
            <a:r>
              <a:rPr lang="nl-BE" sz="1400" dirty="0">
                <a:solidFill>
                  <a:schemeClr val="tx1"/>
                </a:solidFill>
                <a:latin typeface="Söhne"/>
                <a:ea typeface="Söhne"/>
                <a:cs typeface="Söhne"/>
              </a:rPr>
              <a:t> au </a:t>
            </a:r>
            <a:r>
              <a:rPr lang="nl-BE" sz="1400" dirty="0" err="1">
                <a:solidFill>
                  <a:schemeClr val="tx1"/>
                </a:solidFill>
                <a:latin typeface="Söhne"/>
                <a:ea typeface="Söhne"/>
                <a:cs typeface="Söhne"/>
              </a:rPr>
              <a:t>projet</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diplômes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ponctuellement</a:t>
            </a:r>
            <a:r>
              <a:rPr lang="nl-BE" sz="1400" dirty="0">
                <a:solidFill>
                  <a:schemeClr val="tx1"/>
                </a:solidFill>
                <a:latin typeface="Söhne"/>
                <a:ea typeface="Söhne"/>
                <a:cs typeface="Söhne"/>
              </a:rPr>
              <a:t> des fiches de </a:t>
            </a:r>
            <a:r>
              <a:rPr lang="nl-BE" sz="1400" dirty="0" err="1">
                <a:solidFill>
                  <a:schemeClr val="tx1"/>
                </a:solidFill>
                <a:latin typeface="Söhne"/>
                <a:ea typeface="Söhne"/>
                <a:cs typeface="Söhne"/>
              </a:rPr>
              <a:t>paie</a:t>
            </a:r>
            <a:r>
              <a:rPr lang="nl-BE" sz="1400" dirty="0">
                <a:solidFill>
                  <a:schemeClr val="tx1"/>
                </a:solidFill>
                <a:latin typeface="Söhne"/>
                <a:ea typeface="Söhne"/>
                <a:cs typeface="Söhne"/>
              </a:rPr>
              <a:t> …</a:t>
            </a:r>
          </a:p>
          <a:p>
            <a:pPr marL="270900" lvl="1" indent="-342900">
              <a:buFont typeface="Arial" panose="020B0604020202020204" pitchFamily="34" charset="0"/>
              <a:buChar char="•"/>
            </a:pPr>
            <a:r>
              <a:rPr lang="fr-BE" sz="1400" dirty="0">
                <a:solidFill>
                  <a:schemeClr val="tx1"/>
                </a:solidFill>
                <a:latin typeface="Söhne"/>
              </a:rPr>
              <a:t>A</a:t>
            </a:r>
            <a:r>
              <a:rPr lang="fr-BE" sz="1400" b="0" dirty="0">
                <a:solidFill>
                  <a:schemeClr val="tx1"/>
                </a:solidFill>
                <a:latin typeface="Söhne"/>
              </a:rPr>
              <a:t>ugmentation automatique de </a:t>
            </a:r>
            <a:r>
              <a:rPr lang="fr-BE" sz="1400" b="1" dirty="0">
                <a:solidFill>
                  <a:schemeClr val="tx1"/>
                </a:solidFill>
                <a:latin typeface="Söhne"/>
              </a:rPr>
              <a:t>40% pour tous les autres frais </a:t>
            </a:r>
            <a:endParaRPr lang="fr-BE" sz="1400" dirty="0">
              <a:solidFill>
                <a:schemeClr val="tx1"/>
              </a:solidFill>
              <a:latin typeface="Söhne"/>
            </a:endParaRPr>
          </a:p>
          <a:p>
            <a:pPr marL="810900" lvl="2" indent="-342900">
              <a:buFont typeface="Arial" panose="020B0604020202020204" pitchFamily="34" charset="0"/>
              <a:buChar char="•"/>
            </a:pPr>
            <a:r>
              <a:rPr lang="fr-BE" sz="1400" b="0" dirty="0">
                <a:solidFill>
                  <a:schemeClr val="tx1"/>
                </a:solidFill>
                <a:latin typeface="Söhne"/>
              </a:rPr>
              <a:t>Sur le subside FEDER+RBC et sur cofinancement</a:t>
            </a:r>
          </a:p>
          <a:p>
            <a:pPr marL="810900" lvl="2" indent="-342900">
              <a:buFont typeface="Arial" panose="020B0604020202020204" pitchFamily="34" charset="0"/>
              <a:buChar char="•"/>
            </a:pPr>
            <a:r>
              <a:rPr lang="fr-BE" sz="1400" b="0" dirty="0">
                <a:solidFill>
                  <a:schemeClr val="tx1"/>
                </a:solidFill>
                <a:latin typeface="Söhne"/>
              </a:rPr>
              <a:t>pas de justification nécessaire</a:t>
            </a:r>
          </a:p>
          <a:p>
            <a:pPr marL="810900" lvl="2" indent="-342900">
              <a:buFont typeface="Arial" panose="020B0604020202020204" pitchFamily="34" charset="0"/>
              <a:buChar char="•"/>
            </a:pPr>
            <a:r>
              <a:rPr lang="fr-BE" sz="1400" b="0" dirty="0">
                <a:solidFill>
                  <a:schemeClr val="tx1"/>
                </a:solidFill>
                <a:latin typeface="Söhne"/>
              </a:rPr>
              <a:t>mais attention: la loi marchés publics est à respecter + données marchés européens frais directs</a:t>
            </a:r>
          </a:p>
        </p:txBody>
      </p:sp>
    </p:spTree>
    <p:extLst>
      <p:ext uri="{BB962C8B-B14F-4D97-AF65-F5344CB8AC3E}">
        <p14:creationId xmlns:p14="http://schemas.microsoft.com/office/powerpoint/2010/main" val="2541184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La justification des dépenses / les demandes de paiement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marL="270900" lvl="1" indent="-342900">
              <a:buFont typeface="Wingdings" panose="05000000000000000000" pitchFamily="2" charset="2"/>
              <a:buChar char="ü"/>
            </a:pPr>
            <a:r>
              <a:rPr lang="fr-BE" dirty="0">
                <a:solidFill>
                  <a:schemeClr val="tx2">
                    <a:lumMod val="50000"/>
                  </a:schemeClr>
                </a:solidFill>
                <a:latin typeface="Söhne"/>
              </a:rPr>
              <a:t>Introduction des </a:t>
            </a:r>
            <a:r>
              <a:rPr lang="fr-BE" b="1" dirty="0">
                <a:solidFill>
                  <a:schemeClr val="tx2">
                    <a:lumMod val="50000"/>
                  </a:schemeClr>
                </a:solidFill>
                <a:latin typeface="Söhne"/>
              </a:rPr>
              <a:t>dépenses </a:t>
            </a:r>
            <a:r>
              <a:rPr lang="fr-BE" dirty="0">
                <a:solidFill>
                  <a:schemeClr val="tx2">
                    <a:lumMod val="50000"/>
                  </a:schemeClr>
                </a:solidFill>
                <a:latin typeface="Söhne"/>
              </a:rPr>
              <a:t>par le bénéficiaire</a:t>
            </a:r>
          </a:p>
          <a:p>
            <a:pPr marL="270900" lvl="1" indent="-342900">
              <a:buFont typeface="Wingdings" panose="05000000000000000000" pitchFamily="2" charset="2"/>
              <a:buChar char="ü"/>
            </a:pPr>
            <a:r>
              <a:rPr lang="fr-BE" b="1" dirty="0">
                <a:solidFill>
                  <a:schemeClr val="tx2">
                    <a:lumMod val="50000"/>
                  </a:schemeClr>
                </a:solidFill>
                <a:latin typeface="Söhne"/>
              </a:rPr>
              <a:t>Analyse</a:t>
            </a:r>
            <a:r>
              <a:rPr lang="fr-BE" dirty="0">
                <a:solidFill>
                  <a:schemeClr val="tx2">
                    <a:lumMod val="50000"/>
                  </a:schemeClr>
                </a:solidFill>
                <a:latin typeface="Söhne"/>
              </a:rPr>
              <a:t> des dépenses (Direction FEDER)</a:t>
            </a:r>
          </a:p>
          <a:p>
            <a:pPr marL="270900" lvl="1" indent="-342900">
              <a:buFont typeface="Wingdings" panose="05000000000000000000" pitchFamily="2" charset="2"/>
              <a:buChar char="ü"/>
            </a:pPr>
            <a:r>
              <a:rPr lang="fr-BE" b="1" dirty="0">
                <a:solidFill>
                  <a:schemeClr val="tx2">
                    <a:lumMod val="50000"/>
                  </a:schemeClr>
                </a:solidFill>
                <a:latin typeface="Söhne"/>
              </a:rPr>
              <a:t>Notification du montant éligible </a:t>
            </a:r>
            <a:r>
              <a:rPr lang="fr-BE" dirty="0">
                <a:solidFill>
                  <a:schemeClr val="tx2">
                    <a:lumMod val="50000"/>
                  </a:schemeClr>
                </a:solidFill>
                <a:latin typeface="Söhne"/>
              </a:rPr>
              <a:t>(Direction FEDER)</a:t>
            </a:r>
            <a:endParaRPr lang="fr-BE" b="1" dirty="0">
              <a:solidFill>
                <a:schemeClr val="tx2">
                  <a:lumMod val="50000"/>
                </a:schemeClr>
              </a:solidFill>
              <a:latin typeface="Söhne"/>
            </a:endParaRPr>
          </a:p>
          <a:p>
            <a:pPr marL="342900" lvl="1" indent="-342900">
              <a:buFont typeface="Wingdings" panose="05000000000000000000" pitchFamily="2" charset="2"/>
              <a:buChar char="ü"/>
            </a:pPr>
            <a:r>
              <a:rPr lang="fr-BE" b="1" dirty="0">
                <a:solidFill>
                  <a:schemeClr val="tx2">
                    <a:lumMod val="50000"/>
                  </a:schemeClr>
                </a:solidFill>
                <a:latin typeface="Söhne"/>
              </a:rPr>
              <a:t>Déclaration de créance </a:t>
            </a:r>
            <a:r>
              <a:rPr lang="fr-BE" dirty="0">
                <a:solidFill>
                  <a:schemeClr val="tx2">
                    <a:lumMod val="50000"/>
                  </a:schemeClr>
                </a:solidFill>
                <a:latin typeface="Söhne"/>
              </a:rPr>
              <a:t>(bénéficiaire) (le cas échéant) </a:t>
            </a:r>
          </a:p>
          <a:p>
            <a:pPr marL="342900" lvl="1" indent="-342900">
              <a:buFont typeface="Wingdings" panose="05000000000000000000" pitchFamily="2" charset="2"/>
              <a:buChar char="ü"/>
            </a:pPr>
            <a:r>
              <a:rPr lang="fr-BE" b="1" dirty="0">
                <a:solidFill>
                  <a:schemeClr val="tx2">
                    <a:lumMod val="50000"/>
                  </a:schemeClr>
                </a:solidFill>
                <a:latin typeface="Söhne"/>
              </a:rPr>
              <a:t>Paiement</a:t>
            </a:r>
            <a:r>
              <a:rPr lang="fr-BE" dirty="0">
                <a:solidFill>
                  <a:schemeClr val="tx2">
                    <a:lumMod val="50000"/>
                  </a:schemeClr>
                </a:solidFill>
                <a:latin typeface="Söhne"/>
              </a:rPr>
              <a:t> au bénéficiaire (le cas échéant) </a:t>
            </a:r>
          </a:p>
        </p:txBody>
      </p:sp>
    </p:spTree>
    <p:extLst>
      <p:ext uri="{BB962C8B-B14F-4D97-AF65-F5344CB8AC3E}">
        <p14:creationId xmlns:p14="http://schemas.microsoft.com/office/powerpoint/2010/main" val="631378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Acquisitions / valorisations d’immeubles et de terrains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anose="020B0604020202020204" pitchFamily="34" charset="0"/>
              <a:buChar char="•"/>
            </a:pPr>
            <a:r>
              <a:rPr lang="fr-BE" b="0" i="0" dirty="0">
                <a:solidFill>
                  <a:srgbClr val="374151"/>
                </a:solidFill>
                <a:effectLst/>
                <a:latin typeface="Söhne"/>
              </a:rPr>
              <a:t> Les acquisitions / valorisations de </a:t>
            </a:r>
            <a:r>
              <a:rPr lang="fr-BE" b="1" i="0" dirty="0">
                <a:solidFill>
                  <a:srgbClr val="374151"/>
                </a:solidFill>
                <a:effectLst/>
                <a:latin typeface="Söhne"/>
              </a:rPr>
              <a:t>terrains et d’immeubles </a:t>
            </a:r>
            <a:r>
              <a:rPr lang="fr-BE" b="0" i="0" dirty="0">
                <a:solidFill>
                  <a:srgbClr val="374151"/>
                </a:solidFill>
                <a:effectLst/>
                <a:latin typeface="Söhne"/>
              </a:rPr>
              <a:t>sont éligibles sous certaines conditions :</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La valeur valorisée ne dépasse pas les coûts généralement admis sur le marché concerné</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Appréciation et une vérification indépendante de la valeur</a:t>
            </a:r>
          </a:p>
          <a:p>
            <a:pPr lvl="1" indent="0"/>
            <a:r>
              <a:rPr lang="fr-FR" sz="1800" dirty="0">
                <a:solidFill>
                  <a:schemeClr val="tx1"/>
                </a:solidFill>
                <a:latin typeface="Söhne"/>
                <a:ea typeface="Arial Narrow" panose="020B0606020202030204" pitchFamily="34" charset="0"/>
                <a:cs typeface="Arial Narrow" panose="020B0606020202030204" pitchFamily="34" charset="0"/>
              </a:rPr>
              <a:t>- La valeur de terrains ne peut pas dépasser 10% des dépenses totales du projets concerné</a:t>
            </a:r>
          </a:p>
        </p:txBody>
      </p:sp>
    </p:spTree>
    <p:extLst>
      <p:ext uri="{BB962C8B-B14F-4D97-AF65-F5344CB8AC3E}">
        <p14:creationId xmlns:p14="http://schemas.microsoft.com/office/powerpoint/2010/main" val="2603633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Contributions en nature</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2500"/>
          </a:bodyPr>
          <a:lstStyle/>
          <a:p>
            <a:pPr lvl="1">
              <a:buFont typeface="Arial" panose="020B0604020202020204" pitchFamily="34" charset="0"/>
              <a:buChar char="•"/>
            </a:pPr>
            <a:r>
              <a:rPr lang="fr-BE" b="0" i="0" dirty="0">
                <a:solidFill>
                  <a:srgbClr val="374151"/>
                </a:solidFill>
                <a:effectLst/>
                <a:latin typeface="Söhne"/>
              </a:rPr>
              <a:t> Les contributions en nature sous forme </a:t>
            </a:r>
            <a:r>
              <a:rPr lang="fr-BE" b="1" i="0" dirty="0">
                <a:solidFill>
                  <a:srgbClr val="374151"/>
                </a:solidFill>
                <a:effectLst/>
                <a:latin typeface="Söhne"/>
              </a:rPr>
              <a:t>de biens, services, terrains, et immeubles non payés par des factures</a:t>
            </a:r>
            <a:r>
              <a:rPr lang="fr-BE" b="0" i="0" dirty="0">
                <a:solidFill>
                  <a:srgbClr val="374151"/>
                </a:solidFill>
                <a:effectLst/>
                <a:latin typeface="Söhne"/>
              </a:rPr>
              <a:t> sont éligibles sous certaines conditions :</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a:t>
            </a:r>
            <a:r>
              <a:rPr lang="fr-FR" sz="1800" dirty="0">
                <a:solidFill>
                  <a:schemeClr val="tx1"/>
                </a:solidFill>
                <a:latin typeface="Söhne"/>
                <a:ea typeface="Arial Narrow" panose="020B0606020202030204" pitchFamily="34" charset="0"/>
                <a:cs typeface="Arial Narrow" panose="020B0606020202030204" pitchFamily="34" charset="0"/>
              </a:rPr>
              <a:t> </a:t>
            </a:r>
            <a:r>
              <a:rPr lang="fr-FR" sz="1800" dirty="0">
                <a:solidFill>
                  <a:schemeClr val="tx1"/>
                </a:solidFill>
                <a:effectLst/>
                <a:latin typeface="Söhne"/>
                <a:ea typeface="Arial Narrow" panose="020B0606020202030204" pitchFamily="34" charset="0"/>
                <a:cs typeface="Arial Narrow" panose="020B0606020202030204" pitchFamily="34" charset="0"/>
              </a:rPr>
              <a:t>Pas de subvention FEDER+RBC pour des contributions en nature</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La valeur valorisée ne dépasse pas les coûts généralement admis sur le marché concerné</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Appréciation et une vérification indépendante de la valeur</a:t>
            </a:r>
          </a:p>
          <a:p>
            <a:pPr lvl="1" indent="0"/>
            <a:r>
              <a:rPr lang="fr-FR" sz="1800" dirty="0">
                <a:solidFill>
                  <a:schemeClr val="tx1"/>
                </a:solidFill>
                <a:latin typeface="Söhne"/>
                <a:ea typeface="Arial Narrow" panose="020B0606020202030204" pitchFamily="34" charset="0"/>
                <a:cs typeface="Arial Narrow" panose="020B0606020202030204" pitchFamily="34" charset="0"/>
              </a:rPr>
              <a:t>- La valeur de terrains ne peut pas dépasser 10% des dépenses totales du projets concerné</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Un paiement d’un euro symbolique peut être effectué</a:t>
            </a:r>
            <a:endParaRPr lang="fr-BE" i="0" dirty="0">
              <a:solidFill>
                <a:schemeClr val="tx1"/>
              </a:solidFill>
              <a:effectLst/>
              <a:latin typeface="Söhne"/>
            </a:endParaRPr>
          </a:p>
        </p:txBody>
      </p:sp>
    </p:spTree>
    <p:extLst>
      <p:ext uri="{BB962C8B-B14F-4D97-AF65-F5344CB8AC3E}">
        <p14:creationId xmlns:p14="http://schemas.microsoft.com/office/powerpoint/2010/main" val="1655352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Contrôle et conservation des pièces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anose="020B0604020202020204" pitchFamily="34" charset="0"/>
              <a:buChar char="•"/>
            </a:pPr>
            <a:r>
              <a:rPr lang="fr-BE" sz="1700" dirty="0">
                <a:solidFill>
                  <a:schemeClr val="tx2">
                    <a:lumMod val="50000"/>
                  </a:schemeClr>
                </a:solidFill>
                <a:latin typeface="Söhne"/>
              </a:rPr>
              <a:t> </a:t>
            </a:r>
            <a:r>
              <a:rPr lang="fr-BE" sz="1700" b="1" dirty="0">
                <a:solidFill>
                  <a:schemeClr val="tx2">
                    <a:lumMod val="50000"/>
                  </a:schemeClr>
                </a:solidFill>
                <a:latin typeface="Söhne"/>
              </a:rPr>
              <a:t>Contrôle sur place/sur pièces </a:t>
            </a:r>
          </a:p>
          <a:p>
            <a:pPr algn="l">
              <a:buFont typeface="Arial" panose="020B0604020202020204" pitchFamily="34" charset="0"/>
              <a:buChar char="•"/>
            </a:pPr>
            <a:r>
              <a:rPr lang="fr-BE" sz="1700" dirty="0">
                <a:solidFill>
                  <a:schemeClr val="tx2">
                    <a:lumMod val="50000"/>
                  </a:schemeClr>
                </a:solidFill>
                <a:latin typeface="Söhne"/>
              </a:rPr>
              <a:t> </a:t>
            </a:r>
            <a:r>
              <a:rPr lang="fr-BE" sz="1700" b="1" i="0" dirty="0">
                <a:solidFill>
                  <a:schemeClr val="tx2">
                    <a:lumMod val="50000"/>
                  </a:schemeClr>
                </a:solidFill>
                <a:effectLst/>
                <a:latin typeface="Söhne"/>
              </a:rPr>
              <a:t>Conservation </a:t>
            </a:r>
            <a:r>
              <a:rPr lang="fr-BE" sz="1700" dirty="0">
                <a:solidFill>
                  <a:schemeClr val="tx2">
                    <a:lumMod val="50000"/>
                  </a:schemeClr>
                </a:solidFill>
                <a:latin typeface="Söhne"/>
              </a:rPr>
              <a:t>de t</a:t>
            </a:r>
            <a:r>
              <a:rPr lang="fr-BE" sz="1700" b="0" i="0" dirty="0">
                <a:solidFill>
                  <a:schemeClr val="tx2">
                    <a:lumMod val="50000"/>
                  </a:schemeClr>
                </a:solidFill>
                <a:effectLst/>
                <a:latin typeface="Söhne"/>
              </a:rPr>
              <a:t>outes les pièces justificatives originales afin de </a:t>
            </a:r>
            <a:r>
              <a:rPr lang="fr-BE" sz="1700" b="1" i="0" dirty="0">
                <a:solidFill>
                  <a:schemeClr val="tx2">
                    <a:lumMod val="50000"/>
                  </a:schemeClr>
                </a:solidFill>
                <a:effectLst/>
                <a:latin typeface="Söhne"/>
              </a:rPr>
              <a:t>préserver la traçabilité </a:t>
            </a:r>
            <a:r>
              <a:rPr lang="fr-BE" sz="1700" b="0" i="0" dirty="0">
                <a:solidFill>
                  <a:schemeClr val="tx2">
                    <a:lumMod val="50000"/>
                  </a:schemeClr>
                </a:solidFill>
                <a:effectLst/>
                <a:latin typeface="Söhne"/>
              </a:rPr>
              <a:t>des documents pour les contrôles et les audits</a:t>
            </a:r>
            <a:endParaRPr lang="fr-BE" sz="1700" dirty="0">
              <a:solidFill>
                <a:schemeClr val="tx2">
                  <a:lumMod val="50000"/>
                </a:schemeClr>
              </a:solidFill>
              <a:latin typeface="Söhne"/>
            </a:endParaRPr>
          </a:p>
          <a:p>
            <a:pPr algn="l">
              <a:buFont typeface="Arial" panose="020B0604020202020204" pitchFamily="34" charset="0"/>
              <a:buChar char="•"/>
            </a:pPr>
            <a:r>
              <a:rPr lang="fr-BE" sz="1700" dirty="0">
                <a:solidFill>
                  <a:schemeClr val="tx2">
                    <a:lumMod val="50000"/>
                  </a:schemeClr>
                </a:solidFill>
                <a:latin typeface="Söhne"/>
              </a:rPr>
              <a:t> </a:t>
            </a:r>
            <a:r>
              <a:rPr lang="fr-BE" sz="1700" b="1" dirty="0">
                <a:solidFill>
                  <a:schemeClr val="tx2">
                    <a:lumMod val="50000"/>
                  </a:schemeClr>
                </a:solidFill>
                <a:latin typeface="Söhne"/>
              </a:rPr>
              <a:t>Jusque</a:t>
            </a:r>
            <a:r>
              <a:rPr lang="fr-BE" sz="1700" b="1" i="0" dirty="0">
                <a:solidFill>
                  <a:schemeClr val="tx2">
                    <a:lumMod val="50000"/>
                  </a:schemeClr>
                </a:solidFill>
                <a:effectLst/>
                <a:latin typeface="Söhne"/>
              </a:rPr>
              <a:t> 5 ans </a:t>
            </a:r>
            <a:r>
              <a:rPr lang="fr-BE" sz="1700" b="0" i="0" dirty="0">
                <a:solidFill>
                  <a:schemeClr val="tx2">
                    <a:lumMod val="50000"/>
                  </a:schemeClr>
                </a:solidFill>
                <a:effectLst/>
                <a:latin typeface="Söhne"/>
              </a:rPr>
              <a:t>à compter du 31 décembre de l'année du dernier paiement</a:t>
            </a:r>
          </a:p>
          <a:p>
            <a:pPr algn="l"/>
            <a:r>
              <a:rPr lang="fr-BE" sz="1400" dirty="0">
                <a:solidFill>
                  <a:schemeClr val="tx2">
                    <a:lumMod val="50000"/>
                  </a:schemeClr>
                </a:solidFill>
                <a:latin typeface="Söhne"/>
              </a:rPr>
              <a:t>(I</a:t>
            </a:r>
            <a:r>
              <a:rPr lang="fr-BE" sz="1400" b="0" i="0" dirty="0">
                <a:solidFill>
                  <a:schemeClr val="tx2">
                    <a:lumMod val="50000"/>
                  </a:schemeClr>
                </a:solidFill>
                <a:effectLst/>
                <a:latin typeface="Söhne"/>
              </a:rPr>
              <a:t>nclut: la convention, la correspondance pertinente, les rapports d'activités, les livrables, les factures, les contrats de travail, les preuves attestant de la réalité des dépenses et des réalisations, les relevés de compte, les documents liés aux marchés publics, et les documents attestant du respect de la règlementation en matière d'aides d'état)</a:t>
            </a:r>
          </a:p>
          <a:p>
            <a:pPr lvl="1">
              <a:buFont typeface="Arial" panose="020B0604020202020204" pitchFamily="34" charset="0"/>
              <a:buChar char="•"/>
            </a:pPr>
            <a:endParaRPr lang="fr-BE" sz="1700" dirty="0">
              <a:solidFill>
                <a:schemeClr val="tx1"/>
              </a:solidFill>
              <a:latin typeface="Söhne"/>
            </a:endParaRPr>
          </a:p>
        </p:txBody>
      </p:sp>
    </p:spTree>
    <p:extLst>
      <p:ext uri="{BB962C8B-B14F-4D97-AF65-F5344CB8AC3E}">
        <p14:creationId xmlns:p14="http://schemas.microsoft.com/office/powerpoint/2010/main" val="1373564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Comptabilité</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anose="020B0604020202020204" pitchFamily="34" charset="0"/>
              <a:buChar char="•"/>
            </a:pPr>
            <a:r>
              <a:rPr lang="fr-BE" sz="1700" dirty="0">
                <a:solidFill>
                  <a:schemeClr val="tx2">
                    <a:lumMod val="50000"/>
                  </a:schemeClr>
                </a:solidFill>
                <a:latin typeface="Söhne"/>
              </a:rPr>
              <a:t> Le bénéficiaire doit maintenir </a:t>
            </a:r>
            <a:r>
              <a:rPr lang="fr-BE" sz="1700" b="1" dirty="0">
                <a:solidFill>
                  <a:schemeClr val="tx2">
                    <a:lumMod val="50000"/>
                  </a:schemeClr>
                </a:solidFill>
                <a:latin typeface="Söhne"/>
              </a:rPr>
              <a:t>une comptabilité analytique ou séparée </a:t>
            </a:r>
            <a:r>
              <a:rPr lang="fr-BE" sz="1700" dirty="0">
                <a:solidFill>
                  <a:schemeClr val="tx2">
                    <a:lumMod val="50000"/>
                  </a:schemeClr>
                </a:solidFill>
                <a:latin typeface="Söhne"/>
              </a:rPr>
              <a:t>pour tracer les financements du projet FEDER, à l'entrée (recettes) et à la sortie (dépenses)</a:t>
            </a:r>
          </a:p>
          <a:p>
            <a:pPr lvl="1">
              <a:buFont typeface="Arial" panose="020B0604020202020204" pitchFamily="34" charset="0"/>
              <a:buChar char="•"/>
            </a:pPr>
            <a:r>
              <a:rPr lang="fr-BE" sz="1700" dirty="0">
                <a:solidFill>
                  <a:schemeClr val="tx2">
                    <a:lumMod val="50000"/>
                  </a:schemeClr>
                </a:solidFill>
                <a:latin typeface="Söhne"/>
              </a:rPr>
              <a:t> Importance de la piste d’audit et de la traçabilité des dépenses</a:t>
            </a:r>
          </a:p>
          <a:p>
            <a:pPr lvl="1">
              <a:buFont typeface="Arial" panose="020B0604020202020204" pitchFamily="34" charset="0"/>
              <a:buChar char="•"/>
            </a:pPr>
            <a:r>
              <a:rPr lang="fr-BE" sz="1700" dirty="0">
                <a:solidFill>
                  <a:schemeClr val="tx2">
                    <a:lumMod val="50000"/>
                  </a:schemeClr>
                </a:solidFill>
                <a:latin typeface="Söhne"/>
              </a:rPr>
              <a:t> Vérifier et éviter </a:t>
            </a:r>
            <a:r>
              <a:rPr lang="fr-BE" sz="1700" b="1" dirty="0">
                <a:solidFill>
                  <a:schemeClr val="tx2">
                    <a:lumMod val="50000"/>
                  </a:schemeClr>
                </a:solidFill>
                <a:latin typeface="Söhne"/>
              </a:rPr>
              <a:t>le double financement </a:t>
            </a:r>
            <a:r>
              <a:rPr lang="fr-BE" sz="1700" dirty="0">
                <a:solidFill>
                  <a:schemeClr val="tx2">
                    <a:lumMod val="50000"/>
                  </a:schemeClr>
                </a:solidFill>
                <a:latin typeface="Söhne"/>
              </a:rPr>
              <a:t>des dépenses</a:t>
            </a:r>
          </a:p>
          <a:p>
            <a:pPr lvl="1">
              <a:buFont typeface="Arial" panose="020B0604020202020204" pitchFamily="34" charset="0"/>
              <a:buChar char="•"/>
            </a:pPr>
            <a:r>
              <a:rPr lang="fr-BE" sz="1700" dirty="0">
                <a:solidFill>
                  <a:schemeClr val="tx2">
                    <a:lumMod val="50000"/>
                  </a:schemeClr>
                </a:solidFill>
                <a:latin typeface="Söhne"/>
              </a:rPr>
              <a:t> Toutes les </a:t>
            </a:r>
            <a:r>
              <a:rPr lang="fr-BE" sz="1700" b="1" dirty="0">
                <a:solidFill>
                  <a:schemeClr val="tx2">
                    <a:lumMod val="50000"/>
                  </a:schemeClr>
                </a:solidFill>
                <a:latin typeface="Söhne"/>
              </a:rPr>
              <a:t>recettes et dépenses doivent être détaillées</a:t>
            </a:r>
            <a:r>
              <a:rPr lang="fr-BE" sz="1700" dirty="0">
                <a:solidFill>
                  <a:schemeClr val="tx2">
                    <a:lumMod val="50000"/>
                  </a:schemeClr>
                </a:solidFill>
                <a:latin typeface="Söhne"/>
              </a:rPr>
              <a:t>, et les factures originales et preuves de paiement originales doivent être disponibles lors des contrôles sur pièces et sur place</a:t>
            </a:r>
          </a:p>
        </p:txBody>
      </p:sp>
    </p:spTree>
    <p:extLst>
      <p:ext uri="{BB962C8B-B14F-4D97-AF65-F5344CB8AC3E}">
        <p14:creationId xmlns:p14="http://schemas.microsoft.com/office/powerpoint/2010/main" val="3670905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7FFB6-2D3D-81FF-B361-239AC81EAD40}"/>
              </a:ext>
            </a:extLst>
          </p:cNvPr>
          <p:cNvSpPr>
            <a:spLocks noGrp="1"/>
          </p:cNvSpPr>
          <p:nvPr>
            <p:ph type="title"/>
          </p:nvPr>
        </p:nvSpPr>
        <p:spPr>
          <a:xfrm>
            <a:off x="392878" y="339502"/>
            <a:ext cx="8424936" cy="583574"/>
          </a:xfrm>
        </p:spPr>
        <p:txBody>
          <a:bodyPr>
            <a:normAutofit fontScale="90000"/>
          </a:bodyPr>
          <a:lstStyle/>
          <a:p>
            <a:r>
              <a:rPr lang="fr-BE" i="1" dirty="0">
                <a:solidFill>
                  <a:schemeClr val="tx1">
                    <a:lumMod val="65000"/>
                    <a:lumOff val="35000"/>
                  </a:schemeClr>
                </a:solidFill>
              </a:rPr>
              <a:t>Organismes de contrôle et d’audit</a:t>
            </a:r>
            <a:br>
              <a:rPr lang="fr-BE" i="1" dirty="0">
                <a:solidFill>
                  <a:schemeClr val="tx1">
                    <a:lumMod val="65000"/>
                    <a:lumOff val="35000"/>
                  </a:schemeClr>
                </a:solidFill>
              </a:rPr>
            </a:br>
            <a:endParaRPr lang="en-BE" i="1" dirty="0">
              <a:solidFill>
                <a:schemeClr val="tx1">
                  <a:lumMod val="65000"/>
                  <a:lumOff val="35000"/>
                </a:schemeClr>
              </a:solidFill>
            </a:endParaRPr>
          </a:p>
        </p:txBody>
      </p:sp>
      <p:sp>
        <p:nvSpPr>
          <p:cNvPr id="3" name="Text Placeholder 2">
            <a:extLst>
              <a:ext uri="{FF2B5EF4-FFF2-40B4-BE49-F238E27FC236}">
                <a16:creationId xmlns:a16="http://schemas.microsoft.com/office/drawing/2014/main" id="{FC766C05-0A79-AC21-7570-AD5FCEB56931}"/>
              </a:ext>
            </a:extLst>
          </p:cNvPr>
          <p:cNvSpPr>
            <a:spLocks noGrp="1"/>
          </p:cNvSpPr>
          <p:nvPr>
            <p:ph type="body" sz="quarter" idx="10"/>
          </p:nvPr>
        </p:nvSpPr>
        <p:spPr/>
        <p:txBody>
          <a:bodyPr>
            <a:normAutofit lnSpcReduction="10000"/>
          </a:bodyPr>
          <a:lstStyle/>
          <a:p>
            <a:pPr lvl="1">
              <a:buFont typeface="Arial" panose="020B0604020202020204" pitchFamily="34" charset="0"/>
              <a:buChar char="•"/>
            </a:pPr>
            <a:r>
              <a:rPr lang="fr-BE" dirty="0">
                <a:solidFill>
                  <a:srgbClr val="374151"/>
                </a:solidFill>
                <a:latin typeface="Söhne"/>
              </a:rPr>
              <a:t> C</a:t>
            </a:r>
            <a:r>
              <a:rPr lang="fr-BE" b="0" i="0" dirty="0">
                <a:solidFill>
                  <a:srgbClr val="374151"/>
                </a:solidFill>
                <a:effectLst/>
                <a:latin typeface="Söhne"/>
              </a:rPr>
              <a:t>ontrôles et audits, sur pièces et sur place, pour vérifier l'utilisation correcte des fonds:</a:t>
            </a:r>
          </a:p>
          <a:p>
            <a:pPr lvl="2" indent="0"/>
            <a:r>
              <a:rPr lang="fr-BE" b="0" dirty="0">
                <a:solidFill>
                  <a:srgbClr val="374151"/>
                </a:solidFill>
                <a:latin typeface="Söhne"/>
              </a:rPr>
              <a:t>- L</a:t>
            </a:r>
            <a:r>
              <a:rPr lang="fr-BE" b="0" i="0" dirty="0">
                <a:solidFill>
                  <a:srgbClr val="374151"/>
                </a:solidFill>
                <a:effectLst/>
                <a:latin typeface="Söhne"/>
              </a:rPr>
              <a:t>'autorité de gestion (direction FEDER)</a:t>
            </a:r>
          </a:p>
          <a:p>
            <a:pPr lvl="2" indent="0"/>
            <a:r>
              <a:rPr lang="fr-BE" b="0" i="0" dirty="0">
                <a:solidFill>
                  <a:srgbClr val="374151"/>
                </a:solidFill>
                <a:effectLst/>
                <a:latin typeface="Söhne"/>
              </a:rPr>
              <a:t>- L'autorité d'audit (Cellule d’Audit de l’Inspection des Finances CAIF)</a:t>
            </a:r>
          </a:p>
          <a:p>
            <a:pPr lvl="2" indent="0"/>
            <a:r>
              <a:rPr lang="fr-BE" dirty="0">
                <a:solidFill>
                  <a:srgbClr val="374151"/>
                </a:solidFill>
                <a:latin typeface="Söhne"/>
              </a:rPr>
              <a:t>- </a:t>
            </a:r>
            <a:r>
              <a:rPr lang="fr-BE" b="0" dirty="0">
                <a:solidFill>
                  <a:srgbClr val="374151"/>
                </a:solidFill>
                <a:latin typeface="Söhne"/>
              </a:rPr>
              <a:t>L</a:t>
            </a:r>
            <a:r>
              <a:rPr lang="fr-BE" b="0" i="0" dirty="0">
                <a:solidFill>
                  <a:srgbClr val="374151"/>
                </a:solidFill>
                <a:effectLst/>
                <a:latin typeface="Söhne"/>
              </a:rPr>
              <a:t>es instances européennes telles que la Commission européenne, l'OLAF, le Parquet européen et la Cour des comptes européenne</a:t>
            </a:r>
          </a:p>
          <a:p>
            <a:pPr lvl="2" indent="0"/>
            <a:endParaRPr lang="fr-BE" b="0" i="0" dirty="0">
              <a:solidFill>
                <a:srgbClr val="374151"/>
              </a:solidFill>
              <a:effectLst/>
              <a:latin typeface="Söhne"/>
            </a:endParaRPr>
          </a:p>
          <a:p>
            <a:pPr lvl="1">
              <a:buFont typeface="Arial" panose="020B0604020202020204" pitchFamily="34" charset="0"/>
              <a:buChar char="•"/>
            </a:pPr>
            <a:r>
              <a:rPr lang="fr-BE" b="0" i="0" dirty="0">
                <a:solidFill>
                  <a:srgbClr val="374151"/>
                </a:solidFill>
                <a:effectLst/>
                <a:latin typeface="Söhne"/>
              </a:rPr>
              <a:t> Toutes ces autorités doivent avoir accès aux documents relatifs aux dépenses financées par le FEDER</a:t>
            </a:r>
          </a:p>
        </p:txBody>
      </p:sp>
    </p:spTree>
    <p:extLst>
      <p:ext uri="{BB962C8B-B14F-4D97-AF65-F5344CB8AC3E}">
        <p14:creationId xmlns:p14="http://schemas.microsoft.com/office/powerpoint/2010/main" val="3094805806"/>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2.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7FDBD2-A37C-452B-B852-DEF265E709AA}">
  <ds:schemaRefs>
    <ds:schemaRef ds:uri="http://purl.org/dc/terms/"/>
    <ds:schemaRef ds:uri="http://purl.org/dc/dcmitype/"/>
    <ds:schemaRef ds:uri="http://schemas.microsoft.com/office/2006/documentManagement/types"/>
    <ds:schemaRef ds:uri="http://purl.org/dc/elements/1.1/"/>
    <ds:schemaRef ds:uri="http://schemas.microsoft.com/office/2006/metadata/properties"/>
    <ds:schemaRef ds:uri="bfa7d963-24c6-42df-9c60-af0ce4d6be14"/>
    <ds:schemaRef ds:uri="http://schemas.microsoft.com/office/infopath/2007/PartnerControls"/>
    <ds:schemaRef ds:uri="http://schemas.openxmlformats.org/package/2006/metadata/core-properties"/>
    <ds:schemaRef ds:uri="9c7c9337-ae00-402d-ade6-9de608163fc8"/>
    <ds:schemaRef ds:uri="12cb0234-c0b0-4c53-84af-973ef88e2a02"/>
    <ds:schemaRef ds:uri="http://www.w3.org/XML/1998/namespace"/>
  </ds:schemaRefs>
</ds:datastoreItem>
</file>

<file path=customXml/itemProps2.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0BA248-8733-4239-94A0-E9D147687AF1}">
  <ds:schemaRefs>
    <ds:schemaRef ds:uri="http://schemas.microsoft.com/sharepoint/v3/contenttype/forms"/>
  </ds:schemaRefs>
</ds:datastoreItem>
</file>

<file path=docMetadata/LabelInfo.xml><?xml version="1.0" encoding="utf-8"?>
<clbl:labelList xmlns:clbl="http://schemas.microsoft.com/office/2020/mipLabelMetadata">
  <clbl:label id="{cfba054c-0ace-42fc-8ddf-f56c5f5b6712}" enabled="1" method="Standard" siteId="{3e9f03cd-0512-46dc-b0d4-bb48fa70fcf2}" contentBits="1" removed="0"/>
</clbl:labelList>
</file>

<file path=docProps/app.xml><?xml version="1.0" encoding="utf-8"?>
<Properties xmlns="http://schemas.openxmlformats.org/officeDocument/2006/extended-properties" xmlns:vt="http://schemas.openxmlformats.org/officeDocument/2006/docPropsVTypes">
  <TotalTime>6057</TotalTime>
  <Words>1921</Words>
  <Application>Microsoft Office PowerPoint</Application>
  <PresentationFormat>Affichage à l'écran (16:9)</PresentationFormat>
  <Paragraphs>204</Paragraphs>
  <Slides>24</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24</vt:i4>
      </vt:variant>
    </vt:vector>
  </HeadingPairs>
  <TitlesOfParts>
    <vt:vector size="32" baseType="lpstr">
      <vt:lpstr>Aller Light</vt:lpstr>
      <vt:lpstr>Arial</vt:lpstr>
      <vt:lpstr>Calibri</vt:lpstr>
      <vt:lpstr>Courier New</vt:lpstr>
      <vt:lpstr>Söhne</vt:lpstr>
      <vt:lpstr>Times New Roman</vt:lpstr>
      <vt:lpstr>Wingdings</vt:lpstr>
      <vt:lpstr>Thème Office</vt:lpstr>
      <vt:lpstr>Présentation PowerPoint</vt:lpstr>
      <vt:lpstr>Introduction / Inleiding</vt:lpstr>
      <vt:lpstr>Programme de la matinée</vt:lpstr>
      <vt:lpstr>Programme début 2026</vt:lpstr>
      <vt:lpstr>Projets sélectionnés présents</vt:lpstr>
      <vt:lpstr>Introduction</vt:lpstr>
      <vt:lpstr>Phases après la sélection d’un projet</vt:lpstr>
      <vt:lpstr>Phases après la sélection d’un projet</vt:lpstr>
      <vt:lpstr>Comité d’accompagnement</vt:lpstr>
      <vt:lpstr>Rapportage</vt:lpstr>
      <vt:lpstr>Pérennité + rapportage</vt:lpstr>
      <vt:lpstr>Work packages &amp; livrables</vt:lpstr>
      <vt:lpstr>Indicateurs </vt:lpstr>
      <vt:lpstr>Indicateurs (rapportage)</vt:lpstr>
      <vt:lpstr>Liquidation de la subvention</vt:lpstr>
      <vt:lpstr>La justification des dépenses / les demandes de paiement</vt:lpstr>
      <vt:lpstr>La justification des dépenses / les demandes de paiement  Frais d’investissement</vt:lpstr>
      <vt:lpstr>La justification des dépenses / les demandes de paiement  Frais de personnel</vt:lpstr>
      <vt:lpstr>La justification des dépenses / les demandes de paiement</vt:lpstr>
      <vt:lpstr>Acquisitions / valorisations d’immeubles et de terrains</vt:lpstr>
      <vt:lpstr>Contributions en nature</vt:lpstr>
      <vt:lpstr>Contrôle et conservation des pièces</vt:lpstr>
      <vt:lpstr>Comptabilité</vt:lpstr>
      <vt:lpstr>Organismes de contrôle et d’audit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RICHARD Quentin</cp:lastModifiedBy>
  <cp:revision>252</cp:revision>
  <cp:lastPrinted>2024-04-15T08:45:11Z</cp:lastPrinted>
  <dcterms:created xsi:type="dcterms:W3CDTF">2013-10-17T10:19:39Z</dcterms:created>
  <dcterms:modified xsi:type="dcterms:W3CDTF">2026-03-01T21:16:20Z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