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handoutMasterIdLst>
    <p:handoutMasterId r:id="rId51"/>
  </p:handoutMasterIdLst>
  <p:sldIdLst>
    <p:sldId id="259" r:id="rId5"/>
    <p:sldId id="462" r:id="rId6"/>
    <p:sldId id="465" r:id="rId7"/>
    <p:sldId id="464" r:id="rId8"/>
    <p:sldId id="466" r:id="rId9"/>
    <p:sldId id="463" r:id="rId10"/>
    <p:sldId id="467" r:id="rId11"/>
    <p:sldId id="444" r:id="rId12"/>
    <p:sldId id="416" r:id="rId13"/>
    <p:sldId id="445" r:id="rId14"/>
    <p:sldId id="417" r:id="rId15"/>
    <p:sldId id="446" r:id="rId16"/>
    <p:sldId id="418" r:id="rId17"/>
    <p:sldId id="447" r:id="rId18"/>
    <p:sldId id="419" r:id="rId19"/>
    <p:sldId id="448" r:id="rId20"/>
    <p:sldId id="377" r:id="rId21"/>
    <p:sldId id="380" r:id="rId22"/>
    <p:sldId id="421" r:id="rId23"/>
    <p:sldId id="379" r:id="rId24"/>
    <p:sldId id="422" r:id="rId25"/>
    <p:sldId id="381" r:id="rId26"/>
    <p:sldId id="423" r:id="rId27"/>
    <p:sldId id="383" r:id="rId28"/>
    <p:sldId id="424" r:id="rId29"/>
    <p:sldId id="449" r:id="rId30"/>
    <p:sldId id="420" r:id="rId31"/>
    <p:sldId id="450" r:id="rId32"/>
    <p:sldId id="378" r:id="rId33"/>
    <p:sldId id="461" r:id="rId34"/>
    <p:sldId id="460" r:id="rId35"/>
    <p:sldId id="452" r:id="rId36"/>
    <p:sldId id="451" r:id="rId37"/>
    <p:sldId id="453" r:id="rId38"/>
    <p:sldId id="385" r:id="rId39"/>
    <p:sldId id="456" r:id="rId40"/>
    <p:sldId id="455" r:id="rId41"/>
    <p:sldId id="454" r:id="rId42"/>
    <p:sldId id="387" r:id="rId43"/>
    <p:sldId id="457" r:id="rId44"/>
    <p:sldId id="389" r:id="rId45"/>
    <p:sldId id="458" r:id="rId46"/>
    <p:sldId id="388" r:id="rId47"/>
    <p:sldId id="459" r:id="rId48"/>
    <p:sldId id="374" r:id="rId49"/>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A74518-3514-8A1D-A0CC-F335FA9C856A}" name="STROBBE Dorien" initials="SD" userId="S::dstrobbe@gob.brussels::a11f1294-4f0b-4c81-a7a2-c01c9ed5cf54" providerId="AD"/>
  <p188:author id="{22051A1A-A4B8-45B8-76D1-4E6801AC3F3A}" name="MOENS Marnick" initials="MM" userId="S::mmoens@gob.brussels::7c040b6f-10f7-4822-9335-362a88e9ba16" providerId="AD"/>
  <p188:author id="{1905503E-73E7-7713-C5A9-AA47F5FA4850}" name="REGINSTER Antoine" initials="RA" userId="S::areginster@gob.brussels::0d94bd24-2a08-4d51-8270-0a98622a86b9" providerId="AD"/>
  <p188:author id="{48AF477B-C599-6A4E-2683-2F2A8579B5EC}" name="Clara CRABEELS" initials="CC" userId="S::ccrabeels@sprb.brussels::6f394763-5950-4e68-a152-e9dbf09efa1a" providerId="AD"/>
  <p188:author id="{202C4AA1-09B1-82AB-8F15-392851B640AA}" name="HIDALGO Axel" initials="HA" userId="S::ahidalgo@sprb.brussels::04d5cd4b-8131-41ba-b489-3a30453146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AM Dounia" initials="CD" lastIdx="1" clrIdx="0">
    <p:extLst>
      <p:ext uri="{19B8F6BF-5375-455C-9EA6-DF929625EA0E}">
        <p15:presenceInfo xmlns:p15="http://schemas.microsoft.com/office/powerpoint/2012/main" userId="S::dcham@sprb.brussels::2003f032-a2a5-4597-a8e5-3a6972b854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03"/>
    <a:srgbClr val="0B00BE"/>
    <a:srgbClr val="7CA2D6"/>
    <a:srgbClr val="B7B7B7"/>
    <a:srgbClr val="003B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1"/>
    <p:restoredTop sz="82440" autoAdjust="0"/>
  </p:normalViewPr>
  <p:slideViewPr>
    <p:cSldViewPr>
      <p:cViewPr varScale="1">
        <p:scale>
          <a:sx n="90" d="100"/>
          <a:sy n="90" d="100"/>
        </p:scale>
        <p:origin x="1022" y="58"/>
      </p:cViewPr>
      <p:guideLst>
        <p:guide orient="horz" pos="1620"/>
        <p:guide pos="2880"/>
      </p:guideLst>
    </p:cSldViewPr>
  </p:slideViewPr>
  <p:notesTextViewPr>
    <p:cViewPr>
      <p:scale>
        <a:sx n="100" d="100"/>
        <a:sy n="100" d="100"/>
      </p:scale>
      <p:origin x="0" y="0"/>
    </p:cViewPr>
  </p:notesTextViewPr>
  <p:notesViewPr>
    <p:cSldViewPr>
      <p:cViewPr varScale="1">
        <p:scale>
          <a:sx n="83" d="100"/>
          <a:sy n="83" d="100"/>
        </p:scale>
        <p:origin x="-315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FC8D81E-DE7C-4382-8F1A-401577778493}" type="datetimeFigureOut">
              <a:rPr lang="fr-BE" smtClean="0"/>
              <a:pPr/>
              <a:t>17-10-25</a:t>
            </a:fld>
            <a:endParaRPr lang="fr-BE" dirty="0"/>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BE" dirty="0"/>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337564D-E952-4EC1-B75D-0DA23DC0CF12}" type="slidenum">
              <a:rPr lang="fr-BE" smtClean="0"/>
              <a:pPr/>
              <a:t>‹#›</a:t>
            </a:fld>
            <a:endParaRPr lang="fr-BE" dirty="0"/>
          </a:p>
        </p:txBody>
      </p:sp>
    </p:spTree>
    <p:extLst>
      <p:ext uri="{BB962C8B-B14F-4D97-AF65-F5344CB8AC3E}">
        <p14:creationId xmlns:p14="http://schemas.microsoft.com/office/powerpoint/2010/main" val="11295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58D0604-D0C7-4319-B045-8F563F9C8141}" type="datetimeFigureOut">
              <a:rPr lang="fr-BE" smtClean="0"/>
              <a:t>17-10-25</a:t>
            </a:fld>
            <a:endParaRPr lang="fr-BE"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D4ACC6-E18E-4F9E-B1BC-6F01A0255BE9}" type="slidenum">
              <a:rPr lang="fr-BE" smtClean="0"/>
              <a:t>‹#›</a:t>
            </a:fld>
            <a:endParaRPr lang="fr-BE" dirty="0"/>
          </a:p>
        </p:txBody>
      </p:sp>
    </p:spTree>
    <p:extLst>
      <p:ext uri="{BB962C8B-B14F-4D97-AF65-F5344CB8AC3E}">
        <p14:creationId xmlns:p14="http://schemas.microsoft.com/office/powerpoint/2010/main" val="2667014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fr-FR" sz="1200" b="1"/>
              <a:t>Pourquoi sessions d’info: subside européen, pas comme les subventions régionales CQD et CRU</a:t>
            </a:r>
          </a:p>
          <a:p>
            <a:r>
              <a:rPr lang="fr-FR" sz="1200" b="1"/>
              <a:t>Même si avant déjà bénéficiaire de subsides FEDER, nouvelle programmation avec des modifications donc organisation de sessions d’informations + explication générale en début de la programmation, après la sélection,</a:t>
            </a:r>
          </a:p>
          <a:p>
            <a:r>
              <a:rPr lang="fr-FR" sz="1200" b="1"/>
              <a:t>Cadre dans l’accompagnement des bénéficiaires par la Direction FEDER.</a:t>
            </a:r>
          </a:p>
          <a:p>
            <a:r>
              <a:rPr lang="fr-FR" sz="1200" b="1"/>
              <a:t>Un Vade-mecum a été établi et sera soumis pour approbation au Gouvernement.</a:t>
            </a:r>
          </a:p>
          <a:p>
            <a:r>
              <a:rPr lang="fr-FR" sz="1200" b="1"/>
              <a:t>Dans la session d’information d’aujourd’hui: présentation de son contenu</a:t>
            </a:r>
            <a:endParaRPr lang="fr-BE" b="1"/>
          </a:p>
          <a:p>
            <a:endParaRPr lang="fr-BE"/>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8</a:t>
            </a:fld>
            <a:endParaRPr lang="fr-BE"/>
          </a:p>
        </p:txBody>
      </p:sp>
    </p:spTree>
    <p:extLst>
      <p:ext uri="{BB962C8B-B14F-4D97-AF65-F5344CB8AC3E}">
        <p14:creationId xmlns:p14="http://schemas.microsoft.com/office/powerpoint/2010/main" val="1260235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fr-FR" sz="1200" b="1" dirty="0"/>
              <a:t>Pourquoi sessions d’info: subside européen, pas comme les subventions régionales CQD et CRU</a:t>
            </a:r>
          </a:p>
          <a:p>
            <a:r>
              <a:rPr lang="fr-FR" sz="1200" b="1" dirty="0"/>
              <a:t>Même si avant déjà bénéficiaire de subsides FEDER, nouvelle programmation avec des modifications donc organisation de sessions d’informations + explication générale en début de la programmation, après la sélection,</a:t>
            </a:r>
          </a:p>
          <a:p>
            <a:r>
              <a:rPr lang="fr-FR" sz="1200" b="1" dirty="0"/>
              <a:t>Cadre dans l’accompagnement des bénéficiaires par la Direction FEDER.</a:t>
            </a:r>
          </a:p>
          <a:p>
            <a:r>
              <a:rPr lang="fr-FR" sz="1200" b="1" dirty="0"/>
              <a:t>Un Vade-mecum a été établi et sera soumis pour approbation au Gouvernement.</a:t>
            </a:r>
          </a:p>
          <a:p>
            <a:r>
              <a:rPr lang="fr-FR" sz="1200" b="1" dirty="0"/>
              <a:t>Dans la session d’information d’aujourd’hui: présentation de son contenu</a:t>
            </a:r>
            <a:endParaRPr lang="fr-BE" b="1" dirty="0"/>
          </a:p>
          <a:p>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9</a:t>
            </a:fld>
            <a:endParaRPr lang="fr-BE"/>
          </a:p>
        </p:txBody>
      </p:sp>
    </p:spTree>
    <p:extLst>
      <p:ext uri="{BB962C8B-B14F-4D97-AF65-F5344CB8AC3E}">
        <p14:creationId xmlns:p14="http://schemas.microsoft.com/office/powerpoint/2010/main" val="1260235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a:buFont typeface="Arial" pitchFamily="34" charset="0"/>
              <a:buChar char="•"/>
            </a:pPr>
            <a:r>
              <a:rPr lang="fr-BE" b="0" i="0">
                <a:solidFill>
                  <a:srgbClr val="374151"/>
                </a:solidFill>
                <a:effectLst/>
                <a:latin typeface="Söhne"/>
              </a:rPr>
              <a:t>L'autorité de gestion effectue des contrôles de 1er niveau, y compris la vérification des produits et services cofinancés, le contrôle des dépenses déclarées, l'examen du système comptable, et la gestion des obligations en matière de communication et de publicité.</a:t>
            </a:r>
          </a:p>
          <a:p>
            <a:pPr lvl="1">
              <a:buFont typeface="Arial" pitchFamily="34" charset="0"/>
              <a:buChar char="•"/>
            </a:pPr>
            <a:r>
              <a:rPr lang="fr-BE" b="0" i="0">
                <a:solidFill>
                  <a:srgbClr val="374151"/>
                </a:solidFill>
                <a:effectLst/>
                <a:latin typeface="Söhne"/>
              </a:rPr>
              <a:t>L'autorité d'audit, indépendante de l'autorité de gestion, effectue des contrôles de 2ème niveau, notamment la vérification des dépenses déclarées conformément à la réglementation européenne.</a:t>
            </a:r>
          </a:p>
          <a:p>
            <a:pPr lvl="1">
              <a:buFont typeface="Arial" pitchFamily="34" charset="0"/>
              <a:buChar char="•"/>
            </a:pPr>
            <a:r>
              <a:rPr lang="fr-BE" b="0" i="0">
                <a:solidFill>
                  <a:srgbClr val="374151"/>
                </a:solidFill>
                <a:effectLst/>
                <a:latin typeface="Söhne"/>
              </a:rPr>
              <a:t>Les instances européennes, telles que la Commission européenne, l'OLAF et la Cour des comptes européenne, peuvent également effectuer des contrôles sur place pour vérifier le fonctionnement des systèmes de gestion et de contrôle</a:t>
            </a:r>
            <a:endParaRPr lang="fr-BE"/>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44</a:t>
            </a:fld>
            <a:endParaRPr lang="fr-BE"/>
          </a:p>
        </p:txBody>
      </p:sp>
    </p:spTree>
    <p:extLst>
      <p:ext uri="{BB962C8B-B14F-4D97-AF65-F5344CB8AC3E}">
        <p14:creationId xmlns:p14="http://schemas.microsoft.com/office/powerpoint/2010/main" val="3476068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a:buFont typeface="Arial" panose="020B0604020202020204" pitchFamily="34" charset="0"/>
              <a:buChar char="•"/>
            </a:pPr>
            <a:r>
              <a:rPr lang="fr-BE" b="0" i="0" dirty="0">
                <a:solidFill>
                  <a:srgbClr val="374151"/>
                </a:solidFill>
                <a:effectLst/>
                <a:latin typeface="Söhne"/>
              </a:rPr>
              <a:t>L'autorité de gestion effectue des contrôles de 1er niveau, y compris la vérification des produits et services cofinancés, le contrôle des dépenses déclarées, l'examen du système comptable, et la gestion des obligations en matière de communication et de publicité.</a:t>
            </a:r>
          </a:p>
          <a:p>
            <a:pPr lvl="1">
              <a:buFont typeface="Arial" panose="020B0604020202020204" pitchFamily="34" charset="0"/>
              <a:buChar char="•"/>
            </a:pPr>
            <a:r>
              <a:rPr lang="fr-BE" b="0" i="0" dirty="0">
                <a:solidFill>
                  <a:srgbClr val="374151"/>
                </a:solidFill>
                <a:effectLst/>
                <a:latin typeface="Söhne"/>
              </a:rPr>
              <a:t>L'autorité d'audit, indépendante de l'autorité de gestion, effectue des contrôles de 2ème niveau, notamment la vérification des dépenses déclarées conformément à la réglementation européenne.</a:t>
            </a:r>
          </a:p>
          <a:p>
            <a:pPr lvl="1">
              <a:buFont typeface="Arial" panose="020B0604020202020204" pitchFamily="34" charset="0"/>
              <a:buChar char="•"/>
            </a:pPr>
            <a:r>
              <a:rPr lang="fr-BE" b="0" i="0" dirty="0">
                <a:solidFill>
                  <a:srgbClr val="374151"/>
                </a:solidFill>
                <a:effectLst/>
                <a:latin typeface="Söhne"/>
              </a:rPr>
              <a:t>Les instances européennes, telles que la Commission européenne, l'OLAF et la Cour des comptes européenne, peuvent également effectuer des contrôles sur place pour vérifier le fonctionnement des systèmes de gestion et de contrôle</a:t>
            </a:r>
            <a:endParaRPr lang="fr-BE" dirty="0"/>
          </a:p>
        </p:txBody>
      </p:sp>
      <p:sp>
        <p:nvSpPr>
          <p:cNvPr id="4" name="Tijdelijke aanduiding voor dianummer 3"/>
          <p:cNvSpPr>
            <a:spLocks noGrp="1"/>
          </p:cNvSpPr>
          <p:nvPr>
            <p:ph type="sldNum" sz="quarter" idx="5"/>
          </p:nvPr>
        </p:nvSpPr>
        <p:spPr/>
        <p:txBody>
          <a:bodyPr/>
          <a:lstStyle/>
          <a:p>
            <a:fld id="{BDD4ACC6-E18E-4F9E-B1BC-6F01A0255BE9}" type="slidenum">
              <a:rPr lang="fr-BE" smtClean="0"/>
              <a:t>45</a:t>
            </a:fld>
            <a:endParaRPr lang="fr-BE" dirty="0"/>
          </a:p>
        </p:txBody>
      </p:sp>
    </p:spTree>
    <p:extLst>
      <p:ext uri="{BB962C8B-B14F-4D97-AF65-F5344CB8AC3E}">
        <p14:creationId xmlns:p14="http://schemas.microsoft.com/office/powerpoint/2010/main" val="34760681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UEIL">
    <p:spTree>
      <p:nvGrpSpPr>
        <p:cNvPr id="1" name=""/>
        <p:cNvGrpSpPr/>
        <p:nvPr/>
      </p:nvGrpSpPr>
      <p:grpSpPr>
        <a:xfrm>
          <a:off x="0" y="0"/>
          <a:ext cx="0" cy="0"/>
          <a:chOff x="0" y="0"/>
          <a:chExt cx="0" cy="0"/>
        </a:xfrm>
      </p:grpSpPr>
      <p:sp>
        <p:nvSpPr>
          <p:cNvPr id="11"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pic>
        <p:nvPicPr>
          <p:cNvPr id="4" name="Image 3">
            <a:extLst>
              <a:ext uri="{FF2B5EF4-FFF2-40B4-BE49-F238E27FC236}">
                <a16:creationId xmlns:a16="http://schemas.microsoft.com/office/drawing/2014/main" id="{8807826C-B842-4437-AD53-E7E4F487E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S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94D9A55-CEC1-4476-8478-647A731A0C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4" name="Espace réservé du texte 4">
            <a:extLst>
              <a:ext uri="{FF2B5EF4-FFF2-40B4-BE49-F238E27FC236}">
                <a16:creationId xmlns:a16="http://schemas.microsoft.com/office/drawing/2014/main" id="{6275DC74-2EB7-4214-A2D2-66007B8F1D75}"/>
              </a:ext>
            </a:extLst>
          </p:cNvPr>
          <p:cNvSpPr>
            <a:spLocks noGrp="1"/>
          </p:cNvSpPr>
          <p:nvPr>
            <p:ph type="body" sz="quarter" idx="10" hasCustomPrompt="1"/>
          </p:nvPr>
        </p:nvSpPr>
        <p:spPr>
          <a:xfrm>
            <a:off x="1475656" y="2117525"/>
            <a:ext cx="7560840" cy="958281"/>
          </a:xfrm>
        </p:spPr>
        <p:txBody>
          <a:bodyPr>
            <a:noAutofit/>
          </a:bodyPr>
          <a:lstStyle>
            <a:lvl1pPr marL="0" indent="0">
              <a:lnSpc>
                <a:spcPts val="2200"/>
              </a:lnSpc>
              <a:buFont typeface="Arial" pitchFamily="34" charset="0"/>
              <a:buNone/>
              <a:defRPr sz="2400" b="1" cap="all" baseline="0">
                <a:solidFill>
                  <a:schemeClr val="bg1">
                    <a:lumMod val="50000"/>
                  </a:schemeClr>
                </a:solidFill>
                <a:latin typeface="Arial" pitchFamily="34" charset="0"/>
                <a:cs typeface="Arial" pitchFamily="34" charset="0"/>
              </a:defRPr>
            </a:lvl1pPr>
            <a:lvl2pPr marL="0" indent="-108000">
              <a:spcBef>
                <a:spcPts val="300"/>
              </a:spcBef>
              <a:buFont typeface="+mj-lt"/>
              <a:buNone/>
              <a:defRPr sz="16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presentation</a:t>
            </a:r>
            <a:r>
              <a:rPr lang="fr-FR" dirty="0"/>
              <a:t> </a:t>
            </a:r>
            <a:r>
              <a:rPr lang="fr-FR" dirty="0" err="1"/>
              <a:t>heading</a:t>
            </a:r>
            <a:endParaRPr lang="fr-FR" dirty="0"/>
          </a:p>
        </p:txBody>
      </p:sp>
      <p:sp>
        <p:nvSpPr>
          <p:cNvPr id="16" name="Espace réservé du texte 4">
            <a:extLst>
              <a:ext uri="{FF2B5EF4-FFF2-40B4-BE49-F238E27FC236}">
                <a16:creationId xmlns:a16="http://schemas.microsoft.com/office/drawing/2014/main" id="{7242E0CF-D65B-4B72-AB77-CAFADB97DFF1}"/>
              </a:ext>
            </a:extLst>
          </p:cNvPr>
          <p:cNvSpPr>
            <a:spLocks noGrp="1"/>
          </p:cNvSpPr>
          <p:nvPr>
            <p:ph type="body" sz="quarter" idx="11" hasCustomPrompt="1"/>
          </p:nvPr>
        </p:nvSpPr>
        <p:spPr>
          <a:xfrm>
            <a:off x="1475656" y="3053629"/>
            <a:ext cx="7560840" cy="382217"/>
          </a:xfrm>
        </p:spPr>
        <p:txBody>
          <a:bodyPr>
            <a:normAutofit/>
          </a:bodyPr>
          <a:lstStyle>
            <a:lvl1pPr marL="0" indent="0">
              <a:lnSpc>
                <a:spcPts val="2200"/>
              </a:lnSpc>
              <a:buFont typeface="Arial" pitchFamily="34" charset="0"/>
              <a:buNone/>
              <a:defRPr sz="1800" b="1">
                <a:solidFill>
                  <a:schemeClr val="bg1">
                    <a:lumMod val="50000"/>
                  </a:schemeClr>
                </a:solidFill>
                <a:latin typeface="Arial" pitchFamily="34" charset="0"/>
                <a:cs typeface="Arial" pitchFamily="34" charset="0"/>
              </a:defRPr>
            </a:lvl1pPr>
            <a:lvl2pPr marL="0" indent="-108000">
              <a:spcBef>
                <a:spcPts val="300"/>
              </a:spcBef>
              <a:buFont typeface="+mj-lt"/>
              <a:buNone/>
              <a:defRPr sz="20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subtitle</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E8FDFC3-14B9-4B0E-A8D1-626A95764A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6" name="Espace réservé du texte 4"/>
          <p:cNvSpPr>
            <a:spLocks noGrp="1"/>
          </p:cNvSpPr>
          <p:nvPr>
            <p:ph type="body" sz="quarter" idx="14" hasCustomPrompt="1"/>
          </p:nvPr>
        </p:nvSpPr>
        <p:spPr>
          <a:xfrm>
            <a:off x="1677770" y="1534986"/>
            <a:ext cx="7200800" cy="3197004"/>
          </a:xfrm>
        </p:spPr>
        <p:txBody>
          <a:bodyPr/>
          <a:lstStyle>
            <a:lvl1pPr marL="0" indent="0">
              <a:lnSpc>
                <a:spcPts val="2200"/>
              </a:lnSpc>
              <a:buFont typeface="Arial" pitchFamily="34" charset="0"/>
              <a:buNone/>
              <a:defRPr sz="2400" b="1">
                <a:solidFill>
                  <a:schemeClr val="bg1">
                    <a:lumMod val="50000"/>
                  </a:schemeClr>
                </a:solidFill>
                <a:latin typeface="Arial" pitchFamily="34" charset="0"/>
                <a:cs typeface="Arial" pitchFamily="34" charset="0"/>
              </a:defRPr>
            </a:lvl1pPr>
            <a:lvl2pPr marL="273050" indent="-255588">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2pPr>
            <a:lvl3pPr marL="454025" indent="-228600">
              <a:buFont typeface="Arial" panose="020B0604020202020204" pitchFamily="34" charset="0"/>
              <a:buChar char="-"/>
              <a:defRPr sz="1600">
                <a:solidFill>
                  <a:schemeClr val="bg1">
                    <a:lumMod val="50000"/>
                  </a:schemeClr>
                </a:solidFill>
                <a:latin typeface="Arial" panose="020B0604020202020204" pitchFamily="34" charset="0"/>
                <a:cs typeface="Arial" panose="020B0604020202020204" pitchFamily="34" charset="0"/>
              </a:defRPr>
            </a:lvl3pPr>
            <a:lvl4pPr marL="539750" indent="0">
              <a:buFont typeface="Courier New" panose="02070309020205020404" pitchFamily="49" charset="0"/>
              <a:buNone/>
              <a:defRPr sz="1600" i="1">
                <a:solidFill>
                  <a:schemeClr val="bg1">
                    <a:lumMod val="50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defRPr>
            </a:lvl5pPr>
          </a:lstStyle>
          <a:p>
            <a:pPr lvl="0"/>
            <a:r>
              <a:rPr lang="fr-FR" dirty="0"/>
              <a:t>Click to </a:t>
            </a:r>
            <a:r>
              <a:rPr lang="fr-FR" dirty="0" err="1"/>
              <a:t>modify</a:t>
            </a:r>
            <a:r>
              <a:rPr lang="fr-FR" dirty="0"/>
              <a:t> the </a:t>
            </a:r>
            <a:r>
              <a:rPr lang="fr-FR" dirty="0" err="1"/>
              <a:t>presentation</a:t>
            </a:r>
            <a:r>
              <a:rPr lang="fr-FR" dirty="0"/>
              <a:t> </a:t>
            </a:r>
            <a:r>
              <a:rPr lang="fr-FR" dirty="0" err="1"/>
              <a:t>summary</a:t>
            </a:r>
            <a:endParaRPr lang="fr-FR" dirty="0"/>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7BE8E0-CE13-4872-8114-FB78A1E29B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7" name="Titre 1"/>
          <p:cNvSpPr>
            <a:spLocks noGrp="1"/>
          </p:cNvSpPr>
          <p:nvPr>
            <p:ph type="title" hasCustomPrompt="1"/>
          </p:nvPr>
        </p:nvSpPr>
        <p:spPr>
          <a:xfrm>
            <a:off x="395536" y="205978"/>
            <a:ext cx="8424936" cy="583574"/>
          </a:xfrm>
        </p:spPr>
        <p:txBody>
          <a:bodyPr anchor="ctr">
            <a:normAutofit/>
          </a:bodyPr>
          <a:lstStyle>
            <a:lvl1pPr algn="l">
              <a:defRPr sz="2400" b="1">
                <a:solidFill>
                  <a:schemeClr val="bg1">
                    <a:lumMod val="50000"/>
                  </a:schemeClr>
                </a:solidFill>
                <a:latin typeface="Arial" pitchFamily="34" charset="0"/>
                <a:cs typeface="Arial" pitchFamily="34" charset="0"/>
              </a:defRPr>
            </a:lvl1pPr>
          </a:lstStyle>
          <a:p>
            <a:r>
              <a:rPr lang="fr-FR" dirty="0"/>
              <a:t>Click to </a:t>
            </a:r>
            <a:r>
              <a:rPr lang="fr-FR" dirty="0" err="1"/>
              <a:t>modify</a:t>
            </a:r>
            <a:r>
              <a:rPr lang="fr-FR" dirty="0"/>
              <a:t> the </a:t>
            </a:r>
            <a:r>
              <a:rPr lang="fr-FR" dirty="0" err="1"/>
              <a:t>heading</a:t>
            </a:r>
            <a:r>
              <a:rPr lang="fr-FR" dirty="0"/>
              <a:t> style</a:t>
            </a:r>
            <a:endParaRPr lang="fr-BE" dirty="0"/>
          </a:p>
        </p:txBody>
      </p:sp>
      <p:sp>
        <p:nvSpPr>
          <p:cNvPr id="19" name="Espace réservé du texte 4"/>
          <p:cNvSpPr>
            <a:spLocks noGrp="1"/>
          </p:cNvSpPr>
          <p:nvPr>
            <p:ph type="body" sz="quarter" idx="10" hasCustomPrompt="1"/>
          </p:nvPr>
        </p:nvSpPr>
        <p:spPr>
          <a:xfrm>
            <a:off x="359532" y="987574"/>
            <a:ext cx="8424936" cy="3096344"/>
          </a:xfrm>
        </p:spPr>
        <p:txBody>
          <a:bodyPr/>
          <a:lstStyle>
            <a:lvl1pPr marL="0" indent="0">
              <a:lnSpc>
                <a:spcPts val="2200"/>
              </a:lnSpc>
              <a:buFont typeface="Arial" pitchFamily="34" charset="0"/>
              <a:buNone/>
              <a:defRPr sz="2000" b="0">
                <a:solidFill>
                  <a:schemeClr val="tx1">
                    <a:lumMod val="50000"/>
                    <a:lumOff val="50000"/>
                  </a:schemeClr>
                </a:solidFill>
                <a:latin typeface="Arial" pitchFamily="34" charset="0"/>
                <a:cs typeface="Arial" pitchFamily="34" charset="0"/>
              </a:defRPr>
            </a:lvl1pPr>
            <a:lvl2pPr marL="0" indent="-72000">
              <a:spcBef>
                <a:spcPts val="300"/>
              </a:spcBef>
              <a:spcAft>
                <a:spcPts val="1000"/>
              </a:spcAft>
              <a:buFont typeface="+mj-lt"/>
              <a:buNone/>
              <a:defRPr sz="2000" b="0">
                <a:solidFill>
                  <a:schemeClr val="bg1">
                    <a:lumMod val="50000"/>
                  </a:schemeClr>
                </a:solidFill>
                <a:latin typeface="Arial" pitchFamily="34" charset="0"/>
                <a:cs typeface="Arial" pitchFamily="34" charset="0"/>
              </a:defRPr>
            </a:lvl2pPr>
            <a:lvl3pPr marL="540000">
              <a:spcBef>
                <a:spcPts val="300"/>
              </a:spcBef>
              <a:buFont typeface="Aller Light" pitchFamily="2" charset="0"/>
              <a:buNone/>
              <a:defRPr sz="2000" b="1">
                <a:solidFill>
                  <a:schemeClr val="tx1">
                    <a:lumMod val="50000"/>
                    <a:lumOff val="50000"/>
                  </a:schemeClr>
                </a:solidFill>
                <a:latin typeface="Arial" pitchFamily="34" charset="0"/>
                <a:cs typeface="Arial" pitchFamily="34" charset="0"/>
              </a:defRPr>
            </a:lvl3pPr>
            <a:lvl4pPr marL="540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a:spcBef>
                <a:spcPts val="300"/>
              </a:spcBef>
              <a:buClr>
                <a:schemeClr val="tx1">
                  <a:lumMod val="65000"/>
                  <a:lumOff val="35000"/>
                </a:schemeClr>
              </a:buClr>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dirty="0"/>
              <a:t>Click to </a:t>
            </a:r>
            <a:r>
              <a:rPr lang="fr-FR" dirty="0" err="1"/>
              <a:t>modify</a:t>
            </a:r>
            <a:r>
              <a:rPr lang="fr-FR" dirty="0"/>
              <a:t> the </a:t>
            </a:r>
            <a:r>
              <a:rPr lang="fr-FR" dirty="0" err="1"/>
              <a:t>text</a:t>
            </a:r>
            <a:r>
              <a:rPr lang="fr-FR" dirty="0"/>
              <a:t> styles</a:t>
            </a:r>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a:p>
            <a:pPr lvl="4"/>
            <a:r>
              <a:rPr lang="fr-FR" dirty="0" err="1"/>
              <a:t>Fifth</a:t>
            </a:r>
            <a:r>
              <a:rPr lang="fr-FR" dirty="0"/>
              <a:t> </a:t>
            </a:r>
            <a:r>
              <a:rPr lang="fr-FR" dirty="0" err="1"/>
              <a:t>level</a:t>
            </a:r>
            <a:r>
              <a:rPr lang="fr-FR" dirty="0"/>
              <a:t> </a:t>
            </a:r>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D6E5D8-0C96-4723-8AB9-AAB0724C9E48}" type="datetimeFigureOut">
              <a:rPr lang="fr-BE" smtClean="0"/>
              <a:pPr/>
              <a:t>17-10-25</a:t>
            </a:fld>
            <a:endParaRPr lang="fr-BE" dirty="0"/>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83F8EE3-3B50-4017-B2E3-81E7FAC0BB79}" type="slidenum">
              <a:rPr lang="fr-BE" smtClean="0"/>
              <a:pPr/>
              <a:t>‹#›</a:t>
            </a:fld>
            <a:endParaRPr lang="fr-BE" dirty="0"/>
          </a:p>
        </p:txBody>
      </p:sp>
      <p:sp>
        <p:nvSpPr>
          <p:cNvPr id="8" name="ZoneTexte 7">
            <a:extLst>
              <a:ext uri="{FF2B5EF4-FFF2-40B4-BE49-F238E27FC236}">
                <a16:creationId xmlns:a16="http://schemas.microsoft.com/office/drawing/2014/main" id="{3AA91494-A105-A6D6-AEA9-0A7289928EAC}"/>
              </a:ext>
            </a:extLst>
          </p:cNvPr>
          <p:cNvSpPr txBox="1"/>
          <p:nvPr userDrawn="1">
            <p:extLst>
              <p:ext uri="{1162E1C5-73C7-4A58-AE30-91384D911F3F}">
                <p184:classification xmlns:p184="http://schemas.microsoft.com/office/powerpoint/2018/4/main" val="hdr"/>
              </p:ext>
            </p:extLst>
          </p:nvPr>
        </p:nvSpPr>
        <p:spPr>
          <a:xfrm>
            <a:off x="7696200" y="63500"/>
            <a:ext cx="1412875" cy="152400"/>
          </a:xfrm>
          <a:prstGeom prst="rect">
            <a:avLst/>
          </a:prstGeom>
        </p:spPr>
        <p:txBody>
          <a:bodyPr horzOverflow="overflow" lIns="0" tIns="0" rIns="0" bIns="0">
            <a:spAutoFit/>
          </a:bodyPr>
          <a:lstStyle/>
          <a:p>
            <a:pPr algn="l"/>
            <a:r>
              <a:rPr lang="fr-BE" sz="1000">
                <a:solidFill>
                  <a:srgbClr val="000000"/>
                </a:solidFill>
                <a:latin typeface="Calibri" panose="020F0502020204030204" pitchFamily="34" charset="0"/>
                <a:ea typeface="Calibri" panose="020F0502020204030204" pitchFamily="34" charset="0"/>
                <a:cs typeface="Calibri" panose="020F0502020204030204" pitchFamily="34" charset="0"/>
              </a:rPr>
              <a:t>GOB/SPRB - Intern/Interne</a:t>
            </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51"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1CA16AA-7B05-47D9-BE8D-7FB2B2D65377}"/>
              </a:ext>
            </a:extLst>
          </p:cNvPr>
          <p:cNvSpPr>
            <a:spLocks noGrp="1"/>
          </p:cNvSpPr>
          <p:nvPr>
            <p:ph type="body" sz="quarter" idx="14"/>
          </p:nvPr>
        </p:nvSpPr>
        <p:spPr>
          <a:xfrm>
            <a:off x="755576" y="1203598"/>
            <a:ext cx="7200800" cy="3197004"/>
          </a:xfrm>
        </p:spPr>
        <p:txBody>
          <a:bodyPr/>
          <a:lstStyle/>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endParaRPr kumimoji="0" lang="fr-FR" sz="1600" b="1" i="0" u="none" strike="noStrike" kern="1200" cap="all" spc="0" normalizeH="0" baseline="0" noProof="0" dirty="0">
              <a:ln>
                <a:noFill/>
              </a:ln>
              <a:solidFill>
                <a:srgbClr val="1F497D">
                  <a:lumMod val="75000"/>
                </a:srgbClr>
              </a:solidFill>
              <a:effectLst/>
              <a:uLnTx/>
              <a:uFillTx/>
              <a:latin typeface="Arial" pitchFamily="34" charset="0"/>
              <a:ea typeface="+mn-ea"/>
              <a:cs typeface="Arial" pitchFamily="34" charset="0"/>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600" b="1" i="0" u="none" strike="noStrike" kern="1200" cap="all" spc="0" normalizeH="0" baseline="0" dirty="0" err="1">
                <a:ln>
                  <a:noFill/>
                </a:ln>
                <a:solidFill>
                  <a:srgbClr val="1F497D">
                    <a:lumMod val="75000"/>
                  </a:srgbClr>
                </a:solidFill>
                <a:effectLst/>
                <a:uLnTx/>
                <a:uFillTx/>
              </a:rPr>
              <a:t>Programme</a:t>
            </a:r>
            <a:r>
              <a:rPr kumimoji="0" lang="nl-NL" sz="1600" b="1" i="0" u="none" strike="noStrike" kern="1200" cap="all" spc="0" normalizeH="0" baseline="0" dirty="0">
                <a:ln>
                  <a:noFill/>
                </a:ln>
                <a:solidFill>
                  <a:srgbClr val="1F497D">
                    <a:lumMod val="75000"/>
                  </a:srgbClr>
                </a:solidFill>
                <a:effectLst/>
                <a:uLnTx/>
                <a:uFillTx/>
              </a:rPr>
              <a:t> </a:t>
            </a:r>
            <a:r>
              <a:rPr kumimoji="0" lang="nl-NL" sz="1600" b="1" i="0" u="none" strike="noStrike" kern="1200" cap="all" spc="0" normalizeH="0" baseline="0" dirty="0" err="1">
                <a:ln>
                  <a:noFill/>
                </a:ln>
                <a:solidFill>
                  <a:srgbClr val="1F497D">
                    <a:lumMod val="75000"/>
                  </a:srgbClr>
                </a:solidFill>
                <a:effectLst/>
                <a:uLnTx/>
                <a:uFillTx/>
              </a:rPr>
              <a:t>feder</a:t>
            </a:r>
            <a:r>
              <a:rPr kumimoji="0" lang="nl-NL" sz="1600" b="1" i="0" u="none" strike="noStrike" kern="1200" cap="all" spc="0" normalizeH="0" baseline="0" dirty="0">
                <a:ln>
                  <a:noFill/>
                </a:ln>
                <a:solidFill>
                  <a:srgbClr val="1F497D">
                    <a:lumMod val="75000"/>
                  </a:srgbClr>
                </a:solidFill>
                <a:effectLst/>
                <a:uLnTx/>
                <a:uFillTx/>
              </a:rPr>
              <a:t> 2021-2027</a:t>
            </a:r>
          </a:p>
          <a:p>
            <a:pPr algn="ctr">
              <a:defRPr/>
            </a:pPr>
            <a:r>
              <a:rPr kumimoji="0" lang="nl-NL" sz="1600" b="1" i="0" u="none" strike="noStrike" kern="1200" cap="all" spc="0" normalizeH="0" baseline="0" dirty="0">
                <a:ln>
                  <a:noFill/>
                </a:ln>
                <a:solidFill>
                  <a:srgbClr val="1F497D">
                    <a:lumMod val="75000"/>
                  </a:srgbClr>
                </a:solidFill>
                <a:effectLst/>
                <a:uLnTx/>
                <a:uFillTx/>
              </a:rPr>
              <a:t>EFRO-programma 2021-2027</a:t>
            </a: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600" b="1" i="0" u="none" strike="noStrike" kern="1200" cap="all" spc="0" normalizeH="0" baseline="0" dirty="0">
                <a:ln>
                  <a:noFill/>
                </a:ln>
                <a:solidFill>
                  <a:srgbClr val="1F497D">
                    <a:lumMod val="75000"/>
                  </a:srgbClr>
                </a:solidFill>
                <a:effectLst/>
                <a:uLnTx/>
                <a:uFillTx/>
              </a:rPr>
              <a:t> </a:t>
            </a:r>
            <a:endParaRPr kumimoji="0" lang="fr-FR" sz="1600" b="1" i="0" u="none" strike="noStrike" kern="1200" cap="all" spc="0" normalizeH="0" baseline="0" noProof="0" dirty="0">
              <a:ln>
                <a:noFill/>
              </a:ln>
              <a:solidFill>
                <a:srgbClr val="1F497D">
                  <a:lumMod val="75000"/>
                </a:srgbClr>
              </a:solidFill>
              <a:effectLst/>
              <a:uLnTx/>
              <a:uFillTx/>
            </a:endParaRPr>
          </a:p>
          <a:p>
            <a:pPr algn="ctr" rtl="0"/>
            <a:r>
              <a:rPr lang="nl-NL" sz="1400" cap="all" dirty="0" err="1">
                <a:solidFill>
                  <a:srgbClr val="1F497D">
                    <a:lumMod val="75000"/>
                  </a:srgbClr>
                </a:solidFill>
              </a:rPr>
              <a:t>Session</a:t>
            </a:r>
            <a:r>
              <a:rPr lang="nl-NL" sz="1400" cap="all" dirty="0">
                <a:solidFill>
                  <a:srgbClr val="1F497D">
                    <a:lumMod val="75000"/>
                  </a:srgbClr>
                </a:solidFill>
              </a:rPr>
              <a:t> </a:t>
            </a:r>
            <a:r>
              <a:rPr lang="nl-NL" sz="1400" cap="all" dirty="0" err="1">
                <a:solidFill>
                  <a:srgbClr val="1F497D">
                    <a:lumMod val="75000"/>
                  </a:srgbClr>
                </a:solidFill>
              </a:rPr>
              <a:t>d’information</a:t>
            </a:r>
            <a:r>
              <a:rPr lang="nl-NL" sz="1400" cap="all" dirty="0">
                <a:solidFill>
                  <a:srgbClr val="1F497D">
                    <a:lumMod val="75000"/>
                  </a:srgbClr>
                </a:solidFill>
              </a:rPr>
              <a:t> </a:t>
            </a:r>
            <a:r>
              <a:rPr lang="nl-NL" sz="1400" cap="all" dirty="0" err="1">
                <a:solidFill>
                  <a:srgbClr val="1F497D">
                    <a:lumMod val="75000"/>
                  </a:srgbClr>
                </a:solidFill>
              </a:rPr>
              <a:t>projets</a:t>
            </a:r>
            <a:r>
              <a:rPr lang="nl-NL" sz="1400" cap="all" dirty="0">
                <a:solidFill>
                  <a:srgbClr val="1F497D">
                    <a:lumMod val="75000"/>
                  </a:srgbClr>
                </a:solidFill>
              </a:rPr>
              <a:t> </a:t>
            </a:r>
            <a:r>
              <a:rPr lang="nl-NL" sz="1400" cap="all" dirty="0" err="1">
                <a:solidFill>
                  <a:srgbClr val="1F497D">
                    <a:lumMod val="75000"/>
                  </a:srgbClr>
                </a:solidFill>
              </a:rPr>
              <a:t>séléctionnés</a:t>
            </a:r>
            <a:endParaRPr lang="nl-NL" sz="1400" cap="all" dirty="0">
              <a:solidFill>
                <a:srgbClr val="1F497D">
                  <a:lumMod val="75000"/>
                </a:srgbClr>
              </a:solidFill>
            </a:endParaRPr>
          </a:p>
          <a:p>
            <a:pPr algn="ctr"/>
            <a:r>
              <a:rPr lang="nl-NL" sz="1400" cap="all" dirty="0">
                <a:solidFill>
                  <a:srgbClr val="1F497D">
                    <a:lumMod val="75000"/>
                  </a:srgbClr>
                </a:solidFill>
              </a:rPr>
              <a:t>Infosessie geselecteerde projecten</a:t>
            </a:r>
          </a:p>
          <a:p>
            <a:pPr algn="ctr" rtl="0"/>
            <a:endParaRPr lang="nl-NL" sz="1400" cap="all" dirty="0">
              <a:solidFill>
                <a:srgbClr val="1F497D">
                  <a:lumMod val="75000"/>
                </a:srgbClr>
              </a:solidFill>
            </a:endParaRPr>
          </a:p>
          <a:p>
            <a:pPr algn="ctr" rtl="0"/>
            <a:r>
              <a:rPr lang="nl-NL" sz="1400" cap="all" dirty="0">
                <a:solidFill>
                  <a:srgbClr val="1F497D">
                    <a:lumMod val="75000"/>
                  </a:srgbClr>
                </a:solidFill>
              </a:rPr>
              <a:t>17/10/2025</a:t>
            </a:r>
          </a:p>
          <a:p>
            <a:endParaRPr lang="fr-BE" dirty="0"/>
          </a:p>
        </p:txBody>
      </p:sp>
      <p:pic>
        <p:nvPicPr>
          <p:cNvPr id="3" name="Image 2">
            <a:extLst>
              <a:ext uri="{FF2B5EF4-FFF2-40B4-BE49-F238E27FC236}">
                <a16:creationId xmlns:a16="http://schemas.microsoft.com/office/drawing/2014/main" id="{C32810DA-6472-A2A9-A5A7-A695995D3C2C}"/>
              </a:ext>
            </a:extLst>
          </p:cNvPr>
          <p:cNvPicPr>
            <a:picLocks noChangeAspect="1"/>
          </p:cNvPicPr>
          <p:nvPr/>
        </p:nvPicPr>
        <p:blipFill>
          <a:blip r:embed="rId2"/>
          <a:stretch>
            <a:fillRect/>
          </a:stretch>
        </p:blipFill>
        <p:spPr>
          <a:xfrm>
            <a:off x="804022" y="240400"/>
            <a:ext cx="6829680" cy="891190"/>
          </a:xfrm>
          <a:prstGeom prst="rect">
            <a:avLst/>
          </a:prstGeom>
        </p:spPr>
      </p:pic>
    </p:spTree>
    <p:extLst>
      <p:ext uri="{BB962C8B-B14F-4D97-AF65-F5344CB8AC3E}">
        <p14:creationId xmlns:p14="http://schemas.microsoft.com/office/powerpoint/2010/main" val="282918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467544" y="483519"/>
            <a:ext cx="8280920" cy="4032447"/>
          </a:xfrm>
        </p:spPr>
        <p:txBody>
          <a:bodyPr>
            <a:normAutofit/>
          </a:bodyPr>
          <a:lstStyle/>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09u00 – 9u30 : </a:t>
            </a:r>
            <a:r>
              <a:rPr lang="fr-BE" sz="1500" b="1" dirty="0" err="1">
                <a:solidFill>
                  <a:srgbClr val="002060"/>
                </a:solidFill>
                <a:latin typeface="Arial"/>
                <a:cs typeface="Arial"/>
              </a:rPr>
              <a:t>Inleiding</a:t>
            </a:r>
            <a:r>
              <a:rPr lang="fr-BE" sz="1500" b="1" dirty="0">
                <a:solidFill>
                  <a:srgbClr val="002060"/>
                </a:solidFill>
                <a:latin typeface="Arial"/>
                <a:cs typeface="Arial"/>
              </a:rPr>
              <a:t> en </a:t>
            </a:r>
            <a:r>
              <a:rPr lang="fr-BE" sz="1500" b="1" dirty="0" err="1">
                <a:solidFill>
                  <a:srgbClr val="002060"/>
                </a:solidFill>
                <a:latin typeface="Arial"/>
                <a:cs typeface="Arial"/>
              </a:rPr>
              <a:t>voorstelling</a:t>
            </a: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09u30 – 11u00 : </a:t>
            </a:r>
            <a:r>
              <a:rPr lang="fr-BE" sz="1500" b="1" dirty="0" err="1">
                <a:solidFill>
                  <a:srgbClr val="002060"/>
                </a:solidFill>
                <a:latin typeface="Arial"/>
                <a:cs typeface="Arial"/>
              </a:rPr>
              <a:t>Verloop</a:t>
            </a:r>
            <a:r>
              <a:rPr lang="fr-BE" sz="1500" b="1" dirty="0">
                <a:solidFill>
                  <a:srgbClr val="002060"/>
                </a:solidFill>
                <a:latin typeface="Arial"/>
                <a:cs typeface="Arial"/>
              </a:rPr>
              <a:t> van </a:t>
            </a:r>
            <a:r>
              <a:rPr lang="fr-BE" sz="1500" b="1" dirty="0" err="1">
                <a:solidFill>
                  <a:srgbClr val="002060"/>
                </a:solidFill>
                <a:latin typeface="Arial"/>
                <a:cs typeface="Arial"/>
              </a:rPr>
              <a:t>een</a:t>
            </a:r>
            <a:r>
              <a:rPr lang="fr-BE" sz="1500" b="1" dirty="0">
                <a:solidFill>
                  <a:srgbClr val="002060"/>
                </a:solidFill>
                <a:latin typeface="Arial"/>
                <a:cs typeface="Arial"/>
              </a:rPr>
              <a:t> EFRO-</a:t>
            </a:r>
            <a:r>
              <a:rPr lang="fr-BE" sz="1500" b="1" dirty="0" err="1">
                <a:solidFill>
                  <a:srgbClr val="002060"/>
                </a:solidFill>
                <a:latin typeface="Arial"/>
                <a:cs typeface="Arial"/>
              </a:rPr>
              <a:t>project</a:t>
            </a:r>
            <a:r>
              <a:rPr lang="fr-BE" sz="1500" b="1" dirty="0">
                <a:solidFill>
                  <a:srgbClr val="002060"/>
                </a:solidFill>
                <a:latin typeface="Arial"/>
                <a:cs typeface="Arial"/>
              </a:rPr>
              <a:t> en </a:t>
            </a:r>
            <a:r>
              <a:rPr lang="fr-BE" sz="1500" b="1" dirty="0" err="1">
                <a:solidFill>
                  <a:srgbClr val="002060"/>
                </a:solidFill>
                <a:latin typeface="Arial"/>
                <a:cs typeface="Arial"/>
              </a:rPr>
              <a:t>communicatie</a:t>
            </a: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11u00 – 11u15 : </a:t>
            </a:r>
            <a:r>
              <a:rPr lang="fr-BE" sz="1500" b="1" dirty="0" err="1">
                <a:solidFill>
                  <a:srgbClr val="002060"/>
                </a:solidFill>
                <a:latin typeface="Arial"/>
                <a:cs typeface="Arial"/>
              </a:rPr>
              <a:t>Koffie</a:t>
            </a:r>
            <a:r>
              <a:rPr lang="fr-BE" sz="1500" b="1" dirty="0">
                <a:solidFill>
                  <a:srgbClr val="002060"/>
                </a:solidFill>
                <a:latin typeface="Arial"/>
                <a:cs typeface="Arial"/>
              </a:rPr>
              <a:t> en </a:t>
            </a:r>
            <a:r>
              <a:rPr lang="fr-BE" sz="1500" b="1" dirty="0" err="1">
                <a:solidFill>
                  <a:srgbClr val="002060"/>
                </a:solidFill>
                <a:latin typeface="Arial"/>
                <a:cs typeface="Arial"/>
              </a:rPr>
              <a:t>informele</a:t>
            </a:r>
            <a:r>
              <a:rPr lang="fr-BE" sz="1500" b="1" dirty="0">
                <a:solidFill>
                  <a:srgbClr val="002060"/>
                </a:solidFill>
                <a:latin typeface="Arial"/>
                <a:cs typeface="Arial"/>
              </a:rPr>
              <a:t> </a:t>
            </a:r>
            <a:r>
              <a:rPr lang="fr-BE" sz="1500" b="1" dirty="0" err="1">
                <a:solidFill>
                  <a:srgbClr val="002060"/>
                </a:solidFill>
                <a:latin typeface="Arial"/>
                <a:cs typeface="Arial"/>
              </a:rPr>
              <a:t>uitwisseling</a:t>
            </a: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11u15 – 13u00 : </a:t>
            </a:r>
            <a:r>
              <a:rPr lang="fr-BE" sz="1500" b="1" dirty="0" err="1">
                <a:solidFill>
                  <a:srgbClr val="002060"/>
                </a:solidFill>
                <a:latin typeface="Arial"/>
                <a:cs typeface="Arial"/>
              </a:rPr>
              <a:t>Overheidsopdrachten</a:t>
            </a:r>
            <a:r>
              <a:rPr lang="fr-BE" sz="1500" b="1" dirty="0">
                <a:solidFill>
                  <a:srgbClr val="002060"/>
                </a:solidFill>
                <a:latin typeface="Arial"/>
                <a:cs typeface="Arial"/>
              </a:rPr>
              <a:t>, </a:t>
            </a:r>
            <a:r>
              <a:rPr lang="fr-BE" sz="1500" b="1" dirty="0" err="1">
                <a:solidFill>
                  <a:srgbClr val="002060"/>
                </a:solidFill>
                <a:latin typeface="Arial"/>
                <a:cs typeface="Arial"/>
              </a:rPr>
              <a:t>onregelmatigheden</a:t>
            </a:r>
            <a:r>
              <a:rPr lang="fr-BE" sz="1500" b="1" dirty="0">
                <a:solidFill>
                  <a:srgbClr val="002060"/>
                </a:solidFill>
                <a:latin typeface="Arial"/>
                <a:cs typeface="Arial"/>
              </a:rPr>
              <a:t> en </a:t>
            </a:r>
            <a:r>
              <a:rPr lang="fr-BE" sz="1500" b="1" dirty="0" err="1">
                <a:solidFill>
                  <a:srgbClr val="002060"/>
                </a:solidFill>
                <a:latin typeface="Arial"/>
                <a:cs typeface="Arial"/>
              </a:rPr>
              <a:t>belangenvermenging</a:t>
            </a:r>
            <a:endParaRPr lang="fr-BE" sz="1500" b="1" dirty="0">
              <a:solidFill>
                <a:srgbClr val="002060"/>
              </a:solidFill>
              <a:latin typeface="Arial"/>
              <a:cs typeface="Arial"/>
            </a:endParaRPr>
          </a:p>
          <a:p>
            <a:pPr marR="0">
              <a:spcBef>
                <a:spcPts val="0"/>
              </a:spcBef>
              <a:spcAft>
                <a:spcPts val="0"/>
              </a:spcAft>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13u00 – 14u00 : Lunch</a:t>
            </a:r>
            <a:endParaRPr lang="nl-BE" sz="1400" dirty="0">
              <a:solidFill>
                <a:schemeClr val="tx1"/>
              </a:solidFill>
              <a:ea typeface="Times New Roman" panose="02020603050405020304" pitchFamily="18" charset="0"/>
            </a:endParaRPr>
          </a:p>
          <a:p>
            <a:pPr lvl="0">
              <a:lnSpc>
                <a:spcPct val="100000"/>
              </a:lnSpc>
              <a:tabLst>
                <a:tab pos="342900" algn="l"/>
                <a:tab pos="2637155" algn="ctr"/>
                <a:tab pos="5274310" algn="r"/>
              </a:tabLst>
            </a:pPr>
            <a:endParaRPr lang="nl-BE" sz="1400" b="1" i="1" dirty="0">
              <a:effectLst/>
              <a:highlight>
                <a:srgbClr val="FFFF00"/>
              </a:highlight>
              <a:ea typeface="Times New Roman" panose="02020603050405020304" pitchFamily="18" charset="0"/>
            </a:endParaRP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16037"/>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r>
              <a:rPr lang="fr-BE" sz="2000" b="1" i="0" strike="noStrike" cap="none" spc="0" baseline="0" dirty="0">
                <a:solidFill>
                  <a:srgbClr val="002060"/>
                </a:solidFill>
                <a:effectLst/>
                <a:latin typeface="Arial"/>
                <a:ea typeface="Arial"/>
                <a:cs typeface="Arial"/>
              </a:rPr>
              <a:t>Programma van de </a:t>
            </a:r>
            <a:r>
              <a:rPr lang="fr-BE" sz="2000" b="1" i="0" strike="noStrike" cap="none" spc="0" baseline="0" dirty="0" err="1">
                <a:solidFill>
                  <a:srgbClr val="002060"/>
                </a:solidFill>
                <a:effectLst/>
                <a:latin typeface="Arial"/>
                <a:ea typeface="Arial"/>
                <a:cs typeface="Arial"/>
              </a:rPr>
              <a:t>voormiddag</a:t>
            </a:r>
            <a:endParaRPr lang="fr-BE" sz="2000" b="1" i="0" strike="noStrike" cap="none" spc="0" baseline="0" dirty="0">
              <a:solidFill>
                <a:srgbClr val="002060"/>
              </a:solidFill>
              <a:effectLst/>
              <a:latin typeface="Arial"/>
              <a:ea typeface="Arial"/>
              <a:cs typeface="Arial"/>
            </a:endParaRPr>
          </a:p>
        </p:txBody>
      </p:sp>
    </p:spTree>
    <p:extLst>
      <p:ext uri="{BB962C8B-B14F-4D97-AF65-F5344CB8AC3E}">
        <p14:creationId xmlns:p14="http://schemas.microsoft.com/office/powerpoint/2010/main" val="3286857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899592" y="483519"/>
            <a:ext cx="7848872" cy="4032447"/>
          </a:xfrm>
        </p:spPr>
        <p:txBody>
          <a:bodyPr>
            <a:normAutofit/>
          </a:bodyPr>
          <a:lstStyle/>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09h00 – 9h30 : Introduction et présentation</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09h30 – 11h00 : Déroulement d’un projet FEDER et communication</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11h00 – 11h15 : Café et échanges informels</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11h15 – 13h00 : Marchés publics, irrégularités et conflits d’intérêt</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13h00 - 14h00 : Lunch</a:t>
            </a:r>
            <a:endParaRPr lang="nl-BE" sz="1400" dirty="0">
              <a:solidFill>
                <a:schemeClr val="tx1"/>
              </a:solidFill>
              <a:ea typeface="Times New Roman" panose="02020603050405020304" pitchFamily="18" charset="0"/>
            </a:endParaRPr>
          </a:p>
          <a:p>
            <a:pPr lvl="0">
              <a:lnSpc>
                <a:spcPct val="100000"/>
              </a:lnSpc>
              <a:tabLst>
                <a:tab pos="342900" algn="l"/>
                <a:tab pos="2637155" algn="ctr"/>
                <a:tab pos="5274310" algn="r"/>
              </a:tabLst>
            </a:pPr>
            <a:endParaRPr lang="nl-BE" sz="1400" b="1" i="1" dirty="0">
              <a:effectLst/>
              <a:highlight>
                <a:srgbClr val="FFFF00"/>
              </a:highlight>
              <a:ea typeface="Times New Roman" panose="02020603050405020304" pitchFamily="18" charset="0"/>
            </a:endParaRPr>
          </a:p>
        </p:txBody>
      </p:sp>
      <p:pic>
        <p:nvPicPr>
          <p:cNvPr id="6" name="Image 5">
            <a:extLst>
              <a:ext uri="{FF2B5EF4-FFF2-40B4-BE49-F238E27FC236}">
                <a16:creationId xmlns:a16="http://schemas.microsoft.com/office/drawing/2014/main" id="{2892D93D-0FD8-CE65-2889-5F182E09C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16037"/>
            <a:ext cx="4320480" cy="509504"/>
          </a:xfrm>
          <a:prstGeom prst="rect">
            <a:avLst/>
          </a:prstGeom>
        </p:spPr>
      </p:pic>
      <p:sp>
        <p:nvSpPr>
          <p:cNvPr id="7" name="Titre 1">
            <a:extLst>
              <a:ext uri="{FF2B5EF4-FFF2-40B4-BE49-F238E27FC236}">
                <a16:creationId xmlns:a16="http://schemas.microsoft.com/office/drawing/2014/main" id="{1D3AD6D2-6E9C-D24E-A15F-0DD6CF3902E2}"/>
              </a:ext>
            </a:extLst>
          </p:cNvPr>
          <p:cNvSpPr>
            <a:spLocks noGrp="1"/>
          </p:cNvSpPr>
          <p:nvPr>
            <p:ph type="title"/>
          </p:nvPr>
        </p:nvSpPr>
        <p:spPr>
          <a:xfrm>
            <a:off x="395536" y="205978"/>
            <a:ext cx="8424936" cy="277540"/>
          </a:xfrm>
        </p:spPr>
        <p:txBody>
          <a:bodyPr>
            <a:noAutofit/>
          </a:bodyPr>
          <a:lstStyle/>
          <a:p>
            <a:pPr algn="ctr" rtl="0"/>
            <a:r>
              <a:rPr lang="fr-BE" sz="2000" b="1" i="0" strike="noStrike" cap="none" spc="0" baseline="0" dirty="0">
                <a:solidFill>
                  <a:srgbClr val="002060"/>
                </a:solidFill>
                <a:effectLst/>
                <a:latin typeface="Arial"/>
                <a:ea typeface="Arial"/>
                <a:cs typeface="Arial"/>
              </a:rPr>
              <a:t>Programme de la matinée</a:t>
            </a:r>
          </a:p>
        </p:txBody>
      </p:sp>
    </p:spTree>
    <p:extLst>
      <p:ext uri="{BB962C8B-B14F-4D97-AF65-F5344CB8AC3E}">
        <p14:creationId xmlns:p14="http://schemas.microsoft.com/office/powerpoint/2010/main" val="261228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0A25F-A94D-034C-B4EF-09118E8B7B6B}"/>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F3C132C4-B693-2FB8-5572-F84D9DEFCC76}"/>
              </a:ext>
            </a:extLst>
          </p:cNvPr>
          <p:cNvSpPr>
            <a:spLocks noGrp="1"/>
          </p:cNvSpPr>
          <p:nvPr>
            <p:ph type="body" sz="quarter" idx="10"/>
          </p:nvPr>
        </p:nvSpPr>
        <p:spPr>
          <a:xfrm>
            <a:off x="467544" y="483519"/>
            <a:ext cx="8280920" cy="4032447"/>
          </a:xfrm>
        </p:spPr>
        <p:txBody>
          <a:bodyPr>
            <a:normAutofit/>
          </a:bodyPr>
          <a:lstStyle/>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fr-BE" sz="1500" b="1" dirty="0" err="1">
                <a:solidFill>
                  <a:srgbClr val="002060"/>
                </a:solidFill>
                <a:latin typeface="Arial"/>
                <a:cs typeface="Arial"/>
              </a:rPr>
              <a:t>Gelijke</a:t>
            </a:r>
            <a:r>
              <a:rPr lang="fr-BE" sz="1500" b="1" dirty="0">
                <a:solidFill>
                  <a:srgbClr val="002060"/>
                </a:solidFill>
                <a:latin typeface="Arial"/>
                <a:cs typeface="Arial"/>
              </a:rPr>
              <a:t> </a:t>
            </a:r>
            <a:r>
              <a:rPr lang="fr-BE" sz="1500" b="1" dirty="0" err="1">
                <a:solidFill>
                  <a:srgbClr val="002060"/>
                </a:solidFill>
                <a:latin typeface="Arial"/>
                <a:cs typeface="Arial"/>
              </a:rPr>
              <a:t>kansen</a:t>
            </a: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err="1">
                <a:solidFill>
                  <a:srgbClr val="002060"/>
                </a:solidFill>
                <a:latin typeface="Arial"/>
                <a:cs typeface="Arial"/>
              </a:rPr>
              <a:t>Burgerparticipatie</a:t>
            </a: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DNSH (Do No </a:t>
            </a:r>
            <a:r>
              <a:rPr lang="fr-BE" sz="1500" b="1" dirty="0" err="1">
                <a:solidFill>
                  <a:srgbClr val="002060"/>
                </a:solidFill>
                <a:latin typeface="Arial"/>
                <a:cs typeface="Arial"/>
              </a:rPr>
              <a:t>Significant</a:t>
            </a:r>
            <a:r>
              <a:rPr lang="fr-BE" sz="1500" b="1" dirty="0">
                <a:solidFill>
                  <a:srgbClr val="002060"/>
                </a:solidFill>
                <a:latin typeface="Arial"/>
                <a:cs typeface="Arial"/>
              </a:rPr>
              <a:t> </a:t>
            </a:r>
            <a:r>
              <a:rPr lang="fr-BE" sz="1500" b="1" dirty="0" err="1">
                <a:solidFill>
                  <a:srgbClr val="002060"/>
                </a:solidFill>
                <a:latin typeface="Arial"/>
                <a:cs typeface="Arial"/>
              </a:rPr>
              <a:t>Harm</a:t>
            </a:r>
            <a:r>
              <a:rPr lang="fr-BE" sz="1500" b="1" dirty="0">
                <a:solidFill>
                  <a:srgbClr val="002060"/>
                </a:solidFill>
                <a:latin typeface="Arial"/>
                <a:cs typeface="Arial"/>
              </a:rPr>
              <a:t>)</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Milieu-clausules in </a:t>
            </a:r>
            <a:r>
              <a:rPr lang="fr-BE" sz="1500" b="1" dirty="0" err="1">
                <a:solidFill>
                  <a:srgbClr val="002060"/>
                </a:solidFill>
                <a:latin typeface="Arial"/>
                <a:cs typeface="Arial"/>
              </a:rPr>
              <a:t>overheidsopdrachten</a:t>
            </a:r>
            <a:endParaRPr lang="fr-BE" sz="1500" b="1" dirty="0">
              <a:solidFill>
                <a:srgbClr val="002060"/>
              </a:solidFill>
              <a:latin typeface="Arial"/>
              <a:cs typeface="Arial"/>
            </a:endParaRPr>
          </a:p>
          <a:p>
            <a:pPr marR="0">
              <a:spcBef>
                <a:spcPts val="0"/>
              </a:spcBef>
              <a:spcAft>
                <a:spcPts val="0"/>
              </a:spcAft>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err="1">
                <a:solidFill>
                  <a:srgbClr val="002060"/>
                </a:solidFill>
                <a:latin typeface="Arial"/>
                <a:cs typeface="Arial"/>
              </a:rPr>
              <a:t>Deliverables</a:t>
            </a:r>
            <a:r>
              <a:rPr lang="fr-BE" sz="1500" b="1" dirty="0">
                <a:solidFill>
                  <a:srgbClr val="002060"/>
                </a:solidFill>
                <a:latin typeface="Arial"/>
                <a:cs typeface="Arial"/>
              </a:rPr>
              <a:t> / </a:t>
            </a:r>
            <a:r>
              <a:rPr lang="fr-BE" sz="1500" b="1" dirty="0" err="1">
                <a:solidFill>
                  <a:srgbClr val="002060"/>
                </a:solidFill>
                <a:latin typeface="Arial"/>
                <a:cs typeface="Arial"/>
              </a:rPr>
              <a:t>personeelskosten</a:t>
            </a:r>
            <a:endParaRPr lang="nl-BE" sz="1400" dirty="0">
              <a:solidFill>
                <a:schemeClr val="tx1"/>
              </a:solidFill>
              <a:ea typeface="Times New Roman" panose="02020603050405020304" pitchFamily="18" charset="0"/>
            </a:endParaRPr>
          </a:p>
          <a:p>
            <a:pPr lvl="0">
              <a:lnSpc>
                <a:spcPct val="100000"/>
              </a:lnSpc>
              <a:tabLst>
                <a:tab pos="342900" algn="l"/>
                <a:tab pos="2637155" algn="ctr"/>
                <a:tab pos="5274310" algn="r"/>
              </a:tabLst>
            </a:pPr>
            <a:endParaRPr lang="nl-BE" sz="1400" b="1" i="1" dirty="0">
              <a:effectLst/>
              <a:highlight>
                <a:srgbClr val="FFFF00"/>
              </a:highlight>
              <a:ea typeface="Times New Roman" panose="02020603050405020304" pitchFamily="18" charset="0"/>
            </a:endParaRPr>
          </a:p>
        </p:txBody>
      </p:sp>
      <p:pic>
        <p:nvPicPr>
          <p:cNvPr id="6" name="Image 5">
            <a:extLst>
              <a:ext uri="{FF2B5EF4-FFF2-40B4-BE49-F238E27FC236}">
                <a16:creationId xmlns:a16="http://schemas.microsoft.com/office/drawing/2014/main" id="{32B69D43-6315-1772-98E6-A6359FAC9F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16037"/>
            <a:ext cx="4320480" cy="509504"/>
          </a:xfrm>
          <a:prstGeom prst="rect">
            <a:avLst/>
          </a:prstGeom>
        </p:spPr>
      </p:pic>
      <p:sp>
        <p:nvSpPr>
          <p:cNvPr id="7" name="Titre 1">
            <a:extLst>
              <a:ext uri="{FF2B5EF4-FFF2-40B4-BE49-F238E27FC236}">
                <a16:creationId xmlns:a16="http://schemas.microsoft.com/office/drawing/2014/main" id="{9EE40D20-B3FE-39D3-FE95-E87F50B2AE69}"/>
              </a:ext>
            </a:extLst>
          </p:cNvPr>
          <p:cNvSpPr>
            <a:spLocks noGrp="1"/>
          </p:cNvSpPr>
          <p:nvPr>
            <p:ph type="title"/>
          </p:nvPr>
        </p:nvSpPr>
        <p:spPr>
          <a:xfrm>
            <a:off x="395536" y="205978"/>
            <a:ext cx="8424936" cy="277540"/>
          </a:xfrm>
        </p:spPr>
        <p:txBody>
          <a:bodyPr>
            <a:noAutofit/>
          </a:bodyPr>
          <a:lstStyle/>
          <a:p>
            <a:pPr algn="ctr" rtl="0"/>
            <a:r>
              <a:rPr lang="fr-BE" sz="2000" b="1" i="0" strike="noStrike" cap="none" spc="0" baseline="0" dirty="0">
                <a:solidFill>
                  <a:srgbClr val="002060"/>
                </a:solidFill>
                <a:effectLst/>
                <a:latin typeface="Arial"/>
                <a:ea typeface="Arial"/>
                <a:cs typeface="Arial"/>
              </a:rPr>
              <a:t>Programma </a:t>
            </a:r>
            <a:r>
              <a:rPr lang="fr-BE" sz="2000" b="1" i="0" strike="noStrike" cap="none" spc="0" baseline="0" dirty="0" err="1">
                <a:solidFill>
                  <a:srgbClr val="002060"/>
                </a:solidFill>
                <a:effectLst/>
                <a:latin typeface="Arial"/>
                <a:ea typeface="Arial"/>
                <a:cs typeface="Arial"/>
              </a:rPr>
              <a:t>begin</a:t>
            </a:r>
            <a:r>
              <a:rPr lang="fr-BE" sz="2000" b="1" i="0" strike="noStrike" cap="none" spc="0" baseline="0" dirty="0">
                <a:solidFill>
                  <a:srgbClr val="002060"/>
                </a:solidFill>
                <a:effectLst/>
                <a:latin typeface="Arial"/>
                <a:ea typeface="Arial"/>
                <a:cs typeface="Arial"/>
              </a:rPr>
              <a:t> 2026</a:t>
            </a:r>
          </a:p>
        </p:txBody>
      </p:sp>
    </p:spTree>
    <p:extLst>
      <p:ext uri="{BB962C8B-B14F-4D97-AF65-F5344CB8AC3E}">
        <p14:creationId xmlns:p14="http://schemas.microsoft.com/office/powerpoint/2010/main" val="2472874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690F7-4F45-F729-0F31-E63504961F4B}"/>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2ADAE29-9A3E-5B66-EC48-E7E9A569482A}"/>
              </a:ext>
            </a:extLst>
          </p:cNvPr>
          <p:cNvSpPr>
            <a:spLocks noGrp="1"/>
          </p:cNvSpPr>
          <p:nvPr>
            <p:ph type="body" sz="quarter" idx="10"/>
          </p:nvPr>
        </p:nvSpPr>
        <p:spPr>
          <a:xfrm>
            <a:off x="899592" y="483519"/>
            <a:ext cx="7848872" cy="4032447"/>
          </a:xfrm>
        </p:spPr>
        <p:txBody>
          <a:bodyPr>
            <a:normAutofit/>
          </a:bodyPr>
          <a:lstStyle/>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Egalité des chances</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Participation citoyenne</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indent="-285750">
              <a:spcBef>
                <a:spcPts val="0"/>
              </a:spcBef>
              <a:buFont typeface="Arial" panose="020B0604020202020204" pitchFamily="34" charset="0"/>
              <a:buChar char="•"/>
            </a:pPr>
            <a:r>
              <a:rPr lang="fr-BE" sz="1500" b="1" dirty="0">
                <a:solidFill>
                  <a:srgbClr val="002060"/>
                </a:solidFill>
                <a:latin typeface="Arial"/>
                <a:cs typeface="Arial"/>
              </a:rPr>
              <a:t>DNSH (Do No </a:t>
            </a:r>
            <a:r>
              <a:rPr lang="fr-BE" sz="1500" b="1" dirty="0" err="1">
                <a:solidFill>
                  <a:srgbClr val="002060"/>
                </a:solidFill>
                <a:latin typeface="Arial"/>
                <a:cs typeface="Arial"/>
              </a:rPr>
              <a:t>Significant</a:t>
            </a:r>
            <a:r>
              <a:rPr lang="fr-BE" sz="1500" b="1" dirty="0">
                <a:solidFill>
                  <a:srgbClr val="002060"/>
                </a:solidFill>
                <a:latin typeface="Arial"/>
                <a:cs typeface="Arial"/>
              </a:rPr>
              <a:t> </a:t>
            </a:r>
            <a:r>
              <a:rPr lang="fr-BE" sz="1500" b="1" dirty="0" err="1">
                <a:solidFill>
                  <a:srgbClr val="002060"/>
                </a:solidFill>
                <a:latin typeface="Arial"/>
                <a:cs typeface="Arial"/>
              </a:rPr>
              <a:t>Harm</a:t>
            </a:r>
            <a:r>
              <a:rPr lang="fr-BE" sz="1500" b="1" dirty="0">
                <a:solidFill>
                  <a:srgbClr val="002060"/>
                </a:solidFill>
                <a:latin typeface="Arial"/>
                <a:cs typeface="Arial"/>
              </a:rPr>
              <a:t>)</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Clauses environnementales dans les marchés publics</a:t>
            </a:r>
          </a:p>
          <a:p>
            <a:pPr marL="285750" marR="0" indent="-285750">
              <a:spcBef>
                <a:spcPts val="0"/>
              </a:spcBef>
              <a:spcAft>
                <a:spcPts val="0"/>
              </a:spcAft>
              <a:buFont typeface="Arial" panose="020B0604020202020204" pitchFamily="34" charset="0"/>
              <a:buChar char="•"/>
            </a:pPr>
            <a:endParaRPr lang="fr-BE" sz="1500" b="1" dirty="0">
              <a:solidFill>
                <a:srgbClr val="002060"/>
              </a:solidFill>
              <a:latin typeface="Arial"/>
              <a:cs typeface="Arial"/>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Livrables / frais de personnel</a:t>
            </a:r>
            <a:endParaRPr lang="nl-BE" sz="1400" dirty="0">
              <a:solidFill>
                <a:schemeClr val="tx1"/>
              </a:solidFill>
              <a:ea typeface="Times New Roman" panose="02020603050405020304" pitchFamily="18" charset="0"/>
            </a:endParaRPr>
          </a:p>
          <a:p>
            <a:pPr lvl="0">
              <a:lnSpc>
                <a:spcPct val="100000"/>
              </a:lnSpc>
              <a:tabLst>
                <a:tab pos="342900" algn="l"/>
                <a:tab pos="2637155" algn="ctr"/>
                <a:tab pos="5274310" algn="r"/>
              </a:tabLst>
            </a:pPr>
            <a:endParaRPr lang="nl-BE" sz="1400" b="1" i="1" dirty="0">
              <a:effectLst/>
              <a:highlight>
                <a:srgbClr val="FFFF00"/>
              </a:highlight>
              <a:ea typeface="Times New Roman" panose="02020603050405020304" pitchFamily="18" charset="0"/>
            </a:endParaRPr>
          </a:p>
        </p:txBody>
      </p:sp>
      <p:pic>
        <p:nvPicPr>
          <p:cNvPr id="6" name="Image 5">
            <a:extLst>
              <a:ext uri="{FF2B5EF4-FFF2-40B4-BE49-F238E27FC236}">
                <a16:creationId xmlns:a16="http://schemas.microsoft.com/office/drawing/2014/main" id="{540EE717-D70B-E115-8945-FF8E24D5AC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16037"/>
            <a:ext cx="4320480" cy="509504"/>
          </a:xfrm>
          <a:prstGeom prst="rect">
            <a:avLst/>
          </a:prstGeom>
        </p:spPr>
      </p:pic>
      <p:sp>
        <p:nvSpPr>
          <p:cNvPr id="7" name="Titre 1">
            <a:extLst>
              <a:ext uri="{FF2B5EF4-FFF2-40B4-BE49-F238E27FC236}">
                <a16:creationId xmlns:a16="http://schemas.microsoft.com/office/drawing/2014/main" id="{1553111A-99FF-9509-E29E-47ABB70D0204}"/>
              </a:ext>
            </a:extLst>
          </p:cNvPr>
          <p:cNvSpPr>
            <a:spLocks noGrp="1"/>
          </p:cNvSpPr>
          <p:nvPr>
            <p:ph type="title"/>
          </p:nvPr>
        </p:nvSpPr>
        <p:spPr>
          <a:xfrm>
            <a:off x="395536" y="205978"/>
            <a:ext cx="8424936" cy="277540"/>
          </a:xfrm>
        </p:spPr>
        <p:txBody>
          <a:bodyPr>
            <a:noAutofit/>
          </a:bodyPr>
          <a:lstStyle/>
          <a:p>
            <a:pPr algn="ctr" rtl="0"/>
            <a:r>
              <a:rPr lang="fr-BE" sz="2000" b="1" i="0" strike="noStrike" cap="none" spc="0" baseline="0" dirty="0">
                <a:solidFill>
                  <a:srgbClr val="002060"/>
                </a:solidFill>
                <a:effectLst/>
                <a:latin typeface="Arial"/>
                <a:ea typeface="Arial"/>
                <a:cs typeface="Arial"/>
              </a:rPr>
              <a:t>Programme début 2026</a:t>
            </a:r>
          </a:p>
        </p:txBody>
      </p:sp>
    </p:spTree>
    <p:extLst>
      <p:ext uri="{BB962C8B-B14F-4D97-AF65-F5344CB8AC3E}">
        <p14:creationId xmlns:p14="http://schemas.microsoft.com/office/powerpoint/2010/main" val="2947457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15605-E0AE-1963-537C-524583C68A68}"/>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59D1201-B3FD-EA25-88D1-83C10AE6396D}"/>
              </a:ext>
            </a:extLst>
          </p:cNvPr>
          <p:cNvSpPr>
            <a:spLocks noGrp="1"/>
          </p:cNvSpPr>
          <p:nvPr>
            <p:ph type="body" sz="quarter" idx="10"/>
          </p:nvPr>
        </p:nvSpPr>
        <p:spPr>
          <a:xfrm>
            <a:off x="899592" y="483519"/>
            <a:ext cx="7848872" cy="1224135"/>
          </a:xfrm>
        </p:spPr>
        <p:txBody>
          <a:bodyPr>
            <a:normAutofit/>
          </a:bodyPr>
          <a:lstStyle/>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fr-BE" sz="1500" b="1" dirty="0" err="1">
                <a:solidFill>
                  <a:srgbClr val="002060"/>
                </a:solidFill>
                <a:latin typeface="Arial"/>
                <a:cs typeface="Arial"/>
              </a:rPr>
              <a:t>Directie</a:t>
            </a:r>
            <a:r>
              <a:rPr lang="fr-BE" sz="1500" b="1" dirty="0">
                <a:solidFill>
                  <a:srgbClr val="002060"/>
                </a:solidFill>
                <a:latin typeface="Arial"/>
                <a:cs typeface="Arial"/>
              </a:rPr>
              <a:t> EFRO van Brussels International (</a:t>
            </a:r>
            <a:r>
              <a:rPr lang="fr-BE" sz="1500" b="1" dirty="0" err="1">
                <a:solidFill>
                  <a:srgbClr val="002060"/>
                </a:solidFill>
                <a:latin typeface="Arial"/>
                <a:cs typeface="Arial"/>
              </a:rPr>
              <a:t>Gewestelijke</a:t>
            </a:r>
            <a:r>
              <a:rPr lang="fr-BE" sz="1500" b="1" dirty="0">
                <a:solidFill>
                  <a:srgbClr val="002060"/>
                </a:solidFill>
                <a:latin typeface="Arial"/>
                <a:cs typeface="Arial"/>
              </a:rPr>
              <a:t> </a:t>
            </a:r>
            <a:r>
              <a:rPr lang="fr-BE" sz="1500" b="1" dirty="0" err="1">
                <a:solidFill>
                  <a:srgbClr val="002060"/>
                </a:solidFill>
                <a:latin typeface="Arial"/>
                <a:cs typeface="Arial"/>
              </a:rPr>
              <a:t>Overheidsdienst</a:t>
            </a:r>
            <a:r>
              <a:rPr lang="fr-BE" sz="1500" b="1" dirty="0">
                <a:solidFill>
                  <a:srgbClr val="002060"/>
                </a:solidFill>
                <a:latin typeface="Arial"/>
                <a:cs typeface="Arial"/>
              </a:rPr>
              <a:t> Brussel)</a:t>
            </a:r>
          </a:p>
          <a:p>
            <a:pPr marL="285750" marR="0" indent="-285750">
              <a:spcBef>
                <a:spcPts val="0"/>
              </a:spcBef>
              <a:spcAft>
                <a:spcPts val="0"/>
              </a:spcAft>
              <a:buFont typeface="Arial" panose="020B0604020202020204" pitchFamily="34" charset="0"/>
              <a:buChar char="•"/>
            </a:pPr>
            <a:r>
              <a:rPr lang="fr-BE" sz="1500" b="1" dirty="0" err="1">
                <a:solidFill>
                  <a:srgbClr val="002060"/>
                </a:solidFill>
                <a:latin typeface="Arial"/>
                <a:cs typeface="Arial"/>
              </a:rPr>
              <a:t>Coördinatie</a:t>
            </a:r>
            <a:r>
              <a:rPr lang="fr-BE" sz="1500" b="1" dirty="0">
                <a:solidFill>
                  <a:srgbClr val="002060"/>
                </a:solidFill>
                <a:latin typeface="Arial"/>
                <a:cs typeface="Arial"/>
              </a:rPr>
              <a:t> en </a:t>
            </a:r>
            <a:r>
              <a:rPr lang="fr-BE" sz="1500" b="1" dirty="0" err="1">
                <a:solidFill>
                  <a:srgbClr val="002060"/>
                </a:solidFill>
                <a:latin typeface="Arial"/>
                <a:cs typeface="Arial"/>
              </a:rPr>
              <a:t>opvolging</a:t>
            </a:r>
            <a:r>
              <a:rPr lang="fr-BE" sz="1500" b="1" dirty="0">
                <a:solidFill>
                  <a:srgbClr val="002060"/>
                </a:solidFill>
                <a:latin typeface="Arial"/>
                <a:cs typeface="Arial"/>
              </a:rPr>
              <a:t> van het EFRO-programma en de </a:t>
            </a:r>
            <a:r>
              <a:rPr lang="fr-BE" sz="1500" b="1" dirty="0" err="1">
                <a:solidFill>
                  <a:srgbClr val="002060"/>
                </a:solidFill>
                <a:latin typeface="Arial"/>
                <a:cs typeface="Arial"/>
              </a:rPr>
              <a:t>projecten</a:t>
            </a:r>
            <a:endParaRPr lang="fr-BE" sz="1500" b="1" dirty="0">
              <a:solidFill>
                <a:srgbClr val="002060"/>
              </a:solidFill>
              <a:latin typeface="Arial"/>
              <a:cs typeface="Arial"/>
            </a:endParaRPr>
          </a:p>
          <a:p>
            <a:pPr marR="0">
              <a:spcBef>
                <a:spcPts val="0"/>
              </a:spcBef>
              <a:spcAft>
                <a:spcPts val="0"/>
              </a:spcAft>
            </a:pPr>
            <a:endParaRPr lang="fr-BE" sz="1500" b="1" dirty="0">
              <a:solidFill>
                <a:srgbClr val="002060"/>
              </a:solidFill>
              <a:latin typeface="Arial"/>
              <a:cs typeface="Arial"/>
            </a:endParaRPr>
          </a:p>
          <a:p>
            <a:pPr marR="0">
              <a:spcBef>
                <a:spcPts val="0"/>
              </a:spcBef>
              <a:spcAft>
                <a:spcPts val="0"/>
              </a:spcAft>
            </a:pPr>
            <a:endParaRPr lang="fr-BE" sz="1500" b="1" dirty="0">
              <a:solidFill>
                <a:srgbClr val="002060"/>
              </a:solidFill>
              <a:latin typeface="Arial"/>
              <a:cs typeface="Arial"/>
            </a:endParaRPr>
          </a:p>
        </p:txBody>
      </p:sp>
      <p:pic>
        <p:nvPicPr>
          <p:cNvPr id="6" name="Image 5">
            <a:extLst>
              <a:ext uri="{FF2B5EF4-FFF2-40B4-BE49-F238E27FC236}">
                <a16:creationId xmlns:a16="http://schemas.microsoft.com/office/drawing/2014/main" id="{BC58E554-6ABB-2C73-7C30-E485B50EE0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16037"/>
            <a:ext cx="4320480" cy="509504"/>
          </a:xfrm>
          <a:prstGeom prst="rect">
            <a:avLst/>
          </a:prstGeom>
        </p:spPr>
      </p:pic>
      <p:sp>
        <p:nvSpPr>
          <p:cNvPr id="7" name="Titre 1">
            <a:extLst>
              <a:ext uri="{FF2B5EF4-FFF2-40B4-BE49-F238E27FC236}">
                <a16:creationId xmlns:a16="http://schemas.microsoft.com/office/drawing/2014/main" id="{4BB36551-F32A-5F7C-F215-D37C8E6CACD9}"/>
              </a:ext>
            </a:extLst>
          </p:cNvPr>
          <p:cNvSpPr>
            <a:spLocks noGrp="1"/>
          </p:cNvSpPr>
          <p:nvPr>
            <p:ph type="title"/>
          </p:nvPr>
        </p:nvSpPr>
        <p:spPr>
          <a:xfrm>
            <a:off x="611560" y="1923678"/>
            <a:ext cx="8136904" cy="360040"/>
          </a:xfrm>
        </p:spPr>
        <p:txBody>
          <a:bodyPr>
            <a:noAutofit/>
          </a:bodyPr>
          <a:lstStyle/>
          <a:p>
            <a:pPr algn="ctr" rtl="0"/>
            <a:r>
              <a:rPr lang="fr-BE" sz="2000" b="1" i="0" strike="noStrike" cap="none" spc="0" baseline="0" dirty="0" err="1">
                <a:solidFill>
                  <a:srgbClr val="002060"/>
                </a:solidFill>
                <a:effectLst/>
                <a:latin typeface="Arial"/>
                <a:ea typeface="Arial"/>
                <a:cs typeface="Arial"/>
              </a:rPr>
              <a:t>Aanwezige</a:t>
            </a:r>
            <a:r>
              <a:rPr lang="fr-BE" sz="2000" b="1" i="0" strike="noStrike" cap="none" spc="0" baseline="0" dirty="0">
                <a:solidFill>
                  <a:srgbClr val="002060"/>
                </a:solidFill>
                <a:effectLst/>
                <a:latin typeface="Arial"/>
                <a:ea typeface="Arial"/>
                <a:cs typeface="Arial"/>
              </a:rPr>
              <a:t> </a:t>
            </a:r>
            <a:r>
              <a:rPr lang="fr-BE" sz="2000" b="1" i="0" strike="noStrike" cap="none" spc="0" baseline="0" dirty="0" err="1">
                <a:solidFill>
                  <a:srgbClr val="002060"/>
                </a:solidFill>
                <a:effectLst/>
                <a:latin typeface="Arial"/>
                <a:ea typeface="Arial"/>
                <a:cs typeface="Arial"/>
              </a:rPr>
              <a:t>geselecteerde</a:t>
            </a:r>
            <a:r>
              <a:rPr lang="fr-BE" sz="2000" b="1" i="0" strike="noStrike" cap="none" spc="0" baseline="0" dirty="0">
                <a:solidFill>
                  <a:srgbClr val="002060"/>
                </a:solidFill>
                <a:effectLst/>
                <a:latin typeface="Arial"/>
                <a:ea typeface="Arial"/>
                <a:cs typeface="Arial"/>
              </a:rPr>
              <a:t> </a:t>
            </a:r>
            <a:r>
              <a:rPr lang="fr-BE" sz="2000" b="1" i="0" strike="noStrike" cap="none" spc="0" baseline="0" dirty="0" err="1">
                <a:solidFill>
                  <a:srgbClr val="002060"/>
                </a:solidFill>
                <a:effectLst/>
                <a:latin typeface="Arial"/>
                <a:ea typeface="Arial"/>
                <a:cs typeface="Arial"/>
              </a:rPr>
              <a:t>projecten</a:t>
            </a:r>
            <a:endParaRPr lang="fr-BE" sz="2000" b="1" i="0" strike="noStrike" cap="none" spc="0" baseline="0" dirty="0">
              <a:solidFill>
                <a:srgbClr val="002060"/>
              </a:solidFill>
              <a:effectLst/>
              <a:latin typeface="Arial"/>
              <a:ea typeface="Arial"/>
              <a:cs typeface="Arial"/>
            </a:endParaRPr>
          </a:p>
        </p:txBody>
      </p:sp>
      <p:sp>
        <p:nvSpPr>
          <p:cNvPr id="2" name="Titre 1">
            <a:extLst>
              <a:ext uri="{FF2B5EF4-FFF2-40B4-BE49-F238E27FC236}">
                <a16:creationId xmlns:a16="http://schemas.microsoft.com/office/drawing/2014/main" id="{075847FA-95EC-5F88-8217-38F52C5A1B13}"/>
              </a:ext>
            </a:extLst>
          </p:cNvPr>
          <p:cNvSpPr txBox="1">
            <a:spLocks/>
          </p:cNvSpPr>
          <p:nvPr/>
        </p:nvSpPr>
        <p:spPr>
          <a:xfrm>
            <a:off x="547936" y="358378"/>
            <a:ext cx="8424936" cy="27754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1" kern="1200">
                <a:solidFill>
                  <a:schemeClr val="bg1">
                    <a:lumMod val="50000"/>
                  </a:schemeClr>
                </a:solidFill>
                <a:latin typeface="Arial" pitchFamily="34" charset="0"/>
                <a:ea typeface="+mj-ea"/>
                <a:cs typeface="Arial" pitchFamily="34" charset="0"/>
              </a:defRPr>
            </a:lvl1pPr>
          </a:lstStyle>
          <a:p>
            <a:pPr algn="ctr"/>
            <a:r>
              <a:rPr lang="fr-BE" sz="2000" dirty="0" err="1">
                <a:solidFill>
                  <a:srgbClr val="002060"/>
                </a:solidFill>
                <a:latin typeface="Arial"/>
                <a:ea typeface="Arial"/>
                <a:cs typeface="Arial"/>
              </a:rPr>
              <a:t>Voorstelling</a:t>
            </a:r>
            <a:r>
              <a:rPr lang="fr-BE" sz="2000" dirty="0">
                <a:solidFill>
                  <a:srgbClr val="002060"/>
                </a:solidFill>
                <a:latin typeface="Arial"/>
                <a:ea typeface="Arial"/>
                <a:cs typeface="Arial"/>
              </a:rPr>
              <a:t> van het EFRO-team</a:t>
            </a:r>
          </a:p>
        </p:txBody>
      </p:sp>
      <p:sp>
        <p:nvSpPr>
          <p:cNvPr id="4" name="Espace réservé du texte 2">
            <a:extLst>
              <a:ext uri="{FF2B5EF4-FFF2-40B4-BE49-F238E27FC236}">
                <a16:creationId xmlns:a16="http://schemas.microsoft.com/office/drawing/2014/main" id="{25A45655-0310-774D-4008-E55AAFB3C09A}"/>
              </a:ext>
            </a:extLst>
          </p:cNvPr>
          <p:cNvSpPr txBox="1">
            <a:spLocks/>
          </p:cNvSpPr>
          <p:nvPr/>
        </p:nvSpPr>
        <p:spPr>
          <a:xfrm>
            <a:off x="1051992" y="2427734"/>
            <a:ext cx="7848872" cy="1872277"/>
          </a:xfrm>
          <a:prstGeom prst="rect">
            <a:avLst/>
          </a:prstGeom>
        </p:spPr>
        <p:txBody>
          <a:bodyPr vert="horz" lIns="91440" tIns="45720" rIns="91440" bIns="45720" rtlCol="0">
            <a:normAutofit/>
          </a:bodyPr>
          <a:lstStyle>
            <a:lvl1pPr marL="0" indent="0" algn="l" defTabSz="914400" rtl="0" eaLnBrk="1" latinLnBrk="0" hangingPunct="1">
              <a:lnSpc>
                <a:spcPts val="2200"/>
              </a:lnSpc>
              <a:spcBef>
                <a:spcPct val="20000"/>
              </a:spcBef>
              <a:buFont typeface="Arial" pitchFamily="34" charset="0"/>
              <a:buNone/>
              <a:defRPr sz="2000" b="0" kern="1200">
                <a:solidFill>
                  <a:schemeClr val="tx1">
                    <a:lumMod val="50000"/>
                    <a:lumOff val="50000"/>
                  </a:schemeClr>
                </a:solidFill>
                <a:latin typeface="Arial" pitchFamily="34" charset="0"/>
                <a:ea typeface="+mn-ea"/>
                <a:cs typeface="Arial" pitchFamily="34" charset="0"/>
              </a:defRPr>
            </a:lvl1pPr>
            <a:lvl2pPr marL="0" indent="-72000" algn="l" defTabSz="914400" rtl="0" eaLnBrk="1" latinLnBrk="0" hangingPunct="1">
              <a:spcBef>
                <a:spcPts val="300"/>
              </a:spcBef>
              <a:spcAft>
                <a:spcPts val="1000"/>
              </a:spcAft>
              <a:buFont typeface="+mj-lt"/>
              <a:buNone/>
              <a:defRPr sz="2000" b="0" kern="1200">
                <a:solidFill>
                  <a:schemeClr val="bg1">
                    <a:lumMod val="50000"/>
                  </a:schemeClr>
                </a:solidFill>
                <a:latin typeface="Arial" pitchFamily="34" charset="0"/>
                <a:ea typeface="+mn-ea"/>
                <a:cs typeface="Arial" pitchFamily="34" charset="0"/>
              </a:defRPr>
            </a:lvl2pPr>
            <a:lvl3pPr marL="540000" indent="-228600" algn="l" defTabSz="914400" rtl="0" eaLnBrk="1" latinLnBrk="0" hangingPunct="1">
              <a:spcBef>
                <a:spcPts val="300"/>
              </a:spcBef>
              <a:buFont typeface="Aller Light" pitchFamily="2" charset="0"/>
              <a:buNone/>
              <a:defRPr sz="2000" b="1" kern="1200">
                <a:solidFill>
                  <a:schemeClr val="tx1">
                    <a:lumMod val="50000"/>
                    <a:lumOff val="50000"/>
                  </a:schemeClr>
                </a:solidFill>
                <a:latin typeface="Arial" pitchFamily="34" charset="0"/>
                <a:ea typeface="+mn-ea"/>
                <a:cs typeface="Arial" pitchFamily="34" charset="0"/>
              </a:defRPr>
            </a:lvl3pPr>
            <a:lvl4pPr marL="540000" indent="-228600" algn="l" defTabSz="914400" rtl="0" eaLnBrk="1" latinLnBrk="0" hangingPunct="1">
              <a:spcBef>
                <a:spcPts val="300"/>
              </a:spcBef>
              <a:buClr>
                <a:srgbClr val="7CA2D6"/>
              </a:buClr>
              <a:buFont typeface="Arial" pitchFamily="34" charset="0"/>
              <a:buNone/>
              <a:defRPr sz="1800" kern="1200">
                <a:solidFill>
                  <a:schemeClr val="bg1">
                    <a:lumMod val="50000"/>
                  </a:schemeClr>
                </a:solidFill>
                <a:latin typeface="Arial" pitchFamily="34" charset="0"/>
                <a:ea typeface="+mn-ea"/>
                <a:cs typeface="Arial" pitchFamily="34" charset="0"/>
              </a:defRPr>
            </a:lvl4pPr>
            <a:lvl5pPr marL="828000" indent="-228600" algn="l" defTabSz="914400" rtl="0" eaLnBrk="1" latinLnBrk="0" hangingPunct="1">
              <a:spcBef>
                <a:spcPts val="300"/>
              </a:spcBef>
              <a:buClr>
                <a:schemeClr val="tx1">
                  <a:lumMod val="65000"/>
                  <a:lumOff val="35000"/>
                </a:schemeClr>
              </a:buClr>
              <a:buFont typeface="Arial" pitchFamily="34" charset="0"/>
              <a:buChar char="•"/>
              <a:defRPr sz="1800" kern="1200">
                <a:solidFill>
                  <a:schemeClr val="bg1">
                    <a:lumMod val="50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indent="-285750">
              <a:spcBef>
                <a:spcPts val="0"/>
              </a:spcBef>
              <a:buFont typeface="Arial" pitchFamily="34" charset="0"/>
              <a:buChar char="•"/>
            </a:pPr>
            <a:r>
              <a:rPr lang="fr-BE" sz="1500" b="1" dirty="0" err="1">
                <a:solidFill>
                  <a:srgbClr val="002060"/>
                </a:solidFill>
                <a:latin typeface="Arial"/>
                <a:cs typeface="Arial"/>
              </a:rPr>
              <a:t>Specifieke</a:t>
            </a:r>
            <a:r>
              <a:rPr lang="fr-BE" sz="1500" b="1" dirty="0">
                <a:solidFill>
                  <a:srgbClr val="002060"/>
                </a:solidFill>
                <a:latin typeface="Arial"/>
                <a:cs typeface="Arial"/>
              </a:rPr>
              <a:t> </a:t>
            </a:r>
            <a:r>
              <a:rPr lang="fr-BE" sz="1500" b="1" dirty="0" err="1">
                <a:solidFill>
                  <a:srgbClr val="002060"/>
                </a:solidFill>
                <a:latin typeface="Arial"/>
                <a:cs typeface="Arial"/>
              </a:rPr>
              <a:t>doelstellingen</a:t>
            </a:r>
            <a:r>
              <a:rPr lang="fr-BE" sz="1500" b="1" dirty="0">
                <a:solidFill>
                  <a:srgbClr val="002060"/>
                </a:solidFill>
                <a:latin typeface="Arial"/>
                <a:cs typeface="Arial"/>
              </a:rPr>
              <a:t> (SD) :</a:t>
            </a:r>
          </a:p>
          <a:p>
            <a:pPr marL="825750" lvl="2" indent="-285750">
              <a:spcBef>
                <a:spcPts val="0"/>
              </a:spcBef>
              <a:buFont typeface="Arial" pitchFamily="34" charset="0"/>
              <a:buChar char="•"/>
            </a:pPr>
            <a:r>
              <a:rPr lang="fr-BE" sz="1500" b="1" dirty="0">
                <a:solidFill>
                  <a:srgbClr val="002060"/>
                </a:solidFill>
                <a:latin typeface="Arial"/>
                <a:cs typeface="Arial"/>
              </a:rPr>
              <a:t>1.1 </a:t>
            </a:r>
            <a:r>
              <a:rPr lang="fr-BE" sz="1500" b="1" dirty="0" err="1">
                <a:solidFill>
                  <a:srgbClr val="002060"/>
                </a:solidFill>
                <a:latin typeface="Arial"/>
                <a:cs typeface="Arial"/>
              </a:rPr>
              <a:t>innovatie</a:t>
            </a:r>
            <a:r>
              <a:rPr lang="fr-BE" sz="1500" b="1" dirty="0">
                <a:solidFill>
                  <a:srgbClr val="002060"/>
                </a:solidFill>
                <a:latin typeface="Arial"/>
                <a:cs typeface="Arial"/>
              </a:rPr>
              <a:t> &amp; </a:t>
            </a:r>
            <a:r>
              <a:rPr lang="fr-BE" sz="1500" b="1" dirty="0" err="1">
                <a:solidFill>
                  <a:srgbClr val="002060"/>
                </a:solidFill>
                <a:latin typeface="Arial"/>
                <a:cs typeface="Arial"/>
              </a:rPr>
              <a:t>onderzoek</a:t>
            </a:r>
            <a:endParaRPr lang="fr-BE" sz="1500" b="1" dirty="0">
              <a:solidFill>
                <a:srgbClr val="002060"/>
              </a:solidFill>
              <a:latin typeface="Arial"/>
              <a:cs typeface="Arial"/>
            </a:endParaRPr>
          </a:p>
          <a:p>
            <a:pPr marL="825750" lvl="2" indent="-285750">
              <a:spcBef>
                <a:spcPts val="0"/>
              </a:spcBef>
              <a:buFont typeface="Arial" pitchFamily="34" charset="0"/>
              <a:buChar char="•"/>
            </a:pPr>
            <a:r>
              <a:rPr lang="fr-BE" sz="1500" dirty="0">
                <a:solidFill>
                  <a:srgbClr val="002060"/>
                </a:solidFill>
                <a:latin typeface="Arial"/>
                <a:cs typeface="Arial"/>
              </a:rPr>
              <a:t>1.3 </a:t>
            </a:r>
            <a:r>
              <a:rPr lang="fr-BE" sz="1500" dirty="0" err="1">
                <a:solidFill>
                  <a:srgbClr val="002060"/>
                </a:solidFill>
                <a:latin typeface="Arial"/>
                <a:cs typeface="Arial"/>
              </a:rPr>
              <a:t>ondersteuning</a:t>
            </a:r>
            <a:r>
              <a:rPr lang="fr-BE" sz="1500" dirty="0">
                <a:solidFill>
                  <a:srgbClr val="002060"/>
                </a:solidFill>
                <a:latin typeface="Arial"/>
                <a:cs typeface="Arial"/>
              </a:rPr>
              <a:t> </a:t>
            </a:r>
            <a:r>
              <a:rPr lang="fr-BE" sz="1500" dirty="0" err="1">
                <a:solidFill>
                  <a:srgbClr val="002060"/>
                </a:solidFill>
                <a:latin typeface="Arial"/>
                <a:cs typeface="Arial"/>
              </a:rPr>
              <a:t>KMOs</a:t>
            </a:r>
            <a:endParaRPr lang="fr-BE" sz="1500" b="1" dirty="0">
              <a:solidFill>
                <a:srgbClr val="002060"/>
              </a:solidFill>
              <a:latin typeface="Arial"/>
              <a:cs typeface="Arial"/>
            </a:endParaRPr>
          </a:p>
          <a:p>
            <a:pPr marL="825750" lvl="2" indent="-285750">
              <a:spcBef>
                <a:spcPts val="0"/>
              </a:spcBef>
              <a:buFont typeface="Arial" pitchFamily="34" charset="0"/>
              <a:buChar char="•"/>
            </a:pPr>
            <a:r>
              <a:rPr lang="fr-BE" sz="1500" b="1" dirty="0">
                <a:solidFill>
                  <a:srgbClr val="002060"/>
                </a:solidFill>
                <a:latin typeface="Arial"/>
                <a:cs typeface="Arial"/>
              </a:rPr>
              <a:t>2.1 </a:t>
            </a:r>
            <a:r>
              <a:rPr lang="fr-BE" sz="1500" b="1" dirty="0" err="1">
                <a:solidFill>
                  <a:srgbClr val="002060"/>
                </a:solidFill>
                <a:latin typeface="Arial"/>
                <a:cs typeface="Arial"/>
              </a:rPr>
              <a:t>energetische</a:t>
            </a:r>
            <a:r>
              <a:rPr lang="fr-BE" sz="1500" b="1" dirty="0">
                <a:solidFill>
                  <a:srgbClr val="002060"/>
                </a:solidFill>
                <a:latin typeface="Arial"/>
                <a:cs typeface="Arial"/>
              </a:rPr>
              <a:t> </a:t>
            </a:r>
            <a:r>
              <a:rPr lang="fr-BE" sz="1500" b="1" dirty="0" err="1">
                <a:solidFill>
                  <a:srgbClr val="002060"/>
                </a:solidFill>
                <a:latin typeface="Arial"/>
                <a:cs typeface="Arial"/>
              </a:rPr>
              <a:t>renovaties</a:t>
            </a:r>
            <a:endParaRPr lang="fr-BE" sz="1500" b="1" dirty="0">
              <a:solidFill>
                <a:srgbClr val="002060"/>
              </a:solidFill>
              <a:latin typeface="Arial"/>
              <a:cs typeface="Arial"/>
            </a:endParaRPr>
          </a:p>
          <a:p>
            <a:pPr marL="825750" lvl="2" indent="-285750">
              <a:spcBef>
                <a:spcPts val="0"/>
              </a:spcBef>
              <a:buFont typeface="Arial" pitchFamily="34" charset="0"/>
              <a:buChar char="•"/>
            </a:pPr>
            <a:r>
              <a:rPr lang="fr-BE" sz="1500" b="1" dirty="0">
                <a:solidFill>
                  <a:srgbClr val="002060"/>
                </a:solidFill>
                <a:latin typeface="Arial"/>
                <a:cs typeface="Arial"/>
              </a:rPr>
              <a:t>2.6 circulaire </a:t>
            </a:r>
            <a:r>
              <a:rPr lang="fr-BE" sz="1500" b="1" dirty="0" err="1">
                <a:solidFill>
                  <a:srgbClr val="002060"/>
                </a:solidFill>
                <a:latin typeface="Arial"/>
                <a:cs typeface="Arial"/>
              </a:rPr>
              <a:t>economie</a:t>
            </a:r>
            <a:endParaRPr lang="fr-BE" sz="1500" b="1" dirty="0">
              <a:solidFill>
                <a:srgbClr val="002060"/>
              </a:solidFill>
              <a:latin typeface="Arial"/>
              <a:cs typeface="Arial"/>
            </a:endParaRPr>
          </a:p>
          <a:p>
            <a:pPr marL="825750" lvl="2" indent="-285750">
              <a:spcBef>
                <a:spcPts val="0"/>
              </a:spcBef>
              <a:buFont typeface="Arial" pitchFamily="34" charset="0"/>
              <a:buChar char="•"/>
            </a:pPr>
            <a:r>
              <a:rPr lang="fr-BE" sz="1500" b="1" dirty="0">
                <a:solidFill>
                  <a:srgbClr val="002060"/>
                </a:solidFill>
                <a:latin typeface="Arial"/>
                <a:cs typeface="Arial"/>
              </a:rPr>
              <a:t>2.7 </a:t>
            </a:r>
            <a:r>
              <a:rPr lang="fr-BE" sz="1500" b="1" dirty="0" err="1">
                <a:solidFill>
                  <a:srgbClr val="002060"/>
                </a:solidFill>
                <a:latin typeface="Arial"/>
                <a:cs typeface="Arial"/>
              </a:rPr>
              <a:t>biodiversiteit</a:t>
            </a:r>
            <a:endParaRPr lang="fr-BE" sz="1500" b="1" dirty="0">
              <a:solidFill>
                <a:srgbClr val="002060"/>
              </a:solidFill>
              <a:latin typeface="Arial"/>
              <a:cs typeface="Arial"/>
            </a:endParaRPr>
          </a:p>
          <a:p>
            <a:pPr>
              <a:spcBef>
                <a:spcPts val="0"/>
              </a:spcBef>
            </a:pPr>
            <a:endParaRPr lang="fr-BE" sz="1500" b="1" dirty="0">
              <a:solidFill>
                <a:srgbClr val="002060"/>
              </a:solidFill>
              <a:latin typeface="Arial"/>
              <a:cs typeface="Arial"/>
            </a:endParaRPr>
          </a:p>
        </p:txBody>
      </p:sp>
    </p:spTree>
    <p:extLst>
      <p:ext uri="{BB962C8B-B14F-4D97-AF65-F5344CB8AC3E}">
        <p14:creationId xmlns:p14="http://schemas.microsoft.com/office/powerpoint/2010/main" val="2642172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15605-E0AE-1963-537C-524583C68A68}"/>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59D1201-B3FD-EA25-88D1-83C10AE6396D}"/>
              </a:ext>
            </a:extLst>
          </p:cNvPr>
          <p:cNvSpPr>
            <a:spLocks noGrp="1"/>
          </p:cNvSpPr>
          <p:nvPr>
            <p:ph type="body" sz="quarter" idx="10"/>
          </p:nvPr>
        </p:nvSpPr>
        <p:spPr>
          <a:xfrm>
            <a:off x="899592" y="483519"/>
            <a:ext cx="7848872" cy="1224135"/>
          </a:xfrm>
        </p:spPr>
        <p:txBody>
          <a:bodyPr>
            <a:normAutofit/>
          </a:bodyPr>
          <a:lstStyle/>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lvl="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Direction FEDER de Brussels International (Service Public Régional de Bruxelles)</a:t>
            </a:r>
          </a:p>
          <a:p>
            <a:pPr marL="285750" marR="0" indent="-285750">
              <a:spcBef>
                <a:spcPts val="0"/>
              </a:spcBef>
              <a:spcAft>
                <a:spcPts val="0"/>
              </a:spcAft>
              <a:buFont typeface="Arial" panose="020B0604020202020204" pitchFamily="34" charset="0"/>
              <a:buChar char="•"/>
            </a:pPr>
            <a:r>
              <a:rPr lang="fr-BE" sz="1500" b="1" dirty="0">
                <a:solidFill>
                  <a:srgbClr val="002060"/>
                </a:solidFill>
                <a:latin typeface="Arial"/>
                <a:cs typeface="Arial"/>
              </a:rPr>
              <a:t>Coordination et suivi du programme et des projets FEDER</a:t>
            </a:r>
          </a:p>
          <a:p>
            <a:pPr marR="0">
              <a:spcBef>
                <a:spcPts val="0"/>
              </a:spcBef>
              <a:spcAft>
                <a:spcPts val="0"/>
              </a:spcAft>
            </a:pPr>
            <a:endParaRPr lang="fr-BE" sz="1500" b="1" dirty="0">
              <a:solidFill>
                <a:srgbClr val="002060"/>
              </a:solidFill>
              <a:latin typeface="Arial"/>
              <a:cs typeface="Arial"/>
            </a:endParaRPr>
          </a:p>
          <a:p>
            <a:pPr marR="0">
              <a:spcBef>
                <a:spcPts val="0"/>
              </a:spcBef>
              <a:spcAft>
                <a:spcPts val="0"/>
              </a:spcAft>
            </a:pPr>
            <a:endParaRPr lang="fr-BE" sz="1500" b="1" dirty="0">
              <a:solidFill>
                <a:srgbClr val="002060"/>
              </a:solidFill>
              <a:latin typeface="Arial"/>
              <a:cs typeface="Arial"/>
            </a:endParaRPr>
          </a:p>
        </p:txBody>
      </p:sp>
      <p:pic>
        <p:nvPicPr>
          <p:cNvPr id="6" name="Image 5">
            <a:extLst>
              <a:ext uri="{FF2B5EF4-FFF2-40B4-BE49-F238E27FC236}">
                <a16:creationId xmlns:a16="http://schemas.microsoft.com/office/drawing/2014/main" id="{BC58E554-6ABB-2C73-7C30-E485B50EE0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9952" y="4516037"/>
            <a:ext cx="4320480" cy="509504"/>
          </a:xfrm>
          <a:prstGeom prst="rect">
            <a:avLst/>
          </a:prstGeom>
        </p:spPr>
      </p:pic>
      <p:sp>
        <p:nvSpPr>
          <p:cNvPr id="7" name="Titre 1">
            <a:extLst>
              <a:ext uri="{FF2B5EF4-FFF2-40B4-BE49-F238E27FC236}">
                <a16:creationId xmlns:a16="http://schemas.microsoft.com/office/drawing/2014/main" id="{4BB36551-F32A-5F7C-F215-D37C8E6CACD9}"/>
              </a:ext>
            </a:extLst>
          </p:cNvPr>
          <p:cNvSpPr>
            <a:spLocks noGrp="1"/>
          </p:cNvSpPr>
          <p:nvPr>
            <p:ph type="title"/>
          </p:nvPr>
        </p:nvSpPr>
        <p:spPr>
          <a:xfrm>
            <a:off x="611560" y="1923678"/>
            <a:ext cx="8136904" cy="360040"/>
          </a:xfrm>
        </p:spPr>
        <p:txBody>
          <a:bodyPr>
            <a:noAutofit/>
          </a:bodyPr>
          <a:lstStyle/>
          <a:p>
            <a:pPr algn="ctr" rtl="0"/>
            <a:r>
              <a:rPr lang="fr-BE" sz="2000" b="1" i="0" strike="noStrike" cap="none" spc="0" baseline="0" dirty="0">
                <a:solidFill>
                  <a:srgbClr val="002060"/>
                </a:solidFill>
                <a:effectLst/>
                <a:latin typeface="Arial"/>
                <a:ea typeface="Arial"/>
                <a:cs typeface="Arial"/>
              </a:rPr>
              <a:t>Projets sélectionnés présents</a:t>
            </a:r>
          </a:p>
        </p:txBody>
      </p:sp>
      <p:sp>
        <p:nvSpPr>
          <p:cNvPr id="2" name="Titre 1">
            <a:extLst>
              <a:ext uri="{FF2B5EF4-FFF2-40B4-BE49-F238E27FC236}">
                <a16:creationId xmlns:a16="http://schemas.microsoft.com/office/drawing/2014/main" id="{075847FA-95EC-5F88-8217-38F52C5A1B13}"/>
              </a:ext>
            </a:extLst>
          </p:cNvPr>
          <p:cNvSpPr txBox="1">
            <a:spLocks/>
          </p:cNvSpPr>
          <p:nvPr/>
        </p:nvSpPr>
        <p:spPr>
          <a:xfrm>
            <a:off x="547936" y="358378"/>
            <a:ext cx="8424936" cy="27754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1" kern="1200">
                <a:solidFill>
                  <a:schemeClr val="bg1">
                    <a:lumMod val="50000"/>
                  </a:schemeClr>
                </a:solidFill>
                <a:latin typeface="Arial" pitchFamily="34" charset="0"/>
                <a:ea typeface="+mj-ea"/>
                <a:cs typeface="Arial" pitchFamily="34" charset="0"/>
              </a:defRPr>
            </a:lvl1pPr>
          </a:lstStyle>
          <a:p>
            <a:pPr algn="ctr"/>
            <a:r>
              <a:rPr lang="fr-BE" sz="2000" dirty="0">
                <a:solidFill>
                  <a:srgbClr val="002060"/>
                </a:solidFill>
                <a:latin typeface="Arial"/>
                <a:ea typeface="Arial"/>
                <a:cs typeface="Arial"/>
              </a:rPr>
              <a:t>Présentation de l’équipe FEDER</a:t>
            </a:r>
          </a:p>
        </p:txBody>
      </p:sp>
      <p:sp>
        <p:nvSpPr>
          <p:cNvPr id="4" name="Espace réservé du texte 2">
            <a:extLst>
              <a:ext uri="{FF2B5EF4-FFF2-40B4-BE49-F238E27FC236}">
                <a16:creationId xmlns:a16="http://schemas.microsoft.com/office/drawing/2014/main" id="{25A45655-0310-774D-4008-E55AAFB3C09A}"/>
              </a:ext>
            </a:extLst>
          </p:cNvPr>
          <p:cNvSpPr txBox="1">
            <a:spLocks/>
          </p:cNvSpPr>
          <p:nvPr/>
        </p:nvSpPr>
        <p:spPr>
          <a:xfrm>
            <a:off x="1051992" y="2427734"/>
            <a:ext cx="7848872" cy="1872277"/>
          </a:xfrm>
          <a:prstGeom prst="rect">
            <a:avLst/>
          </a:prstGeom>
        </p:spPr>
        <p:txBody>
          <a:bodyPr vert="horz" lIns="91440" tIns="45720" rIns="91440" bIns="45720" rtlCol="0">
            <a:normAutofit/>
          </a:bodyPr>
          <a:lstStyle>
            <a:lvl1pPr marL="0" indent="0" algn="l" defTabSz="914400" rtl="0" eaLnBrk="1" latinLnBrk="0" hangingPunct="1">
              <a:lnSpc>
                <a:spcPts val="2200"/>
              </a:lnSpc>
              <a:spcBef>
                <a:spcPct val="20000"/>
              </a:spcBef>
              <a:buFont typeface="Arial" pitchFamily="34" charset="0"/>
              <a:buNone/>
              <a:defRPr sz="2000" b="0" kern="1200">
                <a:solidFill>
                  <a:schemeClr val="tx1">
                    <a:lumMod val="50000"/>
                    <a:lumOff val="50000"/>
                  </a:schemeClr>
                </a:solidFill>
                <a:latin typeface="Arial" pitchFamily="34" charset="0"/>
                <a:ea typeface="+mn-ea"/>
                <a:cs typeface="Arial" pitchFamily="34" charset="0"/>
              </a:defRPr>
            </a:lvl1pPr>
            <a:lvl2pPr marL="0" indent="-72000" algn="l" defTabSz="914400" rtl="0" eaLnBrk="1" latinLnBrk="0" hangingPunct="1">
              <a:spcBef>
                <a:spcPts val="300"/>
              </a:spcBef>
              <a:spcAft>
                <a:spcPts val="1000"/>
              </a:spcAft>
              <a:buFont typeface="+mj-lt"/>
              <a:buNone/>
              <a:defRPr sz="2000" b="0" kern="1200">
                <a:solidFill>
                  <a:schemeClr val="bg1">
                    <a:lumMod val="50000"/>
                  </a:schemeClr>
                </a:solidFill>
                <a:latin typeface="Arial" pitchFamily="34" charset="0"/>
                <a:ea typeface="+mn-ea"/>
                <a:cs typeface="Arial" pitchFamily="34" charset="0"/>
              </a:defRPr>
            </a:lvl2pPr>
            <a:lvl3pPr marL="540000" indent="-228600" algn="l" defTabSz="914400" rtl="0" eaLnBrk="1" latinLnBrk="0" hangingPunct="1">
              <a:spcBef>
                <a:spcPts val="300"/>
              </a:spcBef>
              <a:buFont typeface="Aller Light" pitchFamily="2" charset="0"/>
              <a:buNone/>
              <a:defRPr sz="2000" b="1" kern="1200">
                <a:solidFill>
                  <a:schemeClr val="tx1">
                    <a:lumMod val="50000"/>
                    <a:lumOff val="50000"/>
                  </a:schemeClr>
                </a:solidFill>
                <a:latin typeface="Arial" pitchFamily="34" charset="0"/>
                <a:ea typeface="+mn-ea"/>
                <a:cs typeface="Arial" pitchFamily="34" charset="0"/>
              </a:defRPr>
            </a:lvl3pPr>
            <a:lvl4pPr marL="540000" indent="-228600" algn="l" defTabSz="914400" rtl="0" eaLnBrk="1" latinLnBrk="0" hangingPunct="1">
              <a:spcBef>
                <a:spcPts val="300"/>
              </a:spcBef>
              <a:buClr>
                <a:srgbClr val="7CA2D6"/>
              </a:buClr>
              <a:buFont typeface="Arial" pitchFamily="34" charset="0"/>
              <a:buNone/>
              <a:defRPr sz="1800" kern="1200">
                <a:solidFill>
                  <a:schemeClr val="bg1">
                    <a:lumMod val="50000"/>
                  </a:schemeClr>
                </a:solidFill>
                <a:latin typeface="Arial" pitchFamily="34" charset="0"/>
                <a:ea typeface="+mn-ea"/>
                <a:cs typeface="Arial" pitchFamily="34" charset="0"/>
              </a:defRPr>
            </a:lvl4pPr>
            <a:lvl5pPr marL="828000" indent="-228600" algn="l" defTabSz="914400" rtl="0" eaLnBrk="1" latinLnBrk="0" hangingPunct="1">
              <a:spcBef>
                <a:spcPts val="300"/>
              </a:spcBef>
              <a:buClr>
                <a:schemeClr val="tx1">
                  <a:lumMod val="65000"/>
                  <a:lumOff val="35000"/>
                </a:schemeClr>
              </a:buClr>
              <a:buFont typeface="Arial" pitchFamily="34" charset="0"/>
              <a:buChar char="•"/>
              <a:defRPr sz="1800" kern="1200">
                <a:solidFill>
                  <a:schemeClr val="bg1">
                    <a:lumMod val="50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lnSpc>
                <a:spcPct val="100000"/>
              </a:lnSpc>
              <a:buFontTx/>
              <a:buChar char="-"/>
              <a:tabLst>
                <a:tab pos="342900" algn="l"/>
                <a:tab pos="2637155" algn="ctr"/>
                <a:tab pos="5274310" algn="r"/>
              </a:tabLst>
            </a:pPr>
            <a:endParaRPr lang="nl-BE" sz="1400" dirty="0">
              <a:solidFill>
                <a:schemeClr val="tx1"/>
              </a:solidFill>
              <a:ea typeface="Times New Roman" panose="02020603050405020304" pitchFamily="18" charset="0"/>
            </a:endParaRPr>
          </a:p>
          <a:p>
            <a:pPr marL="285750" indent="-285750">
              <a:spcBef>
                <a:spcPts val="0"/>
              </a:spcBef>
              <a:buFont typeface="Arial" pitchFamily="34" charset="0"/>
              <a:buChar char="•"/>
            </a:pPr>
            <a:r>
              <a:rPr lang="fr-BE" sz="1500" b="1" dirty="0">
                <a:solidFill>
                  <a:srgbClr val="002060"/>
                </a:solidFill>
                <a:latin typeface="Arial"/>
                <a:cs typeface="Arial"/>
              </a:rPr>
              <a:t>Objectifs spécifiques (OS) :</a:t>
            </a:r>
          </a:p>
          <a:p>
            <a:pPr marL="825750" lvl="2" indent="-285750">
              <a:spcBef>
                <a:spcPts val="0"/>
              </a:spcBef>
              <a:buFont typeface="Arial" pitchFamily="34" charset="0"/>
              <a:buChar char="•"/>
            </a:pPr>
            <a:r>
              <a:rPr lang="fr-BE" sz="1500" b="1" dirty="0">
                <a:solidFill>
                  <a:srgbClr val="002060"/>
                </a:solidFill>
                <a:latin typeface="Arial"/>
                <a:cs typeface="Arial"/>
              </a:rPr>
              <a:t>1.1 innovation &amp; recherche</a:t>
            </a:r>
          </a:p>
          <a:p>
            <a:pPr marL="825750" lvl="2" indent="-285750">
              <a:spcBef>
                <a:spcPts val="0"/>
              </a:spcBef>
              <a:buFont typeface="Arial" pitchFamily="34" charset="0"/>
              <a:buChar char="•"/>
            </a:pPr>
            <a:r>
              <a:rPr lang="fr-BE" sz="1500" dirty="0">
                <a:solidFill>
                  <a:srgbClr val="002060"/>
                </a:solidFill>
                <a:latin typeface="Arial"/>
                <a:cs typeface="Arial"/>
              </a:rPr>
              <a:t>1.3 soutien aux PME</a:t>
            </a:r>
            <a:endParaRPr lang="fr-BE" sz="1500" b="1" dirty="0">
              <a:solidFill>
                <a:srgbClr val="002060"/>
              </a:solidFill>
              <a:latin typeface="Arial"/>
              <a:cs typeface="Arial"/>
            </a:endParaRPr>
          </a:p>
          <a:p>
            <a:pPr marL="825750" lvl="2" indent="-285750">
              <a:spcBef>
                <a:spcPts val="0"/>
              </a:spcBef>
              <a:buFont typeface="Arial" pitchFamily="34" charset="0"/>
              <a:buChar char="•"/>
            </a:pPr>
            <a:r>
              <a:rPr lang="fr-BE" sz="1500" b="1" dirty="0">
                <a:solidFill>
                  <a:srgbClr val="002060"/>
                </a:solidFill>
                <a:latin typeface="Arial"/>
                <a:cs typeface="Arial"/>
              </a:rPr>
              <a:t>2.1 rénovation énergétique</a:t>
            </a:r>
          </a:p>
          <a:p>
            <a:pPr marL="825750" lvl="2" indent="-285750">
              <a:spcBef>
                <a:spcPts val="0"/>
              </a:spcBef>
              <a:buFont typeface="Arial" pitchFamily="34" charset="0"/>
              <a:buChar char="•"/>
            </a:pPr>
            <a:r>
              <a:rPr lang="fr-BE" sz="1500" dirty="0">
                <a:solidFill>
                  <a:srgbClr val="002060"/>
                </a:solidFill>
                <a:latin typeface="Arial"/>
                <a:cs typeface="Arial"/>
              </a:rPr>
              <a:t>2.6 économie circulaire</a:t>
            </a:r>
            <a:endParaRPr lang="fr-BE" sz="1500" b="1" dirty="0">
              <a:solidFill>
                <a:srgbClr val="002060"/>
              </a:solidFill>
              <a:latin typeface="Arial"/>
              <a:cs typeface="Arial"/>
            </a:endParaRPr>
          </a:p>
          <a:p>
            <a:pPr marL="825750" lvl="2" indent="-285750">
              <a:spcBef>
                <a:spcPts val="0"/>
              </a:spcBef>
              <a:buFont typeface="Arial" pitchFamily="34" charset="0"/>
              <a:buChar char="•"/>
            </a:pPr>
            <a:r>
              <a:rPr lang="fr-BE" sz="1500" b="1" dirty="0">
                <a:solidFill>
                  <a:srgbClr val="002060"/>
                </a:solidFill>
                <a:latin typeface="Arial"/>
                <a:cs typeface="Arial"/>
              </a:rPr>
              <a:t>2.7 biodiversité</a:t>
            </a:r>
          </a:p>
          <a:p>
            <a:pPr>
              <a:spcBef>
                <a:spcPts val="0"/>
              </a:spcBef>
            </a:pPr>
            <a:endParaRPr lang="fr-BE" sz="1500" b="1" dirty="0">
              <a:solidFill>
                <a:srgbClr val="002060"/>
              </a:solidFill>
              <a:latin typeface="Arial"/>
              <a:cs typeface="Arial"/>
            </a:endParaRPr>
          </a:p>
        </p:txBody>
      </p:sp>
    </p:spTree>
    <p:extLst>
      <p:ext uri="{BB962C8B-B14F-4D97-AF65-F5344CB8AC3E}">
        <p14:creationId xmlns:p14="http://schemas.microsoft.com/office/powerpoint/2010/main" val="1278428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B179F-DBB1-A997-D937-C9F81CB52A64}"/>
              </a:ext>
            </a:extLst>
          </p:cNvPr>
          <p:cNvSpPr>
            <a:spLocks noGrp="1"/>
          </p:cNvSpPr>
          <p:nvPr>
            <p:ph type="title"/>
          </p:nvPr>
        </p:nvSpPr>
        <p:spPr/>
        <p:txBody>
          <a:bodyPr>
            <a:noAutofit/>
          </a:bodyPr>
          <a:lstStyle/>
          <a:p>
            <a:pPr algn="ctr"/>
            <a:r>
              <a:rPr lang="nl-BE" sz="2000" b="1" i="0" strike="noStrike" cap="none" spc="0" baseline="0" dirty="0">
                <a:solidFill>
                  <a:srgbClr val="808080"/>
                </a:solidFill>
                <a:effectLst/>
                <a:latin typeface="Arial"/>
                <a:ea typeface="Arial"/>
                <a:cs typeface="Arial"/>
              </a:rPr>
              <a:t>Inleiding</a:t>
            </a:r>
          </a:p>
        </p:txBody>
      </p:sp>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789552"/>
            <a:ext cx="8820472" cy="3438382"/>
          </a:xfrm>
        </p:spPr>
        <p:txBody>
          <a:bodyPr>
            <a:normAutofit/>
          </a:bodyPr>
          <a:lstStyle/>
          <a:p>
            <a:pPr algn="l">
              <a:buFont typeface="Arial" pitchFamily="34" charset="0"/>
              <a:buChar char="•"/>
            </a:pPr>
            <a:r>
              <a:rPr lang="nl-BE" sz="2000" b="1" i="0" strike="noStrike" cap="none" spc="0" baseline="0" dirty="0">
                <a:solidFill>
                  <a:srgbClr val="374151"/>
                </a:solidFill>
                <a:effectLst/>
                <a:latin typeface="Söhne"/>
                <a:ea typeface="Söhne"/>
                <a:cs typeface="Söhne"/>
              </a:rPr>
              <a:t> Europese subsidie </a:t>
            </a:r>
            <a:r>
              <a:rPr lang="nl-BE" sz="2000" b="0" i="0" strike="noStrike" cap="none" spc="0" baseline="0" dirty="0" err="1">
                <a:solidFill>
                  <a:srgbClr val="374151"/>
                </a:solidFill>
                <a:effectLst/>
                <a:latin typeface="Söhne"/>
                <a:ea typeface="Söhne"/>
                <a:cs typeface="Söhne"/>
              </a:rPr>
              <a:t>vs</a:t>
            </a:r>
            <a:r>
              <a:rPr lang="nl-BE" sz="2000" b="0" i="0" strike="noStrike" cap="none" spc="0" baseline="0" dirty="0">
                <a:solidFill>
                  <a:srgbClr val="374151"/>
                </a:solidFill>
                <a:effectLst/>
                <a:latin typeface="Söhne"/>
                <a:ea typeface="Söhne"/>
                <a:cs typeface="Söhne"/>
              </a:rPr>
              <a:t> gewestelijke subsidies </a:t>
            </a:r>
          </a:p>
          <a:p>
            <a:pPr algn="l"/>
            <a:endParaRPr lang="fr-BE" b="0" i="0" dirty="0">
              <a:solidFill>
                <a:srgbClr val="374151"/>
              </a:solidFill>
              <a:effectLst/>
              <a:latin typeface="Söhne"/>
            </a:endParaRPr>
          </a:p>
          <a:p>
            <a:pPr algn="l">
              <a:buFont typeface="Arial" pitchFamily="34" charset="0"/>
              <a:buChar char="•"/>
            </a:pPr>
            <a:r>
              <a:rPr lang="nl-BE" sz="2000" b="1" i="0" strike="noStrike" cap="none" spc="0" baseline="0" dirty="0">
                <a:solidFill>
                  <a:srgbClr val="374151"/>
                </a:solidFill>
                <a:effectLst/>
                <a:latin typeface="Söhne"/>
                <a:ea typeface="Söhne"/>
                <a:cs typeface="Söhne"/>
              </a:rPr>
              <a:t> Nieuwe EFRO-programmering </a:t>
            </a:r>
            <a:r>
              <a:rPr lang="nl-BE" sz="2000" b="0" i="0" strike="noStrike" cap="none" spc="0" baseline="0" dirty="0">
                <a:solidFill>
                  <a:srgbClr val="374151"/>
                </a:solidFill>
                <a:effectLst/>
                <a:latin typeface="Söhne"/>
                <a:ea typeface="Söhne"/>
                <a:cs typeface="Söhne"/>
              </a:rPr>
              <a:t>met wijzigingen</a:t>
            </a:r>
          </a:p>
          <a:p>
            <a:pPr algn="l"/>
            <a:endParaRPr lang="fr-BE" b="0" i="0" dirty="0">
              <a:solidFill>
                <a:srgbClr val="374151"/>
              </a:solidFill>
              <a:effectLst/>
              <a:latin typeface="Söhne"/>
            </a:endParaRPr>
          </a:p>
          <a:p>
            <a:pPr algn="l">
              <a:buFont typeface="Arial" pitchFamily="34" charset="0"/>
              <a:buChar char="•"/>
            </a:pPr>
            <a:r>
              <a:rPr lang="nl-BE" sz="2000" b="0" i="0" strike="noStrike" cap="none" spc="0" baseline="0" dirty="0">
                <a:solidFill>
                  <a:srgbClr val="374151"/>
                </a:solidFill>
                <a:effectLst/>
                <a:latin typeface="Söhne"/>
                <a:ea typeface="Söhne"/>
                <a:cs typeface="Söhne"/>
              </a:rPr>
              <a:t> Doel: infosessies in het begin van de programmeringsperiode, na de selectie</a:t>
            </a:r>
          </a:p>
          <a:p>
            <a:pPr algn="l"/>
            <a:endParaRPr lang="fr-BE" b="0" i="0" dirty="0">
              <a:solidFill>
                <a:srgbClr val="374151"/>
              </a:solidFill>
              <a:effectLst/>
              <a:latin typeface="Söhne"/>
            </a:endParaRPr>
          </a:p>
          <a:p>
            <a:pPr algn="l">
              <a:buFont typeface="Arial" pitchFamily="34" charset="0"/>
              <a:buChar char="•"/>
            </a:pPr>
            <a:r>
              <a:rPr lang="nl-BE" sz="2000" b="0" i="0" strike="noStrike" cap="none" spc="0" baseline="0" dirty="0">
                <a:solidFill>
                  <a:srgbClr val="374151"/>
                </a:solidFill>
                <a:effectLst/>
                <a:latin typeface="Söhne"/>
                <a:ea typeface="Söhne"/>
                <a:cs typeface="Söhne"/>
              </a:rPr>
              <a:t> De begunstigden begeleiden en informeren door de directie EFRO</a:t>
            </a:r>
          </a:p>
          <a:p>
            <a:pPr algn="l"/>
            <a:endParaRPr lang="fr-BE" b="0" i="0" dirty="0">
              <a:solidFill>
                <a:srgbClr val="374151"/>
              </a:solidFill>
              <a:effectLst/>
              <a:latin typeface="Söhne"/>
            </a:endParaRPr>
          </a:p>
          <a:p>
            <a:pPr algn="l">
              <a:buFont typeface="Arial" pitchFamily="34" charset="0"/>
              <a:buChar char="•"/>
            </a:pPr>
            <a:r>
              <a:rPr lang="nl-BE" sz="2000" b="1" i="0" strike="noStrike" cap="none" spc="0" baseline="0" dirty="0">
                <a:solidFill>
                  <a:srgbClr val="374151"/>
                </a:solidFill>
                <a:effectLst/>
                <a:latin typeface="Söhne"/>
                <a:ea typeface="Söhne"/>
                <a:cs typeface="Söhne"/>
              </a:rPr>
              <a:t>Vademecum voor de begunstigden</a:t>
            </a:r>
            <a:endParaRPr lang="fr-BE" b="1" dirty="0"/>
          </a:p>
        </p:txBody>
      </p:sp>
      <p:pic>
        <p:nvPicPr>
          <p:cNvPr id="4" name="Image 3">
            <a:extLst>
              <a:ext uri="{FF2B5EF4-FFF2-40B4-BE49-F238E27FC236}">
                <a16:creationId xmlns:a16="http://schemas.microsoft.com/office/drawing/2014/main" id="{0E9DCD09-3E36-A797-FB76-CC3F9C78E5FD}"/>
              </a:ext>
            </a:extLst>
          </p:cNvPr>
          <p:cNvPicPr>
            <a:picLocks noChangeAspect="1"/>
          </p:cNvPicPr>
          <p:nvPr/>
        </p:nvPicPr>
        <p:blipFill>
          <a:blip r:embed="rId3"/>
          <a:stretch>
            <a:fillRect/>
          </a:stretch>
        </p:blipFill>
        <p:spPr>
          <a:xfrm>
            <a:off x="4139952" y="4376641"/>
            <a:ext cx="4322439" cy="560881"/>
          </a:xfrm>
          <a:prstGeom prst="rect">
            <a:avLst/>
          </a:prstGeom>
        </p:spPr>
      </p:pic>
    </p:spTree>
    <p:extLst>
      <p:ext uri="{BB962C8B-B14F-4D97-AF65-F5344CB8AC3E}">
        <p14:creationId xmlns:p14="http://schemas.microsoft.com/office/powerpoint/2010/main" val="4001534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B179F-DBB1-A997-D937-C9F81CB52A64}"/>
              </a:ext>
            </a:extLst>
          </p:cNvPr>
          <p:cNvSpPr>
            <a:spLocks noGrp="1"/>
          </p:cNvSpPr>
          <p:nvPr>
            <p:ph type="title"/>
          </p:nvPr>
        </p:nvSpPr>
        <p:spPr/>
        <p:txBody>
          <a:bodyPr>
            <a:noAutofit/>
          </a:bodyPr>
          <a:lstStyle/>
          <a:p>
            <a:pPr algn="ctr"/>
            <a:r>
              <a:rPr lang="fr-BE" sz="2000" dirty="0"/>
              <a:t>Introduction</a:t>
            </a:r>
          </a:p>
        </p:txBody>
      </p:sp>
      <p:sp>
        <p:nvSpPr>
          <p:cNvPr id="3" name="Espace réservé du texte 2">
            <a:extLst>
              <a:ext uri="{FF2B5EF4-FFF2-40B4-BE49-F238E27FC236}">
                <a16:creationId xmlns:a16="http://schemas.microsoft.com/office/drawing/2014/main" id="{851D89FF-2C8B-020D-FA43-6E15B0C8AE5A}"/>
              </a:ext>
            </a:extLst>
          </p:cNvPr>
          <p:cNvSpPr>
            <a:spLocks noGrp="1"/>
          </p:cNvSpPr>
          <p:nvPr>
            <p:ph type="body" sz="quarter" idx="10"/>
          </p:nvPr>
        </p:nvSpPr>
        <p:spPr>
          <a:xfrm>
            <a:off x="323528" y="789552"/>
            <a:ext cx="8820472" cy="3438382"/>
          </a:xfrm>
        </p:spPr>
        <p:txBody>
          <a:bodyPr>
            <a:normAutofit/>
          </a:bodyPr>
          <a:lstStyle/>
          <a:p>
            <a:pPr algn="l">
              <a:buFont typeface="Arial" panose="020B0604020202020204" pitchFamily="34" charset="0"/>
              <a:buChar char="•"/>
            </a:pPr>
            <a:r>
              <a:rPr lang="fr-BE" b="1" i="0" dirty="0">
                <a:solidFill>
                  <a:srgbClr val="374151"/>
                </a:solidFill>
                <a:effectLst/>
                <a:latin typeface="Söhne"/>
              </a:rPr>
              <a:t> Subside européen </a:t>
            </a:r>
            <a:r>
              <a:rPr lang="fr-BE" b="0" i="0" dirty="0">
                <a:solidFill>
                  <a:srgbClr val="374151"/>
                </a:solidFill>
                <a:effectLst/>
                <a:latin typeface="Söhne"/>
              </a:rPr>
              <a:t>vs subventions régionales </a:t>
            </a:r>
          </a:p>
          <a:p>
            <a:pPr algn="l"/>
            <a:endParaRPr lang="fr-BE" b="0" i="0" dirty="0">
              <a:solidFill>
                <a:srgbClr val="374151"/>
              </a:solidFill>
              <a:effectLst/>
              <a:latin typeface="Söhne"/>
            </a:endParaRPr>
          </a:p>
          <a:p>
            <a:pPr algn="l">
              <a:buFont typeface="Arial" panose="020B0604020202020204" pitchFamily="34" charset="0"/>
              <a:buChar char="•"/>
            </a:pPr>
            <a:r>
              <a:rPr lang="fr-BE" b="1" i="0" dirty="0">
                <a:solidFill>
                  <a:srgbClr val="374151"/>
                </a:solidFill>
                <a:effectLst/>
                <a:latin typeface="Söhne"/>
              </a:rPr>
              <a:t> Nouvelle programmation FEDER </a:t>
            </a:r>
            <a:r>
              <a:rPr lang="fr-BE" b="0" i="0" dirty="0">
                <a:solidFill>
                  <a:srgbClr val="374151"/>
                </a:solidFill>
                <a:effectLst/>
                <a:latin typeface="Söhne"/>
              </a:rPr>
              <a:t>avec des modifications</a:t>
            </a:r>
          </a:p>
          <a:p>
            <a:pPr algn="l"/>
            <a:endParaRPr lang="fr-BE" b="0" i="0" dirty="0">
              <a:solidFill>
                <a:srgbClr val="374151"/>
              </a:solidFill>
              <a:effectLst/>
              <a:latin typeface="Söhne"/>
            </a:endParaRPr>
          </a:p>
          <a:p>
            <a:pPr algn="l">
              <a:buFont typeface="Arial" panose="020B0604020202020204" pitchFamily="34" charset="0"/>
              <a:buChar char="•"/>
            </a:pPr>
            <a:r>
              <a:rPr lang="fr-BE" b="0" i="0" dirty="0">
                <a:solidFill>
                  <a:srgbClr val="374151"/>
                </a:solidFill>
                <a:effectLst/>
                <a:latin typeface="Söhne"/>
              </a:rPr>
              <a:t> Objectif : sessions d’information en début de la programmation, après la sélection</a:t>
            </a:r>
          </a:p>
          <a:p>
            <a:pPr algn="l"/>
            <a:endParaRPr lang="fr-BE" b="0" i="0" dirty="0">
              <a:solidFill>
                <a:srgbClr val="374151"/>
              </a:solidFill>
              <a:effectLst/>
              <a:latin typeface="Söhne"/>
            </a:endParaRPr>
          </a:p>
          <a:p>
            <a:pPr algn="l">
              <a:buFont typeface="Arial" panose="020B0604020202020204" pitchFamily="34" charset="0"/>
              <a:buChar char="•"/>
            </a:pPr>
            <a:r>
              <a:rPr lang="fr-BE" b="0" i="0" dirty="0">
                <a:solidFill>
                  <a:srgbClr val="374151"/>
                </a:solidFill>
                <a:effectLst/>
                <a:latin typeface="Söhne"/>
              </a:rPr>
              <a:t> Accompagnement et </a:t>
            </a:r>
            <a:r>
              <a:rPr lang="fr-BE" dirty="0">
                <a:solidFill>
                  <a:srgbClr val="374151"/>
                </a:solidFill>
                <a:latin typeface="Söhne"/>
              </a:rPr>
              <a:t>information </a:t>
            </a:r>
            <a:r>
              <a:rPr lang="fr-BE" b="0" i="0" dirty="0">
                <a:solidFill>
                  <a:srgbClr val="374151"/>
                </a:solidFill>
                <a:effectLst/>
                <a:latin typeface="Söhne"/>
              </a:rPr>
              <a:t>des bénéficiaires par la Direction FEDER</a:t>
            </a:r>
          </a:p>
          <a:p>
            <a:pPr algn="l"/>
            <a:endParaRPr lang="fr-BE" b="0" i="0" dirty="0">
              <a:solidFill>
                <a:srgbClr val="374151"/>
              </a:solidFill>
              <a:effectLst/>
              <a:latin typeface="Söhne"/>
            </a:endParaRPr>
          </a:p>
          <a:p>
            <a:pPr algn="l">
              <a:buFont typeface="Arial" panose="020B0604020202020204" pitchFamily="34" charset="0"/>
              <a:buChar char="•"/>
            </a:pPr>
            <a:r>
              <a:rPr lang="fr-BE" b="1" i="0" dirty="0">
                <a:solidFill>
                  <a:srgbClr val="374151"/>
                </a:solidFill>
                <a:effectLst/>
                <a:latin typeface="Söhne"/>
              </a:rPr>
              <a:t>Vade-mecum destiné aux bénéficiaires</a:t>
            </a:r>
            <a:endParaRPr lang="fr-BE" b="1" dirty="0"/>
          </a:p>
        </p:txBody>
      </p:sp>
      <p:pic>
        <p:nvPicPr>
          <p:cNvPr id="4" name="Image 3">
            <a:extLst>
              <a:ext uri="{FF2B5EF4-FFF2-40B4-BE49-F238E27FC236}">
                <a16:creationId xmlns:a16="http://schemas.microsoft.com/office/drawing/2014/main" id="{0E9DCD09-3E36-A797-FB76-CC3F9C78E5FD}"/>
              </a:ext>
            </a:extLst>
          </p:cNvPr>
          <p:cNvPicPr>
            <a:picLocks noChangeAspect="1"/>
          </p:cNvPicPr>
          <p:nvPr/>
        </p:nvPicPr>
        <p:blipFill>
          <a:blip r:embed="rId3"/>
          <a:stretch>
            <a:fillRect/>
          </a:stretch>
        </p:blipFill>
        <p:spPr>
          <a:xfrm>
            <a:off x="4139952" y="4376641"/>
            <a:ext cx="4322439" cy="560881"/>
          </a:xfrm>
          <a:prstGeom prst="rect">
            <a:avLst/>
          </a:prstGeom>
        </p:spPr>
      </p:pic>
    </p:spTree>
    <p:extLst>
      <p:ext uri="{BB962C8B-B14F-4D97-AF65-F5344CB8AC3E}">
        <p14:creationId xmlns:p14="http://schemas.microsoft.com/office/powerpoint/2010/main" val="2905143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a:solidFill>
                  <a:srgbClr val="595959"/>
                </a:solidFill>
                <a:effectLst/>
                <a:latin typeface="Arial"/>
                <a:ea typeface="Arial"/>
                <a:cs typeface="Arial"/>
              </a:rPr>
              <a:t>Fasen na de selectie van een project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92500" lnSpcReduction="10000"/>
          </a:bodyPr>
          <a:lstStyle/>
          <a:p>
            <a:pPr algn="l">
              <a:buFont typeface="Arial" pitchFamily="34" charset="0"/>
              <a:buChar char="•"/>
            </a:pPr>
            <a:r>
              <a:rPr lang="nl-BE" sz="1900" b="1" i="0" strike="noStrike" cap="none" spc="0" baseline="0">
                <a:solidFill>
                  <a:srgbClr val="374151"/>
                </a:solidFill>
                <a:effectLst/>
                <a:latin typeface="Söhne"/>
                <a:ea typeface="Söhne"/>
                <a:cs typeface="Söhne"/>
              </a:rPr>
              <a:t> Subsidiebesluit </a:t>
            </a:r>
            <a:r>
              <a:rPr lang="nl-BE" sz="1900" b="0" i="0" strike="noStrike" cap="none" spc="0" baseline="0">
                <a:solidFill>
                  <a:srgbClr val="374151"/>
                </a:solidFill>
                <a:effectLst/>
                <a:latin typeface="Söhne"/>
                <a:ea typeface="Söhne"/>
                <a:cs typeface="Söhne"/>
              </a:rPr>
              <a:t>(niet indien GOB)</a:t>
            </a:r>
            <a:endParaRPr lang="fr-BE" i="0">
              <a:solidFill>
                <a:srgbClr val="374151"/>
              </a:solidFill>
              <a:effectLst/>
              <a:latin typeface="Söhne"/>
            </a:endParaRPr>
          </a:p>
          <a:p>
            <a:pPr lvl="2">
              <a:buFont typeface="Arial" pitchFamily="34" charset="0"/>
              <a:buChar char="•"/>
            </a:pPr>
            <a:r>
              <a:rPr lang="nl-BE" sz="1900" b="0" i="0" strike="noStrike" cap="none" spc="0" baseline="0">
                <a:solidFill>
                  <a:srgbClr val="374151"/>
                </a:solidFill>
                <a:effectLst/>
                <a:latin typeface="Söhne"/>
                <a:ea typeface="Söhne"/>
                <a:cs typeface="Söhne"/>
              </a:rPr>
              <a:t>Beslissing van de regering per begunstigde</a:t>
            </a:r>
          </a:p>
          <a:p>
            <a:pPr lvl="2">
              <a:buFont typeface="Arial" pitchFamily="34" charset="0"/>
              <a:buChar char="•"/>
            </a:pPr>
            <a:r>
              <a:rPr lang="nl-BE" sz="1900" b="0" i="0" strike="noStrike" cap="none" spc="0" baseline="0">
                <a:solidFill>
                  <a:srgbClr val="374151"/>
                </a:solidFill>
                <a:effectLst/>
                <a:latin typeface="Söhne"/>
                <a:ea typeface="Söhne"/>
                <a:cs typeface="Söhne"/>
              </a:rPr>
              <a:t>Wettelijke grondslag</a:t>
            </a:r>
          </a:p>
          <a:p>
            <a:pPr lvl="2">
              <a:buFont typeface="Arial" pitchFamily="34" charset="0"/>
              <a:buChar char="•"/>
            </a:pPr>
            <a:r>
              <a:rPr lang="nl-BE" sz="1900" b="0" i="0" strike="noStrike" cap="none" spc="0" baseline="0">
                <a:solidFill>
                  <a:srgbClr val="374151"/>
                </a:solidFill>
                <a:effectLst/>
                <a:latin typeface="Söhne"/>
                <a:ea typeface="Söhne"/>
                <a:cs typeface="Söhne"/>
              </a:rPr>
              <a:t>Vervolgens budgettaire vastlegging van de subsidie</a:t>
            </a:r>
            <a:endParaRPr lang="fr-BE" b="0" i="0">
              <a:solidFill>
                <a:srgbClr val="374151"/>
              </a:solidFill>
              <a:effectLst/>
              <a:latin typeface="Söhne"/>
            </a:endParaRPr>
          </a:p>
          <a:p>
            <a:pPr lvl="2">
              <a:buFont typeface="Arial" pitchFamily="34" charset="0"/>
              <a:buChar char="•"/>
            </a:pPr>
            <a:endParaRPr lang="fr-BE" b="0" i="0">
              <a:solidFill>
                <a:srgbClr val="374151"/>
              </a:solidFill>
              <a:effectLst/>
              <a:latin typeface="Söhne"/>
            </a:endParaRPr>
          </a:p>
          <a:p>
            <a:pPr algn="l">
              <a:buFont typeface="Arial" pitchFamily="34" charset="0"/>
              <a:buChar char="•"/>
            </a:pPr>
            <a:r>
              <a:rPr lang="nl-BE" sz="1900" b="1" i="0" strike="noStrike" cap="none" spc="0" baseline="0">
                <a:solidFill>
                  <a:srgbClr val="374151"/>
                </a:solidFill>
                <a:effectLst/>
                <a:latin typeface="Söhne"/>
                <a:ea typeface="Söhne"/>
                <a:cs typeface="Söhne"/>
              </a:rPr>
              <a:t> Overeenkomst</a:t>
            </a:r>
            <a:r>
              <a:rPr lang="nl-BE" sz="1900" b="0" i="1" strike="noStrike" cap="none" spc="0" baseline="0">
                <a:solidFill>
                  <a:srgbClr val="374151"/>
                </a:solidFill>
                <a:effectLst/>
                <a:latin typeface="Söhne"/>
                <a:ea typeface="Söhne"/>
                <a:cs typeface="Söhne"/>
              </a:rPr>
              <a:t>:</a:t>
            </a:r>
            <a:endParaRPr lang="fr-BE" b="0" i="0">
              <a:solidFill>
                <a:srgbClr val="374151"/>
              </a:solidFill>
              <a:effectLst/>
              <a:latin typeface="Söhne"/>
            </a:endParaRPr>
          </a:p>
          <a:p>
            <a:pPr lvl="3">
              <a:buFont typeface="Arial" pitchFamily="34" charset="0"/>
              <a:buChar char="•"/>
            </a:pPr>
            <a:r>
              <a:rPr lang="nl-BE" sz="1700" b="0" i="0" strike="noStrike" cap="none" spc="0" baseline="0">
                <a:solidFill>
                  <a:srgbClr val="374151"/>
                </a:solidFill>
                <a:effectLst/>
                <a:latin typeface="Söhne"/>
                <a:ea typeface="Söhne"/>
                <a:cs typeface="Söhne"/>
              </a:rPr>
              <a:t>Akkoord tussen de begunstigde(n) en het Brussels Hoofdstedelijk Gewest</a:t>
            </a:r>
          </a:p>
          <a:p>
            <a:pPr lvl="3">
              <a:buFont typeface="Arial" pitchFamily="34" charset="0"/>
              <a:buChar char="•"/>
            </a:pPr>
            <a:r>
              <a:rPr lang="nl-BE" sz="1700" b="0" i="0" strike="noStrike" cap="none" spc="0" baseline="0">
                <a:solidFill>
                  <a:srgbClr val="374151"/>
                </a:solidFill>
                <a:effectLst/>
                <a:latin typeface="Söhne"/>
                <a:ea typeface="Söhne"/>
                <a:cs typeface="Söhne"/>
              </a:rPr>
              <a:t>Voorwaarden voor de EFRO-financiering, rechten en plichten</a:t>
            </a:r>
          </a:p>
          <a:p>
            <a:pPr lvl="3">
              <a:buFont typeface="Arial" pitchFamily="34" charset="0"/>
              <a:buChar char="•"/>
            </a:pPr>
            <a:r>
              <a:rPr lang="nl-BE" sz="1700" b="0" i="0" strike="noStrike" cap="none" spc="0" baseline="0">
                <a:solidFill>
                  <a:srgbClr val="374151"/>
                </a:solidFill>
                <a:effectLst/>
                <a:latin typeface="Söhne"/>
                <a:ea typeface="Söhne"/>
                <a:cs typeface="Söhne"/>
              </a:rPr>
              <a:t>Eerst wordt een ontwerpovereenkomst opgestuurd, om in te vullen en te controleren</a:t>
            </a:r>
            <a:endParaRPr lang="fr-BE">
              <a:solidFill>
                <a:srgbClr val="374151"/>
              </a:solidFill>
              <a:latin typeface="Söhne"/>
            </a:endParaRPr>
          </a:p>
          <a:p>
            <a:pPr lvl="3">
              <a:buFont typeface="Arial" pitchFamily="34" charset="0"/>
              <a:buChar char="•"/>
            </a:pPr>
            <a:r>
              <a:rPr lang="nl-BE" sz="1700" b="0" i="0" strike="noStrike" cap="none" spc="0" baseline="0">
                <a:solidFill>
                  <a:srgbClr val="374151"/>
                </a:solidFill>
                <a:effectLst/>
                <a:latin typeface="Söhne"/>
                <a:ea typeface="Söhne"/>
                <a:cs typeface="Söhne"/>
              </a:rPr>
              <a:t>Vervolgens ondertekening door het Gewest (minister) en de begunstigde(n)</a:t>
            </a:r>
            <a:endParaRPr lang="fr-BE" b="0" i="0">
              <a:solidFill>
                <a:srgbClr val="374151"/>
              </a:solidFill>
              <a:effectLst/>
              <a:latin typeface="Söhne"/>
            </a:endParaRPr>
          </a:p>
        </p:txBody>
      </p:sp>
    </p:spTree>
    <p:extLst>
      <p:ext uri="{BB962C8B-B14F-4D97-AF65-F5344CB8AC3E}">
        <p14:creationId xmlns:p14="http://schemas.microsoft.com/office/powerpoint/2010/main" val="288827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Phases après la sélection d’un projet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92500" lnSpcReduction="10000"/>
          </a:bodyPr>
          <a:lstStyle/>
          <a:p>
            <a:pPr algn="l">
              <a:buFont typeface="Arial" panose="020B0604020202020204" pitchFamily="34" charset="0"/>
              <a:buChar char="•"/>
            </a:pPr>
            <a:r>
              <a:rPr lang="fr-BE" b="1" i="0" dirty="0">
                <a:solidFill>
                  <a:srgbClr val="374151"/>
                </a:solidFill>
                <a:effectLst/>
                <a:latin typeface="Söhne"/>
              </a:rPr>
              <a:t> Arrêté de subside </a:t>
            </a:r>
            <a:r>
              <a:rPr lang="fr-BE" i="0" dirty="0">
                <a:solidFill>
                  <a:srgbClr val="374151"/>
                </a:solidFill>
                <a:effectLst/>
                <a:latin typeface="Söhne"/>
              </a:rPr>
              <a:t>(</a:t>
            </a:r>
            <a:r>
              <a:rPr lang="fr-BE" dirty="0">
                <a:solidFill>
                  <a:srgbClr val="374151"/>
                </a:solidFill>
                <a:latin typeface="Söhne"/>
              </a:rPr>
              <a:t>exception SPRB)</a:t>
            </a:r>
            <a:endParaRPr lang="fr-BE" i="0" dirty="0">
              <a:solidFill>
                <a:srgbClr val="374151"/>
              </a:solidFill>
              <a:effectLst/>
              <a:latin typeface="Söhne"/>
            </a:endParaRPr>
          </a:p>
          <a:p>
            <a:pPr lvl="2">
              <a:buFont typeface="Arial" panose="020B0604020202020204" pitchFamily="34" charset="0"/>
              <a:buChar char="•"/>
            </a:pPr>
            <a:r>
              <a:rPr lang="fr-BE" b="0" i="0" dirty="0">
                <a:solidFill>
                  <a:srgbClr val="374151"/>
                </a:solidFill>
                <a:effectLst/>
                <a:latin typeface="Söhne"/>
              </a:rPr>
              <a:t>Décision du Gouvernement par bénéficiaire</a:t>
            </a:r>
          </a:p>
          <a:p>
            <a:pPr lvl="2">
              <a:buFont typeface="Arial" panose="020B0604020202020204" pitchFamily="34" charset="0"/>
              <a:buChar char="•"/>
            </a:pPr>
            <a:r>
              <a:rPr lang="fr-BE" b="0" i="0" dirty="0">
                <a:solidFill>
                  <a:srgbClr val="374151"/>
                </a:solidFill>
                <a:effectLst/>
                <a:latin typeface="Söhne"/>
              </a:rPr>
              <a:t>Base légale</a:t>
            </a:r>
          </a:p>
          <a:p>
            <a:pPr lvl="2">
              <a:buFont typeface="Arial" panose="020B0604020202020204" pitchFamily="34" charset="0"/>
              <a:buChar char="•"/>
            </a:pPr>
            <a:r>
              <a:rPr lang="fr-BE" b="0" dirty="0">
                <a:solidFill>
                  <a:srgbClr val="374151"/>
                </a:solidFill>
                <a:latin typeface="Söhne"/>
              </a:rPr>
              <a:t>Ensuite engagement budgétaire de la subvention</a:t>
            </a:r>
            <a:endParaRPr lang="fr-BE" b="0" i="0" dirty="0">
              <a:solidFill>
                <a:srgbClr val="374151"/>
              </a:solidFill>
              <a:effectLst/>
              <a:latin typeface="Söhne"/>
            </a:endParaRPr>
          </a:p>
          <a:p>
            <a:pPr lvl="2">
              <a:buFont typeface="Arial" panose="020B0604020202020204" pitchFamily="34" charset="0"/>
              <a:buChar char="•"/>
            </a:pPr>
            <a:endParaRPr lang="fr-BE" b="0" i="0" dirty="0">
              <a:solidFill>
                <a:srgbClr val="374151"/>
              </a:solidFill>
              <a:effectLst/>
              <a:latin typeface="Söhne"/>
            </a:endParaRPr>
          </a:p>
          <a:p>
            <a:pPr algn="l">
              <a:buFont typeface="Arial" panose="020B0604020202020204" pitchFamily="34" charset="0"/>
              <a:buChar char="•"/>
            </a:pPr>
            <a:r>
              <a:rPr lang="fr-BE" b="1" dirty="0">
                <a:solidFill>
                  <a:srgbClr val="374151"/>
                </a:solidFill>
                <a:effectLst/>
                <a:latin typeface="Söhne"/>
              </a:rPr>
              <a:t> Convention</a:t>
            </a:r>
            <a:r>
              <a:rPr lang="fr-BE" b="0" i="1" dirty="0">
                <a:solidFill>
                  <a:srgbClr val="374151"/>
                </a:solidFill>
                <a:effectLst/>
                <a:latin typeface="Söhne"/>
              </a:rPr>
              <a:t> :</a:t>
            </a:r>
            <a:endParaRPr lang="fr-BE" b="0" i="0" dirty="0">
              <a:solidFill>
                <a:srgbClr val="374151"/>
              </a:solidFill>
              <a:effectLst/>
              <a:latin typeface="Söhne"/>
            </a:endParaRPr>
          </a:p>
          <a:p>
            <a:pPr lvl="3">
              <a:buFont typeface="Arial" panose="020B0604020202020204" pitchFamily="34" charset="0"/>
              <a:buChar char="•"/>
            </a:pPr>
            <a:r>
              <a:rPr lang="fr-BE" b="0" i="0" dirty="0">
                <a:solidFill>
                  <a:srgbClr val="374151"/>
                </a:solidFill>
                <a:effectLst/>
                <a:latin typeface="Söhne"/>
              </a:rPr>
              <a:t>Accord entre le(s) bénéficiaire(s) et la Région de Bruxelles-Capitale</a:t>
            </a:r>
          </a:p>
          <a:p>
            <a:pPr lvl="3">
              <a:buFont typeface="Arial" panose="020B0604020202020204" pitchFamily="34" charset="0"/>
              <a:buChar char="•"/>
            </a:pPr>
            <a:r>
              <a:rPr lang="fr-BE" b="0" i="0" dirty="0">
                <a:solidFill>
                  <a:srgbClr val="374151"/>
                </a:solidFill>
                <a:effectLst/>
                <a:latin typeface="Söhne"/>
              </a:rPr>
              <a:t>Conditions pour le financement FEDER, droits et obligations</a:t>
            </a:r>
          </a:p>
          <a:p>
            <a:pPr lvl="3">
              <a:buFont typeface="Arial" panose="020B0604020202020204" pitchFamily="34" charset="0"/>
              <a:buChar char="•"/>
            </a:pPr>
            <a:r>
              <a:rPr lang="fr-BE" b="0" i="0" dirty="0">
                <a:solidFill>
                  <a:srgbClr val="374151"/>
                </a:solidFill>
                <a:effectLst/>
                <a:latin typeface="Söhne"/>
              </a:rPr>
              <a:t>D’abord envoi d’un projet de convention à compléter et à vérifier</a:t>
            </a:r>
            <a:endParaRPr lang="fr-BE" dirty="0">
              <a:solidFill>
                <a:srgbClr val="374151"/>
              </a:solidFill>
              <a:latin typeface="Söhne"/>
            </a:endParaRPr>
          </a:p>
          <a:p>
            <a:pPr lvl="3">
              <a:buFont typeface="Arial" panose="020B0604020202020204" pitchFamily="34" charset="0"/>
              <a:buChar char="•"/>
            </a:pPr>
            <a:r>
              <a:rPr lang="fr-BE" b="0" i="0" dirty="0">
                <a:solidFill>
                  <a:srgbClr val="374151"/>
                </a:solidFill>
                <a:effectLst/>
                <a:latin typeface="Söhne"/>
              </a:rPr>
              <a:t>Ensuite signature </a:t>
            </a:r>
            <a:r>
              <a:rPr lang="fr-BE" dirty="0">
                <a:solidFill>
                  <a:srgbClr val="374151"/>
                </a:solidFill>
                <a:latin typeface="Söhne"/>
              </a:rPr>
              <a:t>par la Région (Ministre) et par le(s) bénéficiaire(s)</a:t>
            </a:r>
            <a:endParaRPr lang="fr-BE" b="0" i="0" dirty="0">
              <a:solidFill>
                <a:srgbClr val="374151"/>
              </a:solidFill>
              <a:effectLst/>
              <a:latin typeface="Söhne"/>
            </a:endParaRPr>
          </a:p>
        </p:txBody>
      </p:sp>
    </p:spTree>
    <p:extLst>
      <p:ext uri="{BB962C8B-B14F-4D97-AF65-F5344CB8AC3E}">
        <p14:creationId xmlns:p14="http://schemas.microsoft.com/office/powerpoint/2010/main" val="820244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a:solidFill>
                  <a:srgbClr val="595959"/>
                </a:solidFill>
                <a:effectLst/>
                <a:latin typeface="Arial"/>
                <a:ea typeface="Arial"/>
                <a:cs typeface="Arial"/>
              </a:rPr>
              <a:t>Fasen na de selectie van een project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algn="l">
              <a:buFont typeface="Arial" pitchFamily="34" charset="0"/>
              <a:buChar char="•"/>
            </a:pPr>
            <a:r>
              <a:rPr lang="nl-BE" sz="2000" b="0" i="0" strike="noStrike" cap="none" spc="0" baseline="0" dirty="0">
                <a:solidFill>
                  <a:srgbClr val="374151"/>
                </a:solidFill>
                <a:effectLst/>
                <a:latin typeface="Söhne"/>
                <a:ea typeface="Söhne"/>
                <a:cs typeface="Söhne"/>
              </a:rPr>
              <a:t> Uitbetaling van een </a:t>
            </a:r>
            <a:r>
              <a:rPr lang="nl-BE" sz="2000" b="1" i="0" strike="noStrike" cap="none" spc="0" baseline="0" dirty="0">
                <a:solidFill>
                  <a:srgbClr val="374151"/>
                </a:solidFill>
                <a:effectLst/>
                <a:latin typeface="Söhne"/>
                <a:ea typeface="Söhne"/>
                <a:cs typeface="Söhne"/>
              </a:rPr>
              <a:t>voorschot van 15% </a:t>
            </a:r>
            <a:r>
              <a:rPr lang="nl-BE" sz="2000" b="0" i="0" strike="noStrike" cap="none" spc="0" baseline="0" dirty="0">
                <a:solidFill>
                  <a:srgbClr val="374151"/>
                </a:solidFill>
                <a:effectLst/>
                <a:latin typeface="Söhne"/>
                <a:ea typeface="Söhne"/>
                <a:cs typeface="Söhne"/>
              </a:rPr>
              <a:t>(</a:t>
            </a:r>
            <a:r>
              <a:rPr lang="nl-BE" dirty="0">
                <a:solidFill>
                  <a:srgbClr val="374151"/>
                </a:solidFill>
                <a:latin typeface="Söhne"/>
                <a:ea typeface="Söhne"/>
                <a:cs typeface="Söhne"/>
              </a:rPr>
              <a:t>uitzondering ABI en GOB</a:t>
            </a:r>
            <a:r>
              <a:rPr lang="nl-BE" sz="2000" b="0" i="0" strike="noStrike" cap="none" spc="0" baseline="0" dirty="0">
                <a:solidFill>
                  <a:srgbClr val="374151"/>
                </a:solidFill>
                <a:effectLst/>
                <a:latin typeface="Söhne"/>
                <a:ea typeface="Söhne"/>
                <a:cs typeface="Söhne"/>
              </a:rPr>
              <a:t>)</a:t>
            </a:r>
          </a:p>
          <a:p>
            <a:pPr algn="l"/>
            <a:endParaRPr lang="fr-BE" b="1" i="0" dirty="0">
              <a:solidFill>
                <a:srgbClr val="374151"/>
              </a:solidFill>
              <a:effectLst/>
              <a:latin typeface="Söhne"/>
            </a:endParaRPr>
          </a:p>
          <a:p>
            <a:pPr algn="l">
              <a:buFont typeface="Arial" pitchFamily="34" charset="0"/>
              <a:buChar char="•"/>
            </a:pPr>
            <a:r>
              <a:rPr lang="nl-BE" sz="2000" b="1" i="0" strike="noStrike" cap="none" spc="0" baseline="0" dirty="0">
                <a:solidFill>
                  <a:srgbClr val="374151"/>
                </a:solidFill>
                <a:effectLst/>
                <a:latin typeface="Söhne"/>
                <a:ea typeface="Söhne"/>
                <a:cs typeface="Söhne"/>
              </a:rPr>
              <a:t> Wijzigingen aan het project:</a:t>
            </a:r>
            <a:endParaRPr lang="fr-BE" b="0" i="0" dirty="0">
              <a:solidFill>
                <a:srgbClr val="374151"/>
              </a:solidFill>
              <a:effectLst/>
              <a:latin typeface="Söhne"/>
            </a:endParaRPr>
          </a:p>
          <a:p>
            <a:pPr lvl="2">
              <a:buFont typeface="Arial" pitchFamily="34" charset="0"/>
              <a:buChar char="•"/>
            </a:pPr>
            <a:r>
              <a:rPr lang="nl-BE" sz="2000" b="0" i="0" strike="noStrike" cap="none" spc="0" baseline="0" dirty="0">
                <a:solidFill>
                  <a:srgbClr val="374151"/>
                </a:solidFill>
                <a:effectLst/>
                <a:latin typeface="Söhne"/>
                <a:ea typeface="Söhne"/>
                <a:cs typeface="Söhne"/>
              </a:rPr>
              <a:t>Enkel door het Gewest toegestane wijzigingen zijn toegelaten</a:t>
            </a:r>
          </a:p>
          <a:p>
            <a:pPr lvl="2">
              <a:buFont typeface="Arial" pitchFamily="34" charset="0"/>
              <a:buChar char="•"/>
            </a:pPr>
            <a:r>
              <a:rPr lang="nl-BE" sz="2000" b="0" i="0" strike="noStrike" cap="none" spc="0" baseline="0" dirty="0">
                <a:solidFill>
                  <a:srgbClr val="374151"/>
                </a:solidFill>
                <a:effectLst/>
                <a:latin typeface="Söhne"/>
                <a:ea typeface="Söhne"/>
                <a:cs typeface="Söhne"/>
              </a:rPr>
              <a:t>De directie EFRO contacteren</a:t>
            </a:r>
          </a:p>
          <a:p>
            <a:pPr lvl="2">
              <a:buFont typeface="Arial" pitchFamily="34" charset="0"/>
              <a:buChar char="•"/>
            </a:pPr>
            <a:r>
              <a:rPr lang="nl-BE" sz="2000" b="0" i="0" strike="noStrike" cap="none" spc="0" baseline="0" dirty="0">
                <a:solidFill>
                  <a:srgbClr val="374151"/>
                </a:solidFill>
                <a:effectLst/>
                <a:latin typeface="Söhne"/>
                <a:ea typeface="Söhne"/>
                <a:cs typeface="Söhne"/>
              </a:rPr>
              <a:t>Substantiële wijzigingen: Aanhangsel bij de overeenkomst/wijzigingsbesluit</a:t>
            </a:r>
          </a:p>
          <a:p>
            <a:pPr lvl="2">
              <a:buFont typeface="Arial" pitchFamily="34" charset="0"/>
              <a:buChar char="•"/>
            </a:pPr>
            <a:r>
              <a:rPr lang="nl-BE" sz="2000" b="0" i="0" strike="noStrike" cap="none" spc="0" baseline="0" dirty="0">
                <a:solidFill>
                  <a:srgbClr val="374151"/>
                </a:solidFill>
                <a:effectLst/>
                <a:latin typeface="Söhne"/>
                <a:ea typeface="Söhne"/>
                <a:cs typeface="Söhne"/>
              </a:rPr>
              <a:t>Bv. statuten, financieel plan, indicatoren, acties van het project</a:t>
            </a:r>
          </a:p>
        </p:txBody>
      </p:sp>
    </p:spTree>
    <p:extLst>
      <p:ext uri="{BB962C8B-B14F-4D97-AF65-F5344CB8AC3E}">
        <p14:creationId xmlns:p14="http://schemas.microsoft.com/office/powerpoint/2010/main" val="96382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Phases après la sélection d’un projet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algn="l">
              <a:buFont typeface="Arial" panose="020B0604020202020204" pitchFamily="34" charset="0"/>
              <a:buChar char="•"/>
            </a:pPr>
            <a:r>
              <a:rPr lang="fr-BE" b="0" i="0" dirty="0">
                <a:solidFill>
                  <a:srgbClr val="374151"/>
                </a:solidFill>
                <a:effectLst/>
                <a:latin typeface="Söhne"/>
              </a:rPr>
              <a:t> Paiement d'une </a:t>
            </a:r>
            <a:r>
              <a:rPr lang="fr-BE" b="1" i="0" dirty="0">
                <a:solidFill>
                  <a:srgbClr val="374151"/>
                </a:solidFill>
                <a:effectLst/>
                <a:latin typeface="Söhne"/>
              </a:rPr>
              <a:t>avance de 15% </a:t>
            </a:r>
            <a:r>
              <a:rPr lang="fr-BE" i="0" dirty="0">
                <a:solidFill>
                  <a:srgbClr val="374151"/>
                </a:solidFill>
                <a:effectLst/>
                <a:latin typeface="Söhne"/>
              </a:rPr>
              <a:t>(exceptions OAA et SPRB)</a:t>
            </a:r>
          </a:p>
          <a:p>
            <a:pPr algn="l"/>
            <a:endParaRPr lang="fr-BE" b="1" i="0" dirty="0">
              <a:solidFill>
                <a:srgbClr val="374151"/>
              </a:solidFill>
              <a:effectLst/>
              <a:latin typeface="Söhne"/>
            </a:endParaRPr>
          </a:p>
          <a:p>
            <a:pPr algn="l">
              <a:buFont typeface="Arial" panose="020B0604020202020204" pitchFamily="34" charset="0"/>
              <a:buChar char="•"/>
            </a:pPr>
            <a:r>
              <a:rPr lang="fr-BE" b="1" i="0" dirty="0">
                <a:solidFill>
                  <a:srgbClr val="374151"/>
                </a:solidFill>
                <a:effectLst/>
                <a:latin typeface="Söhne"/>
              </a:rPr>
              <a:t> Modifications </a:t>
            </a:r>
            <a:r>
              <a:rPr lang="fr-BE" b="1" dirty="0">
                <a:solidFill>
                  <a:srgbClr val="374151"/>
                </a:solidFill>
                <a:latin typeface="Söhne"/>
              </a:rPr>
              <a:t>au projet </a:t>
            </a:r>
            <a:r>
              <a:rPr lang="fr-BE" b="1" i="0" dirty="0">
                <a:solidFill>
                  <a:srgbClr val="374151"/>
                </a:solidFill>
                <a:effectLst/>
                <a:latin typeface="Söhne"/>
              </a:rPr>
              <a:t>:</a:t>
            </a:r>
            <a:endParaRPr lang="fr-BE" b="0" i="0" dirty="0">
              <a:solidFill>
                <a:srgbClr val="374151"/>
              </a:solidFill>
              <a:effectLst/>
              <a:latin typeface="Söhne"/>
            </a:endParaRPr>
          </a:p>
          <a:p>
            <a:pPr lvl="2">
              <a:buFont typeface="Arial" panose="020B0604020202020204" pitchFamily="34" charset="0"/>
              <a:buChar char="•"/>
            </a:pPr>
            <a:r>
              <a:rPr lang="fr-BE" b="0" i="0" dirty="0">
                <a:solidFill>
                  <a:srgbClr val="374151"/>
                </a:solidFill>
                <a:effectLst/>
                <a:latin typeface="Söhne"/>
              </a:rPr>
              <a:t>Seules des modifications autorisées par la Région sont permises</a:t>
            </a:r>
          </a:p>
          <a:p>
            <a:pPr lvl="2">
              <a:buFont typeface="Arial" panose="020B0604020202020204" pitchFamily="34" charset="0"/>
              <a:buChar char="•"/>
            </a:pPr>
            <a:r>
              <a:rPr lang="fr-BE" b="0" i="0" dirty="0">
                <a:solidFill>
                  <a:srgbClr val="374151"/>
                </a:solidFill>
                <a:effectLst/>
                <a:latin typeface="Söhne"/>
              </a:rPr>
              <a:t>Contacter la direction FEDER</a:t>
            </a:r>
          </a:p>
          <a:p>
            <a:pPr lvl="2">
              <a:buFont typeface="Arial" panose="020B0604020202020204" pitchFamily="34" charset="0"/>
              <a:buChar char="•"/>
            </a:pPr>
            <a:r>
              <a:rPr lang="fr-BE" b="0" dirty="0">
                <a:solidFill>
                  <a:srgbClr val="374151"/>
                </a:solidFill>
                <a:latin typeface="Söhne"/>
              </a:rPr>
              <a:t>Modifications substantielles : Avenant à la convention/arrêté modificatif</a:t>
            </a:r>
          </a:p>
          <a:p>
            <a:pPr lvl="2">
              <a:buFont typeface="Arial" panose="020B0604020202020204" pitchFamily="34" charset="0"/>
              <a:buChar char="•"/>
            </a:pPr>
            <a:r>
              <a:rPr lang="fr-BE" b="0" i="0" dirty="0">
                <a:solidFill>
                  <a:srgbClr val="374151"/>
                </a:solidFill>
                <a:effectLst/>
                <a:latin typeface="Söhne"/>
              </a:rPr>
              <a:t>Par ex. statuts, plan financier, indicateurs, actions du projet</a:t>
            </a:r>
          </a:p>
        </p:txBody>
      </p:sp>
    </p:spTree>
    <p:extLst>
      <p:ext uri="{BB962C8B-B14F-4D97-AF65-F5344CB8AC3E}">
        <p14:creationId xmlns:p14="http://schemas.microsoft.com/office/powerpoint/2010/main" val="1064186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A7E2-87D2-5E16-794E-ABF3F086A313}"/>
              </a:ext>
            </a:extLst>
          </p:cNvPr>
          <p:cNvSpPr>
            <a:spLocks noGrp="1"/>
          </p:cNvSpPr>
          <p:nvPr>
            <p:ph type="title"/>
          </p:nvPr>
        </p:nvSpPr>
        <p:spPr/>
        <p:txBody>
          <a:bodyPr/>
          <a:lstStyle/>
          <a:p>
            <a:r>
              <a:rPr lang="nl-BE" sz="2400" b="1" i="1" strike="noStrike" cap="none" spc="0" baseline="0">
                <a:solidFill>
                  <a:srgbClr val="595959"/>
                </a:solidFill>
                <a:effectLst/>
                <a:latin typeface="Arial"/>
                <a:ea typeface="Arial"/>
                <a:cs typeface="Arial"/>
              </a:rPr>
              <a:t>Begeleidingscomité</a:t>
            </a:r>
            <a:endParaRPr lang="en-BE"/>
          </a:p>
        </p:txBody>
      </p:sp>
      <p:sp>
        <p:nvSpPr>
          <p:cNvPr id="3" name="Text Placeholder 2">
            <a:extLst>
              <a:ext uri="{FF2B5EF4-FFF2-40B4-BE49-F238E27FC236}">
                <a16:creationId xmlns:a16="http://schemas.microsoft.com/office/drawing/2014/main" id="{C5392EB6-655B-2FDE-07C8-1C8962039BDB}"/>
              </a:ext>
            </a:extLst>
          </p:cNvPr>
          <p:cNvSpPr>
            <a:spLocks noGrp="1"/>
          </p:cNvSpPr>
          <p:nvPr>
            <p:ph type="body" sz="quarter" idx="10"/>
          </p:nvPr>
        </p:nvSpPr>
        <p:spPr/>
        <p:txBody>
          <a:bodyPr>
            <a:normAutofit/>
          </a:bodyPr>
          <a:lstStyle/>
          <a:p>
            <a:pPr lvl="1">
              <a:buFont typeface="Arial" pitchFamily="34" charset="0"/>
              <a:buChar char="•"/>
            </a:pPr>
            <a:r>
              <a:rPr lang="nl-BE" sz="2000" b="0" i="0" strike="noStrike" cap="none" spc="0" baseline="0">
                <a:solidFill>
                  <a:srgbClr val="374151"/>
                </a:solidFill>
                <a:effectLst/>
                <a:latin typeface="Söhne"/>
                <a:ea typeface="Söhne"/>
                <a:cs typeface="Söhne"/>
              </a:rPr>
              <a:t> Vertegenwoordigers van de begunstigde + de directie EFRO + bevoegde minister van de Brusselse Hoofdstedelijke Regering</a:t>
            </a:r>
          </a:p>
          <a:p>
            <a:pPr lvl="1">
              <a:buFont typeface="Arial" pitchFamily="34" charset="0"/>
              <a:buChar char="•"/>
            </a:pPr>
            <a:r>
              <a:rPr lang="nl-BE" sz="2000" b="0" i="0" strike="noStrike" cap="none" spc="0" baseline="0">
                <a:solidFill>
                  <a:srgbClr val="374151"/>
                </a:solidFill>
                <a:effectLst/>
                <a:latin typeface="Söhne"/>
                <a:ea typeface="Söhne"/>
                <a:cs typeface="Söhne"/>
              </a:rPr>
              <a:t> Om </a:t>
            </a:r>
            <a:r>
              <a:rPr lang="nl-BE" sz="2000" b="1" i="0" strike="noStrike" cap="none" spc="0" baseline="0">
                <a:solidFill>
                  <a:srgbClr val="374151"/>
                </a:solidFill>
                <a:effectLst/>
                <a:latin typeface="Söhne"/>
                <a:ea typeface="Söhne"/>
                <a:cs typeface="Söhne"/>
              </a:rPr>
              <a:t>de evolutie van het project</a:t>
            </a:r>
            <a:r>
              <a:rPr lang="nl-BE" sz="2000" b="0" i="0" strike="noStrike" cap="none" spc="0" baseline="0">
                <a:solidFill>
                  <a:srgbClr val="374151"/>
                </a:solidFill>
                <a:effectLst/>
                <a:latin typeface="Söhne"/>
                <a:ea typeface="Söhne"/>
                <a:cs typeface="Söhne"/>
              </a:rPr>
              <a:t> op te volgen, de voortgang te beoordelen, de activiteitenverslagen te onderzoeken, en de wijzigingen aan het project goed te keuren</a:t>
            </a:r>
          </a:p>
          <a:p>
            <a:pPr lvl="1">
              <a:buFont typeface="Arial" pitchFamily="34" charset="0"/>
              <a:buChar char="•"/>
            </a:pPr>
            <a:r>
              <a:rPr lang="nl-BE" sz="2000" b="0" i="0" strike="noStrike" cap="none" spc="0" baseline="0">
                <a:solidFill>
                  <a:srgbClr val="374151"/>
                </a:solidFill>
                <a:effectLst/>
                <a:latin typeface="Söhne"/>
                <a:ea typeface="Söhne"/>
                <a:cs typeface="Söhne"/>
              </a:rPr>
              <a:t> Minstens </a:t>
            </a:r>
            <a:r>
              <a:rPr lang="nl-BE" sz="2000" b="1" i="0" strike="noStrike" cap="none" spc="0" baseline="0">
                <a:solidFill>
                  <a:srgbClr val="374151"/>
                </a:solidFill>
                <a:effectLst/>
                <a:latin typeface="Söhne"/>
                <a:ea typeface="Söhne"/>
                <a:cs typeface="Söhne"/>
              </a:rPr>
              <a:t>éénmaal per jaar</a:t>
            </a:r>
          </a:p>
        </p:txBody>
      </p:sp>
    </p:spTree>
    <p:extLst>
      <p:ext uri="{BB962C8B-B14F-4D97-AF65-F5344CB8AC3E}">
        <p14:creationId xmlns:p14="http://schemas.microsoft.com/office/powerpoint/2010/main" val="4099089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A7E2-87D2-5E16-794E-ABF3F086A313}"/>
              </a:ext>
            </a:extLst>
          </p:cNvPr>
          <p:cNvSpPr>
            <a:spLocks noGrp="1"/>
          </p:cNvSpPr>
          <p:nvPr>
            <p:ph type="title"/>
          </p:nvPr>
        </p:nvSpPr>
        <p:spPr/>
        <p:txBody>
          <a:bodyPr/>
          <a:lstStyle/>
          <a:p>
            <a:r>
              <a:rPr lang="fr-BE" sz="2400" i="1" dirty="0">
                <a:solidFill>
                  <a:schemeClr val="tx1">
                    <a:lumMod val="65000"/>
                    <a:lumOff val="35000"/>
                  </a:schemeClr>
                </a:solidFill>
              </a:rPr>
              <a:t>Comité d’accompagnement</a:t>
            </a:r>
            <a:endParaRPr lang="en-BE" dirty="0"/>
          </a:p>
        </p:txBody>
      </p:sp>
      <p:sp>
        <p:nvSpPr>
          <p:cNvPr id="3" name="Text Placeholder 2">
            <a:extLst>
              <a:ext uri="{FF2B5EF4-FFF2-40B4-BE49-F238E27FC236}">
                <a16:creationId xmlns:a16="http://schemas.microsoft.com/office/drawing/2014/main" id="{C5392EB6-655B-2FDE-07C8-1C8962039BDB}"/>
              </a:ext>
            </a:extLst>
          </p:cNvPr>
          <p:cNvSpPr>
            <a:spLocks noGrp="1"/>
          </p:cNvSpPr>
          <p:nvPr>
            <p:ph type="body" sz="quarter" idx="10"/>
          </p:nvPr>
        </p:nvSpPr>
        <p:spPr/>
        <p:txBody>
          <a:bodyPr>
            <a:normAutofit/>
          </a:bodyPr>
          <a:lstStyle/>
          <a:p>
            <a:pPr lvl="1">
              <a:buFont typeface="Arial" panose="020B0604020202020204" pitchFamily="34" charset="0"/>
              <a:buChar char="•"/>
            </a:pPr>
            <a:r>
              <a:rPr lang="fr-BE" b="0" i="0" dirty="0">
                <a:solidFill>
                  <a:srgbClr val="374151"/>
                </a:solidFill>
                <a:effectLst/>
                <a:latin typeface="Söhne"/>
              </a:rPr>
              <a:t> Représentants du bénéficiaire + de la direction FEDER + Ministre compétent du Gouvernement de la Région de Bruxelles-Capitale</a:t>
            </a:r>
          </a:p>
          <a:p>
            <a:pPr lvl="1">
              <a:buFont typeface="Arial" panose="020B0604020202020204" pitchFamily="34" charset="0"/>
              <a:buChar char="•"/>
            </a:pPr>
            <a:r>
              <a:rPr lang="fr-BE" b="0" i="0" dirty="0">
                <a:solidFill>
                  <a:srgbClr val="374151"/>
                </a:solidFill>
                <a:effectLst/>
                <a:latin typeface="Söhne"/>
              </a:rPr>
              <a:t> Pour </a:t>
            </a:r>
            <a:r>
              <a:rPr lang="fr-BE" b="1" i="0" dirty="0">
                <a:solidFill>
                  <a:srgbClr val="374151"/>
                </a:solidFill>
                <a:effectLst/>
                <a:latin typeface="Söhne"/>
              </a:rPr>
              <a:t>suivre l'évolution du projet</a:t>
            </a:r>
            <a:r>
              <a:rPr lang="fr-BE" b="0" i="0" dirty="0">
                <a:solidFill>
                  <a:srgbClr val="374151"/>
                </a:solidFill>
                <a:effectLst/>
                <a:latin typeface="Söhne"/>
              </a:rPr>
              <a:t>, évaluer les progrès, examiner les rapports d'activités, et approuver les modifications au projet</a:t>
            </a:r>
          </a:p>
          <a:p>
            <a:pPr lvl="1">
              <a:buFont typeface="Arial" panose="020B0604020202020204" pitchFamily="34" charset="0"/>
              <a:buChar char="•"/>
            </a:pPr>
            <a:r>
              <a:rPr lang="fr-BE" b="0" i="0" dirty="0">
                <a:solidFill>
                  <a:srgbClr val="374151"/>
                </a:solidFill>
                <a:effectLst/>
                <a:latin typeface="Söhne"/>
              </a:rPr>
              <a:t> Au moins </a:t>
            </a:r>
            <a:r>
              <a:rPr lang="fr-BE" b="1" i="0" dirty="0">
                <a:solidFill>
                  <a:srgbClr val="374151"/>
                </a:solidFill>
                <a:effectLst/>
                <a:latin typeface="Söhne"/>
              </a:rPr>
              <a:t>une fois par an</a:t>
            </a:r>
          </a:p>
        </p:txBody>
      </p:sp>
    </p:spTree>
    <p:extLst>
      <p:ext uri="{BB962C8B-B14F-4D97-AF65-F5344CB8AC3E}">
        <p14:creationId xmlns:p14="http://schemas.microsoft.com/office/powerpoint/2010/main" val="1665102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nl-NL" sz="2200" i="1" dirty="0">
                <a:solidFill>
                  <a:schemeClr val="tx1">
                    <a:lumMod val="65000"/>
                    <a:lumOff val="35000"/>
                  </a:schemeClr>
                </a:solidFill>
              </a:rPr>
              <a:t>Rapportering</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70000" lnSpcReduction="20000"/>
          </a:bodyPr>
          <a:lstStyle/>
          <a:p>
            <a:pPr algn="l" rtl="0">
              <a:buFont typeface="Arial" panose="020B0604020202020204" pitchFamily="34" charset="0"/>
              <a:buChar char="•"/>
            </a:pPr>
            <a:r>
              <a:rPr lang="nl-NL" b="0" i="0" dirty="0">
                <a:solidFill>
                  <a:schemeClr val="tx1"/>
                </a:solidFill>
                <a:effectLst/>
                <a:latin typeface="Söhne"/>
              </a:rPr>
              <a:t> </a:t>
            </a:r>
            <a:r>
              <a:rPr lang="nl-NL" sz="1900" b="1" i="0" dirty="0">
                <a:solidFill>
                  <a:schemeClr val="tx1"/>
                </a:solidFill>
                <a:latin typeface="Söhne"/>
              </a:rPr>
              <a:t>Halfjaarlijks</a:t>
            </a:r>
            <a:r>
              <a:rPr lang="nl-NL" sz="1900" dirty="0">
                <a:solidFill>
                  <a:schemeClr val="tx1"/>
                </a:solidFill>
                <a:effectLst/>
                <a:latin typeface="Söhne"/>
                <a:ea typeface="Arial Narrow" panose="020B0606020202030204" pitchFamily="34" charset="0"/>
                <a:cs typeface="Arial Narrow" panose="020B0606020202030204" pitchFamily="34" charset="0"/>
              </a:rPr>
              <a:t>: </a:t>
            </a:r>
            <a:r>
              <a:rPr lang="nl-NL" sz="1900" b="1" u="sng" dirty="0">
                <a:solidFill>
                  <a:schemeClr val="tx1"/>
                </a:solidFill>
                <a:effectLst/>
                <a:latin typeface="Söhne"/>
                <a:ea typeface="Arial Narrow" panose="020B0606020202030204" pitchFamily="34" charset="0"/>
                <a:cs typeface="Arial Narrow" panose="020B0606020202030204" pitchFamily="34" charset="0"/>
              </a:rPr>
              <a:t>28 februari</a:t>
            </a:r>
            <a:r>
              <a:rPr lang="nl-NL" sz="1900" b="1" dirty="0">
                <a:solidFill>
                  <a:schemeClr val="tx1"/>
                </a:solidFill>
                <a:effectLst/>
                <a:latin typeface="Söhne"/>
                <a:ea typeface="Arial Narrow" panose="020B0606020202030204" pitchFamily="34" charset="0"/>
                <a:cs typeface="Arial Narrow" panose="020B0606020202030204" pitchFamily="34" charset="0"/>
              </a:rPr>
              <a:t> </a:t>
            </a:r>
            <a:r>
              <a:rPr lang="nl-NL" sz="1900" dirty="0">
                <a:solidFill>
                  <a:schemeClr val="tx1"/>
                </a:solidFill>
                <a:effectLst/>
                <a:latin typeface="Söhne"/>
                <a:ea typeface="Arial Narrow" panose="020B0606020202030204" pitchFamily="34" charset="0"/>
                <a:cs typeface="Arial Narrow" panose="020B0606020202030204" pitchFamily="34" charset="0"/>
              </a:rPr>
              <a:t>(voor de</a:t>
            </a:r>
            <a:r>
              <a:rPr lang="nl-NL" sz="1900" b="1" dirty="0">
                <a:solidFill>
                  <a:schemeClr val="tx1"/>
                </a:solidFill>
                <a:effectLst/>
                <a:latin typeface="Söhne"/>
                <a:ea typeface="Arial Narrow" panose="020B0606020202030204" pitchFamily="34" charset="0"/>
                <a:cs typeface="Arial Narrow" panose="020B0606020202030204" pitchFamily="34" charset="0"/>
              </a:rPr>
              <a:t> 2</a:t>
            </a:r>
            <a:r>
              <a:rPr lang="nl-NL" sz="1900" b="1" baseline="30000" dirty="0">
                <a:solidFill>
                  <a:schemeClr val="tx1"/>
                </a:solidFill>
                <a:effectLst/>
                <a:latin typeface="Söhne"/>
                <a:ea typeface="Arial Narrow" panose="020B0606020202030204" pitchFamily="34" charset="0"/>
                <a:cs typeface="Arial Narrow" panose="020B0606020202030204" pitchFamily="34" charset="0"/>
              </a:rPr>
              <a:t>e</a:t>
            </a:r>
            <a:r>
              <a:rPr lang="nl-NL" sz="1900" b="1" dirty="0">
                <a:solidFill>
                  <a:schemeClr val="tx1"/>
                </a:solidFill>
                <a:effectLst/>
                <a:latin typeface="Söhne"/>
                <a:ea typeface="Arial Narrow" panose="020B0606020202030204" pitchFamily="34" charset="0"/>
                <a:cs typeface="Arial Narrow" panose="020B0606020202030204" pitchFamily="34" charset="0"/>
              </a:rPr>
              <a:t> helft</a:t>
            </a:r>
            <a:r>
              <a:rPr lang="nl-NL" sz="1900" dirty="0">
                <a:solidFill>
                  <a:schemeClr val="tx1"/>
                </a:solidFill>
                <a:effectLst/>
                <a:latin typeface="Söhne"/>
                <a:ea typeface="Arial Narrow" panose="020B0606020202030204" pitchFamily="34" charset="0"/>
                <a:cs typeface="Arial Narrow" panose="020B0606020202030204" pitchFamily="34" charset="0"/>
              </a:rPr>
              <a:t> van het vorige jaar) en</a:t>
            </a:r>
            <a:r>
              <a:rPr lang="nl-NL" sz="1900" b="1" dirty="0">
                <a:solidFill>
                  <a:schemeClr val="tx1"/>
                </a:solidFill>
                <a:effectLst/>
                <a:latin typeface="Söhne"/>
                <a:ea typeface="Arial Narrow" panose="020B0606020202030204" pitchFamily="34" charset="0"/>
                <a:cs typeface="Arial Narrow" panose="020B0606020202030204" pitchFamily="34" charset="0"/>
              </a:rPr>
              <a:t> </a:t>
            </a:r>
            <a:r>
              <a:rPr lang="nl-NL" sz="1900" b="1" u="sng" dirty="0">
                <a:solidFill>
                  <a:schemeClr val="tx1"/>
                </a:solidFill>
                <a:effectLst/>
                <a:latin typeface="Söhne"/>
                <a:ea typeface="Arial Narrow" panose="020B0606020202030204" pitchFamily="34" charset="0"/>
                <a:cs typeface="Arial Narrow" panose="020B0606020202030204" pitchFamily="34" charset="0"/>
              </a:rPr>
              <a:t>31 augustus</a:t>
            </a:r>
            <a:r>
              <a:rPr lang="nl-NL" sz="1900" b="1" dirty="0">
                <a:solidFill>
                  <a:schemeClr val="tx1"/>
                </a:solidFill>
                <a:effectLst/>
                <a:latin typeface="Söhne"/>
                <a:ea typeface="Arial Narrow" panose="020B0606020202030204" pitchFamily="34" charset="0"/>
                <a:cs typeface="Arial Narrow" panose="020B0606020202030204" pitchFamily="34" charset="0"/>
              </a:rPr>
              <a:t> </a:t>
            </a:r>
            <a:r>
              <a:rPr lang="nl-NL" sz="1900" dirty="0">
                <a:solidFill>
                  <a:schemeClr val="tx1"/>
                </a:solidFill>
                <a:effectLst/>
                <a:latin typeface="Söhne"/>
                <a:ea typeface="Arial Narrow" panose="020B0606020202030204" pitchFamily="34" charset="0"/>
                <a:cs typeface="Arial Narrow" panose="020B0606020202030204" pitchFamily="34" charset="0"/>
              </a:rPr>
              <a:t>(voor de </a:t>
            </a:r>
            <a:r>
              <a:rPr lang="nl-NL" sz="1900" b="1" dirty="0">
                <a:solidFill>
                  <a:schemeClr val="tx1"/>
                </a:solidFill>
                <a:effectLst/>
                <a:latin typeface="Söhne"/>
                <a:ea typeface="Arial Narrow" panose="020B0606020202030204" pitchFamily="34" charset="0"/>
                <a:cs typeface="Arial Narrow" panose="020B0606020202030204" pitchFamily="34" charset="0"/>
              </a:rPr>
              <a:t>1</a:t>
            </a:r>
            <a:r>
              <a:rPr lang="nl-NL" sz="1900" b="1" baseline="30000" dirty="0">
                <a:solidFill>
                  <a:schemeClr val="tx1"/>
                </a:solidFill>
                <a:effectLst/>
                <a:latin typeface="Söhne"/>
                <a:ea typeface="Arial Narrow" panose="020B0606020202030204" pitchFamily="34" charset="0"/>
                <a:cs typeface="Arial Narrow" panose="020B0606020202030204" pitchFamily="34" charset="0"/>
              </a:rPr>
              <a:t>e</a:t>
            </a:r>
            <a:r>
              <a:rPr lang="nl-NL" sz="1900" b="1" dirty="0">
                <a:solidFill>
                  <a:schemeClr val="tx1"/>
                </a:solidFill>
                <a:effectLst/>
                <a:latin typeface="Söhne"/>
                <a:ea typeface="Arial Narrow" panose="020B0606020202030204" pitchFamily="34" charset="0"/>
                <a:cs typeface="Arial Narrow" panose="020B0606020202030204" pitchFamily="34" charset="0"/>
              </a:rPr>
              <a:t> helft</a:t>
            </a:r>
            <a:r>
              <a:rPr lang="nl-NL" sz="1900" dirty="0">
                <a:solidFill>
                  <a:schemeClr val="tx1"/>
                </a:solidFill>
                <a:effectLst/>
                <a:latin typeface="Söhne"/>
                <a:ea typeface="Arial Narrow" panose="020B0606020202030204" pitchFamily="34" charset="0"/>
                <a:cs typeface="Arial Narrow" panose="020B0606020202030204" pitchFamily="34" charset="0"/>
              </a:rPr>
              <a:t> van het lopende jaar)</a:t>
            </a:r>
          </a:p>
          <a:p>
            <a:pPr algn="l" rtl="0"/>
            <a:r>
              <a:rPr lang="nl-NL" sz="1800" dirty="0">
                <a:solidFill>
                  <a:schemeClr val="tx1"/>
                </a:solidFill>
                <a:effectLst/>
                <a:latin typeface="Söhne"/>
              </a:rPr>
              <a:t>-&gt; Eerste verslag: </a:t>
            </a:r>
            <a:r>
              <a:rPr lang="nl-NL" sz="1800" b="0" i="0" dirty="0">
                <a:solidFill>
                  <a:schemeClr val="tx1"/>
                </a:solidFill>
                <a:effectLst/>
                <a:latin typeface="Söhne"/>
              </a:rPr>
              <a:t>na ondertekening van de overeenkomst</a:t>
            </a:r>
          </a:p>
          <a:p>
            <a:pPr algn="l" rtl="0"/>
            <a:r>
              <a:rPr lang="nl-NL" sz="1800" b="0" i="0" dirty="0">
                <a:solidFill>
                  <a:schemeClr val="tx1"/>
                </a:solidFill>
                <a:effectLst/>
                <a:latin typeface="Söhne"/>
              </a:rPr>
              <a:t>-&gt; </a:t>
            </a:r>
            <a:r>
              <a:rPr lang="nl-NL" sz="1800" dirty="0">
                <a:solidFill>
                  <a:schemeClr val="tx1"/>
                </a:solidFill>
                <a:latin typeface="Söhne"/>
              </a:rPr>
              <a:t>Laatste verslag: </a:t>
            </a:r>
            <a:r>
              <a:rPr lang="nl-NL" sz="1800" b="0" i="0" dirty="0">
                <a:solidFill>
                  <a:schemeClr val="tx1"/>
                </a:solidFill>
                <a:effectLst/>
                <a:latin typeface="Söhne"/>
              </a:rPr>
              <a:t>31 augustus 2029 + </a:t>
            </a:r>
            <a:r>
              <a:rPr lang="nl-NL" sz="1800" b="1" i="0" dirty="0">
                <a:solidFill>
                  <a:schemeClr val="tx1"/>
                </a:solidFill>
                <a:effectLst/>
                <a:latin typeface="Söhne"/>
              </a:rPr>
              <a:t>eindverslag</a:t>
            </a:r>
            <a:r>
              <a:rPr lang="nl-NL" sz="1800" dirty="0">
                <a:solidFill>
                  <a:schemeClr val="tx1"/>
                </a:solidFill>
                <a:latin typeface="Söhne"/>
              </a:rPr>
              <a:t> (</a:t>
            </a:r>
            <a:r>
              <a:rPr lang="nl-NL" sz="1800" b="0" i="0" dirty="0">
                <a:solidFill>
                  <a:schemeClr val="tx1"/>
                </a:solidFill>
                <a:effectLst/>
                <a:latin typeface="Söhne"/>
              </a:rPr>
              <a:t>28 februari 2030</a:t>
            </a:r>
            <a:r>
              <a:rPr lang="nl-NL" sz="1800" dirty="0">
                <a:solidFill>
                  <a:schemeClr val="tx1"/>
                </a:solidFill>
                <a:latin typeface="Söhne"/>
              </a:rPr>
              <a:t> </a:t>
            </a:r>
            <a:r>
              <a:rPr lang="nl-NL" sz="1800" b="0" i="0" dirty="0">
                <a:solidFill>
                  <a:schemeClr val="tx1"/>
                </a:solidFill>
                <a:effectLst/>
                <a:latin typeface="Söhne"/>
              </a:rPr>
              <a:t>of na de laatste betalingsaanvraag)</a:t>
            </a:r>
          </a:p>
          <a:p>
            <a:pPr marL="285750" indent="-285750" rtl="0"/>
            <a:r>
              <a:rPr lang="nl-NL" sz="1800" b="1" dirty="0">
                <a:solidFill>
                  <a:schemeClr val="tx1"/>
                </a:solidFill>
                <a:latin typeface="Söhne"/>
              </a:rPr>
              <a:t>Inhoud</a:t>
            </a:r>
            <a:r>
              <a:rPr lang="nl-NL" sz="1800" dirty="0">
                <a:solidFill>
                  <a:schemeClr val="tx1"/>
                </a:solidFill>
                <a:latin typeface="Söhne"/>
              </a:rPr>
              <a:t>: </a:t>
            </a:r>
          </a:p>
          <a:p>
            <a:pPr marL="825750" lvl="3" indent="-285750" rtl="0">
              <a:buFontTx/>
              <a:buChar char="-"/>
            </a:pPr>
            <a:r>
              <a:rPr lang="nl-NL" sz="1600" dirty="0">
                <a:solidFill>
                  <a:schemeClr val="tx1"/>
                </a:solidFill>
                <a:latin typeface="Söhne"/>
              </a:rPr>
              <a:t>Context</a:t>
            </a:r>
          </a:p>
          <a:p>
            <a:pPr marL="825750" lvl="3" indent="-285750" rtl="0">
              <a:buFontTx/>
              <a:buChar char="-"/>
            </a:pPr>
            <a:r>
              <a:rPr lang="nl-NL" sz="1600" b="0" i="0" dirty="0">
                <a:solidFill>
                  <a:schemeClr val="tx1"/>
                </a:solidFill>
                <a:effectLst/>
                <a:latin typeface="Söhne"/>
              </a:rPr>
              <a:t>Voortgang (per </a:t>
            </a:r>
            <a:r>
              <a:rPr lang="nl-NL" sz="1600" b="0" i="1" u="sng" dirty="0">
                <a:solidFill>
                  <a:schemeClr val="tx1"/>
                </a:solidFill>
                <a:effectLst/>
                <a:latin typeface="Söhne"/>
              </a:rPr>
              <a:t>work package</a:t>
            </a:r>
            <a:r>
              <a:rPr lang="nl-NL" sz="1600" dirty="0">
                <a:solidFill>
                  <a:schemeClr val="tx1"/>
                </a:solidFill>
                <a:latin typeface="Söhne"/>
              </a:rPr>
              <a:t>, + deliverables)</a:t>
            </a:r>
          </a:p>
          <a:p>
            <a:pPr marL="825750" lvl="3" indent="-285750" rtl="0">
              <a:buFontTx/>
              <a:buChar char="-"/>
            </a:pPr>
            <a:r>
              <a:rPr lang="nl-NL" sz="1600" dirty="0">
                <a:solidFill>
                  <a:schemeClr val="tx1"/>
                </a:solidFill>
                <a:latin typeface="Söhne"/>
              </a:rPr>
              <a:t>Planning (wijzigingen?) </a:t>
            </a:r>
          </a:p>
          <a:p>
            <a:pPr marL="825750" lvl="3" indent="-285750" rtl="0">
              <a:buFontTx/>
              <a:buChar char="-"/>
            </a:pPr>
            <a:r>
              <a:rPr lang="nl-NL" sz="1600" b="0" i="0" dirty="0">
                <a:solidFill>
                  <a:schemeClr val="tx1"/>
                </a:solidFill>
                <a:effectLst/>
                <a:latin typeface="Söhne"/>
              </a:rPr>
              <a:t>Evaluatie </a:t>
            </a:r>
            <a:r>
              <a:rPr lang="nl-NL" sz="1600" dirty="0">
                <a:solidFill>
                  <a:schemeClr val="tx1"/>
                </a:solidFill>
                <a:latin typeface="Söhne"/>
              </a:rPr>
              <a:t>van de indicatoren</a:t>
            </a:r>
          </a:p>
          <a:p>
            <a:pPr marL="825750" lvl="3" indent="-285750" rtl="0">
              <a:buFontTx/>
              <a:buChar char="-"/>
            </a:pPr>
            <a:r>
              <a:rPr lang="nl-NL" sz="1600" b="0" i="0" dirty="0">
                <a:solidFill>
                  <a:schemeClr val="tx1"/>
                </a:solidFill>
                <a:effectLst/>
                <a:latin typeface="Söhne"/>
              </a:rPr>
              <a:t>Financiële vooruitgang</a:t>
            </a:r>
          </a:p>
          <a:p>
            <a:pPr marL="825750" lvl="3" indent="-285750" rtl="0">
              <a:buFontTx/>
              <a:buChar char="-"/>
            </a:pPr>
            <a:r>
              <a:rPr lang="nl-NL" sz="1600" dirty="0">
                <a:solidFill>
                  <a:schemeClr val="tx1"/>
                </a:solidFill>
                <a:latin typeface="Söhne"/>
              </a:rPr>
              <a:t>Budgettaire ramingen</a:t>
            </a:r>
          </a:p>
          <a:p>
            <a:pPr marL="825750" lvl="3" indent="-285750" rtl="0">
              <a:buFontTx/>
              <a:buChar char="-"/>
            </a:pPr>
            <a:r>
              <a:rPr lang="nl-NL" sz="1600" b="0" i="0" dirty="0">
                <a:solidFill>
                  <a:schemeClr val="tx1"/>
                </a:solidFill>
                <a:effectLst/>
                <a:latin typeface="Söhne"/>
              </a:rPr>
              <a:t>Transversale thema’s</a:t>
            </a:r>
          </a:p>
          <a:p>
            <a:pPr marL="825750" lvl="3" indent="-285750" rtl="0">
              <a:buFontTx/>
              <a:buChar char="-"/>
            </a:pPr>
            <a:r>
              <a:rPr lang="nl-NL" sz="1600" dirty="0">
                <a:solidFill>
                  <a:schemeClr val="tx1"/>
                </a:solidFill>
                <a:latin typeface="Söhne"/>
              </a:rPr>
              <a:t>Communicatie</a:t>
            </a:r>
          </a:p>
          <a:p>
            <a:pPr lvl="3" indent="0" rtl="0"/>
            <a:r>
              <a:rPr lang="nl-NL" sz="1600" b="1" i="0" dirty="0">
                <a:solidFill>
                  <a:schemeClr val="tx1"/>
                </a:solidFill>
                <a:effectLst/>
                <a:latin typeface="Söhne"/>
              </a:rPr>
              <a:t>+ Bijlagen (!): planning, deliverables, indicatoren, jaarrekeningen, bewijzen van communicaties, foto's, enz.</a:t>
            </a:r>
          </a:p>
          <a:p>
            <a:pPr marL="285750" indent="-285750">
              <a:buFontTx/>
              <a:buChar char="-"/>
            </a:pPr>
            <a:endParaRPr lang="fr-BE" sz="1800" b="0" i="0" dirty="0">
              <a:solidFill>
                <a:schemeClr val="tx1"/>
              </a:solidFill>
              <a:effectLst/>
              <a:latin typeface="Söhne"/>
            </a:endParaRPr>
          </a:p>
        </p:txBody>
      </p:sp>
    </p:spTree>
    <p:extLst>
      <p:ext uri="{BB962C8B-B14F-4D97-AF65-F5344CB8AC3E}">
        <p14:creationId xmlns:p14="http://schemas.microsoft.com/office/powerpoint/2010/main" val="1901083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Rapportage</a:t>
            </a:r>
            <a:endParaRPr lang="nl-NL" sz="2200" i="1" dirty="0">
              <a:solidFill>
                <a:schemeClr val="tx1">
                  <a:lumMod val="65000"/>
                  <a:lumOff val="35000"/>
                </a:schemeClr>
              </a:solidFill>
            </a:endParaRP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77500" lnSpcReduction="20000"/>
          </a:bodyPr>
          <a:lstStyle/>
          <a:p>
            <a:pPr marL="0" marR="0" lvl="0" indent="0" algn="l" defTabSz="914400" rtl="0" eaLnBrk="1" fontAlgn="auto" latinLnBrk="0" hangingPunct="1">
              <a:lnSpc>
                <a:spcPts val="2200"/>
              </a:lnSpc>
              <a:spcBef>
                <a:spcPct val="20000"/>
              </a:spcBef>
              <a:spcAft>
                <a:spcPts val="0"/>
              </a:spcAft>
              <a:buClrTx/>
              <a:buSzTx/>
              <a:buFont typeface="Arial" pitchFamily="34" charset="0"/>
              <a:buChar char="•"/>
              <a:tabLst/>
              <a:defRPr/>
            </a:pPr>
            <a:r>
              <a:rPr lang="nl-NL" b="0" i="0" dirty="0">
                <a:solidFill>
                  <a:schemeClr val="tx1"/>
                </a:solidFill>
                <a:effectLst/>
                <a:latin typeface="Söhne"/>
              </a:rPr>
              <a:t> </a:t>
            </a:r>
            <a:r>
              <a:rPr kumimoji="0" lang="fr-BE" sz="1900" b="0" i="0" u="none" strike="noStrike" kern="1200" cap="none" spc="0" normalizeH="0" baseline="0" noProof="0" dirty="0">
                <a:ln>
                  <a:noFill/>
                </a:ln>
                <a:solidFill>
                  <a:srgbClr val="000000"/>
                </a:solidFill>
                <a:effectLst/>
                <a:uLnTx/>
                <a:uFillTx/>
                <a:latin typeface="Söhne"/>
                <a:ea typeface="Söhne"/>
                <a:cs typeface="Söhne"/>
              </a:rPr>
              <a:t> </a:t>
            </a:r>
            <a:r>
              <a:rPr kumimoji="0" lang="fr-BE" sz="1700" b="1" i="0" u="none" strike="noStrike" kern="1200" cap="none" spc="0" normalizeH="0" baseline="0" noProof="0" dirty="0">
                <a:ln>
                  <a:noFill/>
                </a:ln>
                <a:solidFill>
                  <a:srgbClr val="000000"/>
                </a:solidFill>
                <a:effectLst/>
                <a:uLnTx/>
                <a:uFillTx/>
                <a:latin typeface="Söhne"/>
                <a:ea typeface="Söhne"/>
                <a:cs typeface="Söhne"/>
              </a:rPr>
              <a:t>Semestriel</a:t>
            </a:r>
            <a:r>
              <a:rPr kumimoji="0" lang="fr-BE" sz="1700" b="0" i="0" u="none" strike="noStrike" kern="1200" cap="none" spc="0" normalizeH="0" baseline="0" noProof="0" dirty="0">
                <a:ln>
                  <a:noFill/>
                </a:ln>
                <a:solidFill>
                  <a:srgbClr val="000000"/>
                </a:solidFill>
                <a:effectLst/>
                <a:uLnTx/>
                <a:uFillTx/>
                <a:latin typeface="Söhne"/>
                <a:ea typeface="Söhne"/>
                <a:cs typeface="Söhne"/>
              </a:rPr>
              <a:t> : </a:t>
            </a:r>
            <a:r>
              <a:rPr kumimoji="0" lang="fr-BE" sz="1700" b="1" i="0" u="sng" strike="noStrike" kern="1200" cap="none" spc="0" normalizeH="0" baseline="0" noProof="0" dirty="0">
                <a:ln>
                  <a:noFill/>
                </a:ln>
                <a:solidFill>
                  <a:srgbClr val="000000"/>
                </a:solidFill>
                <a:effectLst/>
                <a:uLnTx/>
                <a:uFill>
                  <a:solidFill>
                    <a:srgbClr val="000000"/>
                  </a:solidFill>
                </a:uFill>
                <a:latin typeface="Söhne"/>
                <a:ea typeface="Söhne"/>
                <a:cs typeface="Söhne"/>
              </a:rPr>
              <a:t>28 février</a:t>
            </a:r>
            <a:r>
              <a:rPr kumimoji="0" lang="fr-BE" sz="1700" b="0" i="0" u="none" strike="noStrike" kern="1200" cap="none" spc="0" normalizeH="0" baseline="0" noProof="0" dirty="0">
                <a:ln>
                  <a:noFill/>
                </a:ln>
                <a:solidFill>
                  <a:srgbClr val="000000"/>
                </a:solidFill>
                <a:effectLst/>
                <a:uLnTx/>
                <a:uFillTx/>
                <a:latin typeface="Söhne"/>
                <a:ea typeface="Söhne"/>
                <a:cs typeface="Söhne"/>
              </a:rPr>
              <a:t>(pour le</a:t>
            </a:r>
            <a:r>
              <a:rPr kumimoji="0" lang="fr-BE" sz="1700" b="1" i="0" u="none" strike="noStrike" kern="1200" cap="none" spc="0" normalizeH="0" baseline="0" noProof="0" dirty="0">
                <a:ln>
                  <a:noFill/>
                </a:ln>
                <a:solidFill>
                  <a:srgbClr val="000000"/>
                </a:solidFill>
                <a:effectLst/>
                <a:uLnTx/>
                <a:uFillTx/>
                <a:latin typeface="Söhne"/>
                <a:ea typeface="Söhne"/>
                <a:cs typeface="Söhne"/>
              </a:rPr>
              <a:t> 2</a:t>
            </a:r>
            <a:r>
              <a:rPr kumimoji="0" lang="fr-BE" sz="1700" b="1" i="0" u="none" strike="noStrike" kern="1200" cap="none" spc="0" normalizeH="0" baseline="30000" noProof="0" dirty="0">
                <a:ln>
                  <a:noFill/>
                </a:ln>
                <a:solidFill>
                  <a:srgbClr val="000000"/>
                </a:solidFill>
                <a:effectLst/>
                <a:uLnTx/>
                <a:uFillTx/>
                <a:latin typeface="Söhne"/>
                <a:ea typeface="Söhne"/>
                <a:cs typeface="Söhne"/>
              </a:rPr>
              <a:t>e</a:t>
            </a:r>
            <a:r>
              <a:rPr kumimoji="0" lang="fr-BE" sz="1700" b="1" i="0" u="none" strike="noStrike" kern="1200" cap="none" spc="0" normalizeH="0" baseline="0" noProof="0" dirty="0">
                <a:ln>
                  <a:noFill/>
                </a:ln>
                <a:solidFill>
                  <a:srgbClr val="000000"/>
                </a:solidFill>
                <a:effectLst/>
                <a:uLnTx/>
                <a:uFillTx/>
                <a:latin typeface="Söhne"/>
                <a:ea typeface="Söhne"/>
                <a:cs typeface="Söhne"/>
              </a:rPr>
              <a:t> semestre</a:t>
            </a:r>
            <a:r>
              <a:rPr kumimoji="0" lang="fr-BE" sz="1700" b="0" i="0" u="none" strike="noStrike" kern="1200" cap="none" spc="0" normalizeH="0" baseline="0" noProof="0" dirty="0">
                <a:ln>
                  <a:noFill/>
                </a:ln>
                <a:solidFill>
                  <a:srgbClr val="000000"/>
                </a:solidFill>
                <a:effectLst/>
                <a:uLnTx/>
                <a:uFillTx/>
                <a:latin typeface="Söhne"/>
                <a:ea typeface="Söhne"/>
                <a:cs typeface="Söhne"/>
              </a:rPr>
              <a:t> de l'année précédente) et </a:t>
            </a:r>
            <a:r>
              <a:rPr kumimoji="0" lang="fr-BE" sz="1700" b="1" i="0" u="sng" strike="noStrike" kern="1200" cap="none" spc="0" normalizeH="0" baseline="0" noProof="0" dirty="0">
                <a:ln>
                  <a:noFill/>
                </a:ln>
                <a:solidFill>
                  <a:srgbClr val="000000"/>
                </a:solidFill>
                <a:effectLst/>
                <a:uLnTx/>
                <a:uFill>
                  <a:solidFill>
                    <a:srgbClr val="000000"/>
                  </a:solidFill>
                </a:uFill>
                <a:latin typeface="Söhne"/>
                <a:ea typeface="Söhne"/>
                <a:cs typeface="Söhne"/>
              </a:rPr>
              <a:t>31 août </a:t>
            </a:r>
            <a:r>
              <a:rPr kumimoji="0" lang="fr-BE" sz="1700" b="0" i="0" u="none" strike="noStrike" kern="1200" cap="none" spc="0" normalizeH="0" baseline="0" noProof="0" dirty="0">
                <a:ln>
                  <a:noFill/>
                </a:ln>
                <a:solidFill>
                  <a:srgbClr val="000000"/>
                </a:solidFill>
                <a:effectLst/>
                <a:uLnTx/>
                <a:uFillTx/>
                <a:latin typeface="Söhne"/>
                <a:ea typeface="Söhne"/>
                <a:cs typeface="Söhne"/>
              </a:rPr>
              <a:t>(pour le </a:t>
            </a:r>
            <a:r>
              <a:rPr kumimoji="0" lang="fr-BE" sz="1700" b="1" i="0" u="none" strike="noStrike" kern="1200" cap="none" spc="0" normalizeH="0" baseline="0" noProof="0" dirty="0">
                <a:ln>
                  <a:noFill/>
                </a:ln>
                <a:solidFill>
                  <a:srgbClr val="000000"/>
                </a:solidFill>
                <a:effectLst/>
                <a:uLnTx/>
                <a:uFillTx/>
                <a:latin typeface="Söhne"/>
                <a:ea typeface="Söhne"/>
                <a:cs typeface="Söhne"/>
              </a:rPr>
              <a:t>1</a:t>
            </a:r>
            <a:r>
              <a:rPr kumimoji="0" lang="fr-BE" sz="1700" b="1" i="0" u="none" strike="noStrike" kern="1200" cap="none" spc="0" normalizeH="0" baseline="30000" noProof="0" dirty="0">
                <a:ln>
                  <a:noFill/>
                </a:ln>
                <a:solidFill>
                  <a:srgbClr val="000000"/>
                </a:solidFill>
                <a:effectLst/>
                <a:uLnTx/>
                <a:uFillTx/>
                <a:latin typeface="Söhne"/>
                <a:ea typeface="Söhne"/>
                <a:cs typeface="Söhne"/>
              </a:rPr>
              <a:t>er</a:t>
            </a:r>
            <a:r>
              <a:rPr kumimoji="0" lang="fr-BE" sz="1700" b="1" i="0" u="none" strike="noStrike" kern="1200" cap="none" spc="0" normalizeH="0" baseline="0" noProof="0" dirty="0">
                <a:ln>
                  <a:noFill/>
                </a:ln>
                <a:solidFill>
                  <a:srgbClr val="000000"/>
                </a:solidFill>
                <a:effectLst/>
                <a:uLnTx/>
                <a:uFillTx/>
                <a:latin typeface="Söhne"/>
                <a:ea typeface="Söhne"/>
                <a:cs typeface="Söhne"/>
              </a:rPr>
              <a:t> semestre</a:t>
            </a:r>
            <a:r>
              <a:rPr kumimoji="0" lang="fr-BE" sz="1700" b="0" i="0" u="none" strike="noStrike" kern="1200" cap="none" spc="0" normalizeH="0" baseline="0" noProof="0" dirty="0">
                <a:ln>
                  <a:noFill/>
                </a:ln>
                <a:solidFill>
                  <a:srgbClr val="000000"/>
                </a:solidFill>
                <a:effectLst/>
                <a:uLnTx/>
                <a:uFillTx/>
                <a:latin typeface="Söhne"/>
                <a:ea typeface="Söhne"/>
                <a:cs typeface="Söhne"/>
              </a:rPr>
              <a:t> de l'année en cours)</a:t>
            </a:r>
          </a:p>
          <a:p>
            <a:pPr marL="0" marR="0" lvl="0" indent="0" algn="l" defTabSz="914400" rtl="0" eaLnBrk="1" fontAlgn="auto" latinLnBrk="0" hangingPunct="1">
              <a:lnSpc>
                <a:spcPts val="2200"/>
              </a:lnSpc>
              <a:spcBef>
                <a:spcPct val="20000"/>
              </a:spcBef>
              <a:spcAft>
                <a:spcPts val="0"/>
              </a:spcAft>
              <a:buClrTx/>
              <a:buSzTx/>
              <a:buFont typeface="Arial" pitchFamily="34" charset="0"/>
              <a:buNone/>
              <a:tabLst/>
              <a:defRPr/>
            </a:pPr>
            <a:r>
              <a:rPr kumimoji="0" lang="fr-BE" sz="1700" b="0" i="0" u="none" strike="noStrike" kern="1200" cap="none" spc="0" normalizeH="0" baseline="0" noProof="0" dirty="0">
                <a:ln>
                  <a:noFill/>
                </a:ln>
                <a:solidFill>
                  <a:srgbClr val="000000"/>
                </a:solidFill>
                <a:effectLst/>
                <a:uLnTx/>
                <a:uFillTx/>
                <a:latin typeface="Söhne"/>
                <a:ea typeface="Söhne"/>
                <a:cs typeface="Söhne"/>
              </a:rPr>
              <a:t>-&gt; Premier rapport : après la signature de la convention</a:t>
            </a:r>
          </a:p>
          <a:p>
            <a:pPr marL="0" marR="0" lvl="0" indent="0" algn="l" defTabSz="914400" rtl="0" eaLnBrk="1" fontAlgn="auto" latinLnBrk="0" hangingPunct="1">
              <a:lnSpc>
                <a:spcPts val="2200"/>
              </a:lnSpc>
              <a:spcBef>
                <a:spcPct val="20000"/>
              </a:spcBef>
              <a:spcAft>
                <a:spcPts val="0"/>
              </a:spcAft>
              <a:buClrTx/>
              <a:buSzTx/>
              <a:buFont typeface="Arial" pitchFamily="34" charset="0"/>
              <a:buNone/>
              <a:tabLst/>
              <a:defRPr/>
            </a:pPr>
            <a:r>
              <a:rPr kumimoji="0" lang="fr-BE" sz="1700" b="0" i="0" u="none" strike="noStrike" kern="1200" cap="none" spc="0" normalizeH="0" baseline="0" noProof="0" dirty="0">
                <a:ln>
                  <a:noFill/>
                </a:ln>
                <a:solidFill>
                  <a:srgbClr val="000000"/>
                </a:solidFill>
                <a:effectLst/>
                <a:uLnTx/>
                <a:uFillTx/>
                <a:latin typeface="Söhne"/>
                <a:ea typeface="Söhne"/>
                <a:cs typeface="Söhne"/>
              </a:rPr>
              <a:t>-&gt; Dernier rapport : 31 août 2029 + </a:t>
            </a:r>
            <a:r>
              <a:rPr kumimoji="0" lang="fr-BE" sz="1700" b="1" i="0" u="none" strike="noStrike" kern="1200" cap="none" spc="0" normalizeH="0" baseline="0" noProof="0" dirty="0">
                <a:ln>
                  <a:noFill/>
                </a:ln>
                <a:solidFill>
                  <a:srgbClr val="000000"/>
                </a:solidFill>
                <a:effectLst/>
                <a:uLnTx/>
                <a:uFillTx/>
                <a:latin typeface="Söhne"/>
                <a:ea typeface="Söhne"/>
                <a:cs typeface="Söhne"/>
              </a:rPr>
              <a:t>rapport final</a:t>
            </a:r>
            <a:r>
              <a:rPr kumimoji="0" lang="fr-BE" sz="1700" b="0" i="0" u="none" strike="noStrike" kern="1200" cap="none" spc="0" normalizeH="0" baseline="0" noProof="0" dirty="0">
                <a:ln>
                  <a:noFill/>
                </a:ln>
                <a:solidFill>
                  <a:srgbClr val="000000"/>
                </a:solidFill>
                <a:effectLst/>
                <a:uLnTx/>
                <a:uFillTx/>
                <a:latin typeface="Söhne"/>
                <a:ea typeface="Söhne"/>
                <a:cs typeface="Söhne"/>
              </a:rPr>
              <a:t> (28 février 2030</a:t>
            </a:r>
            <a:r>
              <a:rPr lang="fr-BE" sz="1700" dirty="0">
                <a:solidFill>
                  <a:srgbClr val="000000"/>
                </a:solidFill>
                <a:latin typeface="Söhne"/>
                <a:ea typeface="Söhne"/>
                <a:cs typeface="Söhne"/>
              </a:rPr>
              <a:t> </a:t>
            </a:r>
            <a:r>
              <a:rPr kumimoji="0" lang="fr-BE" sz="1700" b="0" i="0" u="none" strike="noStrike" kern="1200" cap="none" spc="0" normalizeH="0" baseline="0" noProof="0" dirty="0">
                <a:ln>
                  <a:noFill/>
                </a:ln>
                <a:solidFill>
                  <a:srgbClr val="000000"/>
                </a:solidFill>
                <a:effectLst/>
                <a:uLnTx/>
                <a:uFillTx/>
                <a:latin typeface="Söhne"/>
                <a:ea typeface="Söhne"/>
                <a:cs typeface="Söhne"/>
              </a:rPr>
              <a:t>ou après la dernière demande de paiement)</a:t>
            </a:r>
          </a:p>
          <a:p>
            <a:pPr marL="285750" marR="0" lvl="0" indent="-285750" algn="l" defTabSz="914400" rtl="0" eaLnBrk="1" fontAlgn="auto" latinLnBrk="0" hangingPunct="1">
              <a:lnSpc>
                <a:spcPts val="2200"/>
              </a:lnSpc>
              <a:spcBef>
                <a:spcPct val="20000"/>
              </a:spcBef>
              <a:spcAft>
                <a:spcPts val="0"/>
              </a:spcAft>
              <a:buClrTx/>
              <a:buSzTx/>
              <a:buFont typeface="Arial" pitchFamily="34" charset="0"/>
              <a:buNone/>
              <a:tabLst/>
              <a:defRPr/>
            </a:pPr>
            <a:r>
              <a:rPr kumimoji="0" lang="fr-BE" sz="1700" b="1" i="0" u="none" strike="noStrike" kern="1200" cap="none" spc="0" normalizeH="0" baseline="0" noProof="0" dirty="0">
                <a:ln>
                  <a:noFill/>
                </a:ln>
                <a:solidFill>
                  <a:srgbClr val="000000"/>
                </a:solidFill>
                <a:effectLst/>
                <a:uLnTx/>
                <a:uFillTx/>
                <a:latin typeface="Söhne"/>
                <a:ea typeface="Söhne"/>
                <a:cs typeface="Söhne"/>
              </a:rPr>
              <a:t>Contenu</a:t>
            </a:r>
            <a:r>
              <a:rPr kumimoji="0" lang="fr-BE" sz="1700" b="0" i="0" u="none" strike="noStrike" kern="1200" cap="none" spc="0" normalizeH="0" baseline="0" noProof="0" dirty="0">
                <a:ln>
                  <a:noFill/>
                </a:ln>
                <a:solidFill>
                  <a:srgbClr val="000000"/>
                </a:solidFill>
                <a:effectLst/>
                <a:uLnTx/>
                <a:uFillTx/>
                <a:latin typeface="Söhne"/>
                <a:ea typeface="Söhne"/>
                <a:cs typeface="Söhne"/>
              </a:rPr>
              <a:t> : </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Contexte</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Progrès (par </a:t>
            </a:r>
            <a:r>
              <a:rPr kumimoji="0" lang="fr-BE" sz="1400" b="0" i="1" u="sng" strike="noStrike" kern="1200" cap="none" spc="0" normalizeH="0" baseline="0" noProof="0" dirty="0" err="1">
                <a:ln>
                  <a:noFill/>
                </a:ln>
                <a:solidFill>
                  <a:srgbClr val="000000"/>
                </a:solidFill>
                <a:effectLst/>
                <a:uLnTx/>
                <a:uFill>
                  <a:solidFill>
                    <a:srgbClr val="000000"/>
                  </a:solidFill>
                </a:uFill>
                <a:latin typeface="Söhne"/>
                <a:ea typeface="Söhne"/>
                <a:cs typeface="Söhne"/>
              </a:rPr>
              <a:t>work</a:t>
            </a:r>
            <a:r>
              <a:rPr kumimoji="0" lang="fr-BE" sz="1400" b="0" i="1" u="sng" strike="noStrike" kern="1200" cap="none" spc="0" normalizeH="0" baseline="0" noProof="0" dirty="0">
                <a:ln>
                  <a:noFill/>
                </a:ln>
                <a:solidFill>
                  <a:srgbClr val="000000"/>
                </a:solidFill>
                <a:effectLst/>
                <a:uLnTx/>
                <a:uFill>
                  <a:solidFill>
                    <a:srgbClr val="000000"/>
                  </a:solidFill>
                </a:uFill>
                <a:latin typeface="Söhne"/>
                <a:ea typeface="Söhne"/>
                <a:cs typeface="Söhne"/>
              </a:rPr>
              <a:t> package</a:t>
            </a:r>
            <a:r>
              <a:rPr kumimoji="0" lang="fr-BE" sz="1400" b="0" i="0" u="none" strike="noStrike" kern="1200" cap="none" spc="0" normalizeH="0" baseline="0" noProof="0" dirty="0">
                <a:ln>
                  <a:noFill/>
                </a:ln>
                <a:solidFill>
                  <a:srgbClr val="000000"/>
                </a:solidFill>
                <a:effectLst/>
                <a:uLnTx/>
                <a:uFillTx/>
                <a:latin typeface="Söhne"/>
                <a:ea typeface="Söhne"/>
                <a:cs typeface="Söhne"/>
              </a:rPr>
              <a:t>, + livrables)</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Planning (changements ?) </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Évaluation des indicateurs</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Progrès financiers</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Estimations budgétaires</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Thèmes transversaux</a:t>
            </a:r>
          </a:p>
          <a:p>
            <a:pPr marL="825750" marR="0" lvl="3" indent="-285750" algn="l" defTabSz="914400" rtl="0" eaLnBrk="1" fontAlgn="auto" latinLnBrk="0" hangingPunct="1">
              <a:lnSpc>
                <a:spcPct val="100000"/>
              </a:lnSpc>
              <a:spcBef>
                <a:spcPts val="300"/>
              </a:spcBef>
              <a:spcAft>
                <a:spcPts val="0"/>
              </a:spcAft>
              <a:buClr>
                <a:srgbClr val="7CA2D6"/>
              </a:buClr>
              <a:buSzTx/>
              <a:buFontTx/>
              <a:buChar char="-"/>
              <a:tabLst/>
              <a:defRPr/>
            </a:pPr>
            <a:r>
              <a:rPr kumimoji="0" lang="fr-BE" sz="1400" b="0" i="0" u="none" strike="noStrike" kern="1200" cap="none" spc="0" normalizeH="0" baseline="0" noProof="0" dirty="0">
                <a:ln>
                  <a:noFill/>
                </a:ln>
                <a:solidFill>
                  <a:srgbClr val="000000"/>
                </a:solidFill>
                <a:effectLst/>
                <a:uLnTx/>
                <a:uFillTx/>
                <a:latin typeface="Söhne"/>
                <a:ea typeface="Söhne"/>
                <a:cs typeface="Söhne"/>
              </a:rPr>
              <a:t>Communication</a:t>
            </a:r>
          </a:p>
          <a:p>
            <a:pPr marL="540000" marR="0" lvl="3" indent="0" algn="l" defTabSz="914400" rtl="0" eaLnBrk="1" fontAlgn="auto" latinLnBrk="0" hangingPunct="1">
              <a:lnSpc>
                <a:spcPct val="100000"/>
              </a:lnSpc>
              <a:spcBef>
                <a:spcPts val="300"/>
              </a:spcBef>
              <a:spcAft>
                <a:spcPts val="0"/>
              </a:spcAft>
              <a:buClr>
                <a:srgbClr val="7CA2D6"/>
              </a:buClr>
              <a:buSzTx/>
              <a:buFont typeface="Arial" pitchFamily="34" charset="0"/>
              <a:buNone/>
              <a:tabLst/>
              <a:defRPr/>
            </a:pPr>
            <a:r>
              <a:rPr kumimoji="0" lang="fr-BE" sz="1400" b="1" i="0" u="none" strike="noStrike" kern="1200" cap="none" spc="0" normalizeH="0" baseline="0" noProof="0" dirty="0">
                <a:ln>
                  <a:noFill/>
                </a:ln>
                <a:solidFill>
                  <a:srgbClr val="000000"/>
                </a:solidFill>
                <a:effectLst/>
                <a:uLnTx/>
                <a:uFillTx/>
                <a:latin typeface="Söhne"/>
                <a:ea typeface="Söhne"/>
                <a:cs typeface="Söhne"/>
              </a:rPr>
              <a:t>+ Annexes (!): planning, livrables, indicateurs, comptes annuels, preuves de communication, photos, etc.</a:t>
            </a:r>
          </a:p>
          <a:p>
            <a:pPr marL="285750" indent="-285750">
              <a:buFontTx/>
              <a:buChar char="-"/>
            </a:pPr>
            <a:endParaRPr lang="fr-BE" sz="1800" b="0" i="0" dirty="0">
              <a:solidFill>
                <a:schemeClr val="tx1"/>
              </a:solidFill>
              <a:effectLst/>
              <a:latin typeface="Söhne"/>
            </a:endParaRPr>
          </a:p>
        </p:txBody>
      </p:sp>
    </p:spTree>
    <p:extLst>
      <p:ext uri="{BB962C8B-B14F-4D97-AF65-F5344CB8AC3E}">
        <p14:creationId xmlns:p14="http://schemas.microsoft.com/office/powerpoint/2010/main" val="3693454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nl-NL" sz="2200" i="1" dirty="0">
                <a:solidFill>
                  <a:schemeClr val="tx1">
                    <a:lumMod val="65000"/>
                    <a:lumOff val="35000"/>
                  </a:schemeClr>
                </a:solidFill>
              </a:rPr>
              <a:t>Duurzaamheid en rapportering</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77500" lnSpcReduction="20000"/>
          </a:bodyPr>
          <a:lstStyle/>
          <a:p>
            <a:pPr lvl="1" rtl="0">
              <a:buFont typeface="Arial" panose="020B0604020202020204" pitchFamily="34" charset="0"/>
              <a:buChar char="•"/>
            </a:pPr>
            <a:r>
              <a:rPr lang="nl-NL" b="0" i="0" dirty="0">
                <a:solidFill>
                  <a:schemeClr val="tx1"/>
                </a:solidFill>
                <a:effectLst/>
                <a:latin typeface="Söhne"/>
              </a:rPr>
              <a:t> Jaarverslag na de afsluiting van het project </a:t>
            </a:r>
            <a:r>
              <a:rPr lang="nl-NL" b="1" i="0" dirty="0">
                <a:solidFill>
                  <a:schemeClr val="tx1"/>
                </a:solidFill>
                <a:effectLst/>
                <a:latin typeface="Söhne"/>
              </a:rPr>
              <a:t>voor de vijfjarige duurzaamheidsperiode</a:t>
            </a:r>
          </a:p>
          <a:p>
            <a:pPr lvl="1" rtl="0">
              <a:buFont typeface="Arial" panose="020B0604020202020204" pitchFamily="34" charset="0"/>
              <a:buChar char="•"/>
            </a:pPr>
            <a:r>
              <a:rPr lang="nl-NL" b="0" i="0" dirty="0">
                <a:solidFill>
                  <a:schemeClr val="tx1"/>
                </a:solidFill>
                <a:effectLst/>
                <a:latin typeface="Söhne"/>
              </a:rPr>
              <a:t> </a:t>
            </a:r>
            <a:r>
              <a:rPr lang="nl-NL" dirty="0">
                <a:solidFill>
                  <a:schemeClr val="tx1"/>
                </a:solidFill>
                <a:latin typeface="Söhne"/>
              </a:rPr>
              <a:t>N</a:t>
            </a:r>
            <a:r>
              <a:rPr lang="nl-NL" b="0" i="0" dirty="0">
                <a:solidFill>
                  <a:schemeClr val="tx1"/>
                </a:solidFill>
                <a:effectLst/>
                <a:latin typeface="Söhne"/>
              </a:rPr>
              <a:t>a afsluiting van het project</a:t>
            </a:r>
          </a:p>
          <a:p>
            <a:pPr lvl="1" rtl="0">
              <a:buFont typeface="Arial" panose="020B0604020202020204" pitchFamily="34" charset="0"/>
              <a:buChar char="•"/>
            </a:pPr>
            <a:r>
              <a:rPr lang="nl-NL" b="0" i="0" dirty="0">
                <a:solidFill>
                  <a:schemeClr val="tx1"/>
                </a:solidFill>
                <a:effectLst/>
                <a:latin typeface="Söhne"/>
              </a:rPr>
              <a:t> Laatste verslag uiterlijk 28 februari van het jaar volgend op het vijfde jaar na afsluiting, ten minste tot 28 februari 2030.</a:t>
            </a:r>
          </a:p>
          <a:p>
            <a:pPr lvl="1" rtl="0">
              <a:buFont typeface="Arial" panose="020B0604020202020204" pitchFamily="34" charset="0"/>
              <a:buChar char="•"/>
            </a:pPr>
            <a:r>
              <a:rPr lang="nl-NL" b="0" i="0" dirty="0">
                <a:solidFill>
                  <a:schemeClr val="tx1"/>
                </a:solidFill>
                <a:effectLst/>
                <a:latin typeface="Söhne"/>
              </a:rPr>
              <a:t> Inhoud van het verslag:</a:t>
            </a:r>
          </a:p>
          <a:p>
            <a:pPr marL="1282950" lvl="2" indent="-285750" rtl="0">
              <a:buFont typeface="Arial" panose="020B0604020202020204" pitchFamily="34" charset="0"/>
              <a:buChar char="•"/>
            </a:pPr>
            <a:r>
              <a:rPr lang="nl-NL" b="0" i="0" dirty="0">
                <a:solidFill>
                  <a:schemeClr val="tx1"/>
                </a:solidFill>
                <a:effectLst/>
                <a:latin typeface="Söhne"/>
              </a:rPr>
              <a:t>Vooruitgang van het project (realisaties, context, tegengekomen problemen)</a:t>
            </a:r>
          </a:p>
          <a:p>
            <a:pPr marL="1282950" lvl="2" indent="-285750" rtl="0">
              <a:buFont typeface="Arial" panose="020B0604020202020204" pitchFamily="34" charset="0"/>
              <a:buChar char="•"/>
            </a:pPr>
            <a:r>
              <a:rPr lang="nl-NL" b="0" i="0" dirty="0">
                <a:solidFill>
                  <a:schemeClr val="tx1"/>
                </a:solidFill>
                <a:effectLst/>
                <a:latin typeface="Söhne"/>
              </a:rPr>
              <a:t>Evaluatie van de doelstellingen en indicatoren</a:t>
            </a:r>
          </a:p>
          <a:p>
            <a:pPr marL="1282950" lvl="2" indent="-285750" rtl="0">
              <a:buFont typeface="Arial" panose="020B0604020202020204" pitchFamily="34" charset="0"/>
              <a:buChar char="•"/>
            </a:pPr>
            <a:r>
              <a:rPr lang="nl-NL" b="0" i="0" dirty="0">
                <a:solidFill>
                  <a:schemeClr val="tx1"/>
                </a:solidFill>
                <a:effectLst/>
                <a:latin typeface="Söhne"/>
              </a:rPr>
              <a:t>Acties op het vlak van communicatie</a:t>
            </a:r>
          </a:p>
          <a:p>
            <a:pPr marL="1282950" lvl="2" indent="-285750" rtl="0">
              <a:buFont typeface="Arial" panose="020B0604020202020204" pitchFamily="34" charset="0"/>
              <a:buChar char="•"/>
            </a:pPr>
            <a:r>
              <a:rPr lang="nl-NL" b="0" i="0" dirty="0">
                <a:solidFill>
                  <a:schemeClr val="tx1"/>
                </a:solidFill>
                <a:effectLst/>
                <a:latin typeface="Söhne"/>
              </a:rPr>
              <a:t>Toekomstige fasen van het project</a:t>
            </a:r>
          </a:p>
          <a:p>
            <a:pPr marL="1282950" lvl="2" indent="-285750" rtl="0">
              <a:buFont typeface="Arial" panose="020B0604020202020204" pitchFamily="34" charset="0"/>
              <a:buChar char="•"/>
            </a:pPr>
            <a:r>
              <a:rPr lang="nl-NL" b="0" i="0" dirty="0">
                <a:solidFill>
                  <a:schemeClr val="tx1"/>
                </a:solidFill>
                <a:effectLst/>
                <a:latin typeface="Söhne"/>
              </a:rPr>
              <a:t>Financiële vooruitgang (uitgaven en </a:t>
            </a:r>
            <a:r>
              <a:rPr lang="nl-NL" b="0" dirty="0">
                <a:solidFill>
                  <a:schemeClr val="tx1"/>
                </a:solidFill>
                <a:latin typeface="Söhne"/>
              </a:rPr>
              <a:t>inkomsten</a:t>
            </a:r>
            <a:r>
              <a:rPr lang="nl-NL" b="0" i="0" dirty="0">
                <a:solidFill>
                  <a:schemeClr val="tx1"/>
                </a:solidFill>
                <a:effectLst/>
                <a:latin typeface="Söhne"/>
              </a:rPr>
              <a:t>)</a:t>
            </a:r>
          </a:p>
          <a:p>
            <a:pPr marL="1282950" lvl="2" indent="-285750" rtl="0">
              <a:buFont typeface="Arial" panose="020B0604020202020204" pitchFamily="34" charset="0"/>
              <a:buChar char="•"/>
            </a:pPr>
            <a:r>
              <a:rPr lang="nl-NL" b="0" i="0" dirty="0">
                <a:solidFill>
                  <a:schemeClr val="tx1"/>
                </a:solidFill>
                <a:effectLst/>
                <a:latin typeface="Söhne"/>
              </a:rPr>
              <a:t>Inspanningen om de duurzaamheid van het project te garanderen</a:t>
            </a:r>
          </a:p>
        </p:txBody>
      </p:sp>
    </p:spTree>
    <p:extLst>
      <p:ext uri="{BB962C8B-B14F-4D97-AF65-F5344CB8AC3E}">
        <p14:creationId xmlns:p14="http://schemas.microsoft.com/office/powerpoint/2010/main" val="1390088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i="1" dirty="0">
                <a:solidFill>
                  <a:srgbClr val="595959"/>
                </a:solidFill>
                <a:latin typeface="Arial"/>
                <a:ea typeface="Arial"/>
                <a:cs typeface="Arial"/>
              </a:rPr>
              <a:t>Pérennité + rapportage</a:t>
            </a:r>
            <a:endParaRPr lang="fr-BE" sz="2200" b="1" i="1" strike="noStrike" cap="none" spc="0" baseline="0" dirty="0">
              <a:solidFill>
                <a:srgbClr val="595959"/>
              </a:solidFill>
              <a:effectLst/>
              <a:latin typeface="Arial"/>
              <a:ea typeface="Arial"/>
              <a:cs typeface="Arial"/>
            </a:endParaRP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lnSpcReduction="10000"/>
          </a:bodyPr>
          <a:lstStyle/>
          <a:p>
            <a:pPr lvl="1" rtl="0">
              <a:buFont typeface="Arial" pitchFamily="34" charset="0"/>
              <a:buChar char="•"/>
            </a:pPr>
            <a:r>
              <a:rPr lang="fr-BE" sz="1400" b="0" i="0" strike="noStrike" cap="none" spc="0" baseline="0" dirty="0">
                <a:solidFill>
                  <a:srgbClr val="000000"/>
                </a:solidFill>
                <a:effectLst/>
                <a:latin typeface="Söhne"/>
                <a:ea typeface="Söhne"/>
                <a:cs typeface="Söhne"/>
              </a:rPr>
              <a:t> Rapport annuel après la clôture du projet </a:t>
            </a:r>
            <a:r>
              <a:rPr lang="fr-BE" sz="1400" b="1" i="0" strike="noStrike" cap="none" spc="0" baseline="0" dirty="0">
                <a:solidFill>
                  <a:srgbClr val="000000"/>
                </a:solidFill>
                <a:effectLst/>
                <a:latin typeface="Söhne"/>
                <a:ea typeface="Söhne"/>
                <a:cs typeface="Söhne"/>
              </a:rPr>
              <a:t>pour la période de pérennité de 5 ans</a:t>
            </a:r>
          </a:p>
          <a:p>
            <a:pPr lvl="1" rtl="0">
              <a:buFont typeface="Arial" pitchFamily="34" charset="0"/>
              <a:buChar char="•"/>
            </a:pPr>
            <a:r>
              <a:rPr lang="fr-BE" sz="1400" b="0" i="0" strike="noStrike" cap="none" spc="0" baseline="0" dirty="0">
                <a:solidFill>
                  <a:srgbClr val="000000"/>
                </a:solidFill>
                <a:effectLst/>
                <a:latin typeface="Söhne"/>
                <a:ea typeface="Söhne"/>
                <a:cs typeface="Söhne"/>
              </a:rPr>
              <a:t> Après la clôture du projet</a:t>
            </a:r>
          </a:p>
          <a:p>
            <a:pPr lvl="1" rtl="0">
              <a:buFont typeface="Arial" pitchFamily="34" charset="0"/>
              <a:buChar char="•"/>
            </a:pPr>
            <a:r>
              <a:rPr lang="fr-BE" sz="1400" b="0" i="0" strike="noStrike" cap="none" spc="0" baseline="0" dirty="0">
                <a:solidFill>
                  <a:srgbClr val="000000"/>
                </a:solidFill>
                <a:effectLst/>
                <a:latin typeface="Söhne"/>
                <a:ea typeface="Söhne"/>
                <a:cs typeface="Söhne"/>
              </a:rPr>
              <a:t> Dernier rapport pour le 28 février de l'année suivant la cinquième année après la clôture, au moins jusqu'au 28 février 2030.</a:t>
            </a:r>
          </a:p>
          <a:p>
            <a:pPr lvl="1" rtl="0">
              <a:buFont typeface="Arial" pitchFamily="34" charset="0"/>
              <a:buChar char="•"/>
            </a:pPr>
            <a:r>
              <a:rPr lang="fr-BE" sz="1400" b="0" i="0" strike="noStrike" cap="none" spc="0" baseline="0" dirty="0">
                <a:solidFill>
                  <a:srgbClr val="000000"/>
                </a:solidFill>
                <a:effectLst/>
                <a:latin typeface="Söhne"/>
                <a:ea typeface="Söhne"/>
                <a:cs typeface="Söhne"/>
              </a:rPr>
              <a:t> Contenu du rapport :</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L'avancement du projet (réalisations, contexte, problèmes rencontrés)</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Une évaluation des objectifs et indicateurs</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Actions en termes de communication</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Futures phases du projet</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L'avancement financier (dépenses et recettes)</a:t>
            </a:r>
          </a:p>
          <a:p>
            <a:pPr marL="1282950" lvl="2" indent="-285750" rtl="0">
              <a:buFont typeface="Arial" pitchFamily="34" charset="0"/>
              <a:buChar char="•"/>
            </a:pPr>
            <a:r>
              <a:rPr lang="fr-BE" sz="1400" b="0" i="0" strike="noStrike" cap="none" spc="0" baseline="0" dirty="0">
                <a:solidFill>
                  <a:srgbClr val="000000"/>
                </a:solidFill>
                <a:effectLst/>
                <a:latin typeface="Söhne"/>
                <a:ea typeface="Söhne"/>
                <a:cs typeface="Söhne"/>
              </a:rPr>
              <a:t>Mesures pour garantir la pérennité du projet</a:t>
            </a:r>
          </a:p>
        </p:txBody>
      </p:sp>
    </p:spTree>
    <p:extLst>
      <p:ext uri="{BB962C8B-B14F-4D97-AF65-F5344CB8AC3E}">
        <p14:creationId xmlns:p14="http://schemas.microsoft.com/office/powerpoint/2010/main" val="4003415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nl-NL" sz="2200" i="1" dirty="0">
                <a:solidFill>
                  <a:schemeClr val="tx1">
                    <a:lumMod val="65000"/>
                    <a:lumOff val="35000"/>
                  </a:schemeClr>
                </a:solidFill>
              </a:rPr>
              <a:t>Work packages &amp; deliverables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62500" lnSpcReduction="20000"/>
          </a:bodyPr>
          <a:lstStyle/>
          <a:p>
            <a:pPr lvl="1" rtl="0"/>
            <a:r>
              <a:rPr lang="nl-NL" b="0" i="0" u="sng" dirty="0">
                <a:solidFill>
                  <a:srgbClr val="374151"/>
                </a:solidFill>
                <a:effectLst/>
                <a:latin typeface="Söhne"/>
              </a:rPr>
              <a:t>Projectdoelstellingen: </a:t>
            </a:r>
            <a:r>
              <a:rPr lang="nl-NL" b="1" i="0" u="sng" dirty="0">
                <a:solidFill>
                  <a:srgbClr val="374151"/>
                </a:solidFill>
                <a:effectLst/>
                <a:latin typeface="Söhne"/>
              </a:rPr>
              <a:t>bereikt: 31 december 2029</a:t>
            </a:r>
          </a:p>
          <a:p>
            <a:pPr lvl="1" rtl="0">
              <a:buFont typeface="Arial" panose="020B0604020202020204" pitchFamily="34" charset="0"/>
              <a:buChar char="•"/>
            </a:pPr>
            <a:r>
              <a:rPr lang="nl-NL" b="0" i="0" dirty="0">
                <a:solidFill>
                  <a:srgbClr val="374151"/>
                </a:solidFill>
                <a:effectLst/>
                <a:latin typeface="Söhne"/>
              </a:rPr>
              <a:t> Planning jaarlijks </a:t>
            </a:r>
            <a:r>
              <a:rPr lang="nl-NL" b="1" i="0" dirty="0">
                <a:solidFill>
                  <a:srgbClr val="374151"/>
                </a:solidFill>
                <a:effectLst/>
                <a:latin typeface="Söhne"/>
              </a:rPr>
              <a:t>wijzigbaar</a:t>
            </a:r>
            <a:r>
              <a:rPr lang="nl-NL" b="0" i="0" dirty="0">
                <a:solidFill>
                  <a:srgbClr val="374151"/>
                </a:solidFill>
                <a:effectLst/>
                <a:latin typeface="Söhne"/>
              </a:rPr>
              <a:t> in de voortgangsverslagen, gebaseerd op work packages en deliverables </a:t>
            </a:r>
          </a:p>
          <a:p>
            <a:pPr lvl="1" rtl="0">
              <a:buFont typeface="Arial" panose="020B0604020202020204" pitchFamily="34" charset="0"/>
              <a:buChar char="•"/>
            </a:pPr>
            <a:r>
              <a:rPr lang="nl-NL" b="0" i="0" dirty="0">
                <a:solidFill>
                  <a:srgbClr val="374151"/>
                </a:solidFill>
                <a:effectLst/>
                <a:latin typeface="Söhne"/>
              </a:rPr>
              <a:t> </a:t>
            </a:r>
            <a:r>
              <a:rPr lang="nl-NL" b="1" i="0" u="sng" dirty="0">
                <a:solidFill>
                  <a:srgbClr val="374151"/>
                </a:solidFill>
                <a:effectLst/>
                <a:latin typeface="Söhne"/>
              </a:rPr>
              <a:t>'Work packages'</a:t>
            </a:r>
            <a:r>
              <a:rPr lang="nl-NL" b="0" i="0" dirty="0">
                <a:solidFill>
                  <a:srgbClr val="374151"/>
                </a:solidFill>
                <a:effectLst/>
                <a:latin typeface="Söhne"/>
              </a:rPr>
              <a:t> zijn subprojecten met middelen, activiteiten, resultaten, doelstellingen, planning en deliverables.</a:t>
            </a:r>
            <a:endParaRPr lang="fr-BE" b="0" i="0" dirty="0">
              <a:solidFill>
                <a:srgbClr val="374151"/>
              </a:solidFill>
              <a:effectLst/>
              <a:latin typeface="Söhne"/>
            </a:endParaRPr>
          </a:p>
          <a:p>
            <a:pPr lvl="1" rtl="0">
              <a:buFont typeface="Arial" panose="020B0604020202020204" pitchFamily="34" charset="0"/>
              <a:buChar char="•"/>
            </a:pPr>
            <a:r>
              <a:rPr lang="nl-NL" b="0" i="0" dirty="0">
                <a:solidFill>
                  <a:srgbClr val="374151"/>
                </a:solidFill>
                <a:effectLst/>
                <a:latin typeface="Söhne"/>
              </a:rPr>
              <a:t> '</a:t>
            </a:r>
            <a:r>
              <a:rPr lang="nl-NL" b="1" i="0" u="sng" dirty="0">
                <a:solidFill>
                  <a:srgbClr val="374151"/>
                </a:solidFill>
                <a:effectLst/>
                <a:latin typeface="Söhne"/>
              </a:rPr>
              <a:t>Deliverables</a:t>
            </a:r>
            <a:r>
              <a:rPr lang="nl-NL" b="0" i="0" dirty="0">
                <a:solidFill>
                  <a:srgbClr val="374151"/>
                </a:solidFill>
                <a:effectLst/>
                <a:latin typeface="Söhne"/>
              </a:rPr>
              <a:t> zijn de resultaten van het project die de uitvoering conform de overeenkomst aantonen.</a:t>
            </a:r>
          </a:p>
          <a:p>
            <a:pPr lvl="1" rtl="0">
              <a:buFont typeface="Arial" panose="020B0604020202020204" pitchFamily="34" charset="0"/>
              <a:buChar char="•"/>
            </a:pPr>
            <a:r>
              <a:rPr lang="nl-NL" b="0" i="0" dirty="0">
                <a:solidFill>
                  <a:srgbClr val="374151"/>
                </a:solidFill>
                <a:effectLst/>
                <a:latin typeface="Söhne"/>
              </a:rPr>
              <a:t> Bijdrage aan de verantwoording van uitgaven, met name personeelskosten</a:t>
            </a:r>
          </a:p>
          <a:p>
            <a:pPr lvl="1" rtl="0">
              <a:buFont typeface="Arial" panose="020B0604020202020204" pitchFamily="34" charset="0"/>
              <a:buChar char="•"/>
            </a:pPr>
            <a:r>
              <a:rPr lang="nl-NL" b="0" i="0" dirty="0">
                <a:solidFill>
                  <a:srgbClr val="374151"/>
                </a:solidFill>
                <a:effectLst/>
                <a:latin typeface="Söhne"/>
              </a:rPr>
              <a:t> Verschillende vormen: communicatieplan, studie, publicatie, rapport, enz.</a:t>
            </a:r>
          </a:p>
          <a:p>
            <a:pPr lvl="1" rtl="0">
              <a:buFont typeface="Arial" panose="020B0604020202020204" pitchFamily="34" charset="0"/>
              <a:buChar char="•"/>
            </a:pPr>
            <a:r>
              <a:rPr lang="nl-NL" b="0" i="0" dirty="0">
                <a:solidFill>
                  <a:srgbClr val="374151"/>
                </a:solidFill>
                <a:effectLst/>
                <a:latin typeface="Söhne"/>
              </a:rPr>
              <a:t> Deliverables moeten worden gedocumenteerd waar nodig</a:t>
            </a:r>
          </a:p>
          <a:p>
            <a:pPr lvl="1" rtl="0">
              <a:buFont typeface="Arial" panose="020B0604020202020204" pitchFamily="34" charset="0"/>
              <a:buChar char="•"/>
            </a:pPr>
            <a:r>
              <a:rPr lang="nl-NL" b="0" i="0" dirty="0">
                <a:solidFill>
                  <a:srgbClr val="374151"/>
                </a:solidFill>
                <a:effectLst/>
                <a:latin typeface="Söhne"/>
              </a:rPr>
              <a:t> In overleg met de Directie EFRO</a:t>
            </a:r>
          </a:p>
          <a:p>
            <a:pPr lvl="1" rtl="0">
              <a:buFont typeface="Arial" panose="020B0604020202020204" pitchFamily="34" charset="0"/>
              <a:buChar char="•"/>
            </a:pPr>
            <a:r>
              <a:rPr lang="nl-NL" dirty="0">
                <a:solidFill>
                  <a:srgbClr val="374151"/>
                </a:solidFill>
                <a:latin typeface="Söhne"/>
              </a:rPr>
              <a:t>Verantwoording personeelskosten op basis van deliverables: voorafgaande analyse door experts (+ bij wijziging)</a:t>
            </a:r>
            <a:endParaRPr lang="nl-NL" b="0" i="0" dirty="0">
              <a:solidFill>
                <a:srgbClr val="374151"/>
              </a:solidFill>
              <a:effectLst/>
              <a:latin typeface="Söhne"/>
            </a:endParaRPr>
          </a:p>
        </p:txBody>
      </p:sp>
    </p:spTree>
    <p:extLst>
      <p:ext uri="{BB962C8B-B14F-4D97-AF65-F5344CB8AC3E}">
        <p14:creationId xmlns:p14="http://schemas.microsoft.com/office/powerpoint/2010/main" val="1844995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a:solidFill>
                  <a:srgbClr val="595959"/>
                </a:solidFill>
                <a:effectLst/>
                <a:latin typeface="Arial"/>
                <a:ea typeface="Arial"/>
                <a:cs typeface="Arial"/>
              </a:rPr>
              <a:t>Work packages &amp; livrables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lnSpcReduction="10000"/>
          </a:bodyPr>
          <a:lstStyle/>
          <a:p>
            <a:pPr lvl="1" rtl="0"/>
            <a:r>
              <a:rPr lang="fr-BE" sz="1300" b="0" i="0" u="sng" strike="noStrike" cap="none" spc="0" baseline="0" dirty="0">
                <a:solidFill>
                  <a:srgbClr val="374151"/>
                </a:solidFill>
                <a:effectLst/>
                <a:uFill>
                  <a:solidFill>
                    <a:srgbClr val="374151"/>
                  </a:solidFill>
                </a:uFill>
                <a:latin typeface="Söhne"/>
                <a:ea typeface="Söhne"/>
                <a:cs typeface="Söhne"/>
              </a:rPr>
              <a:t>Objectifs du projet :</a:t>
            </a:r>
            <a:r>
              <a:rPr lang="fr-BE" sz="1300" b="1" i="0" u="sng" strike="noStrike" cap="none" spc="0" baseline="0" dirty="0">
                <a:solidFill>
                  <a:srgbClr val="374151"/>
                </a:solidFill>
                <a:effectLst/>
                <a:uFill>
                  <a:solidFill>
                    <a:srgbClr val="374151"/>
                  </a:solidFill>
                </a:uFill>
                <a:latin typeface="Söhne"/>
                <a:ea typeface="Söhne"/>
                <a:cs typeface="Söhne"/>
              </a:rPr>
              <a:t>atteints : 31 décembre 2029</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Planning </a:t>
            </a:r>
            <a:r>
              <a:rPr lang="fr-BE" sz="1300" i="0" strike="noStrike" cap="none" spc="0" baseline="0" dirty="0">
                <a:solidFill>
                  <a:srgbClr val="374151"/>
                </a:solidFill>
                <a:effectLst/>
                <a:latin typeface="Söhne"/>
                <a:ea typeface="Söhne"/>
                <a:cs typeface="Söhne"/>
              </a:rPr>
              <a:t>modifiable</a:t>
            </a:r>
            <a:r>
              <a:rPr lang="fr-BE" sz="1300" b="0" i="0" strike="noStrike" cap="none" spc="0" baseline="0" dirty="0">
                <a:solidFill>
                  <a:srgbClr val="374151"/>
                </a:solidFill>
                <a:effectLst/>
                <a:latin typeface="Söhne"/>
                <a:ea typeface="Söhne"/>
                <a:cs typeface="Söhne"/>
              </a:rPr>
              <a:t> annuellement dans les rapports d'avancement, sur base des </a:t>
            </a:r>
            <a:r>
              <a:rPr lang="fr-BE" sz="1300" b="0" i="0" strike="noStrike" cap="none" spc="0" baseline="0" dirty="0" err="1">
                <a:solidFill>
                  <a:srgbClr val="374151"/>
                </a:solidFill>
                <a:effectLst/>
                <a:latin typeface="Söhne"/>
                <a:ea typeface="Söhne"/>
                <a:cs typeface="Söhne"/>
              </a:rPr>
              <a:t>work</a:t>
            </a:r>
            <a:r>
              <a:rPr lang="fr-BE" sz="1300" b="0" i="0" strike="noStrike" cap="none" spc="0" baseline="0" dirty="0">
                <a:solidFill>
                  <a:srgbClr val="374151"/>
                </a:solidFill>
                <a:effectLst/>
                <a:latin typeface="Söhne"/>
                <a:ea typeface="Söhne"/>
                <a:cs typeface="Söhne"/>
              </a:rPr>
              <a:t> packages et livrables  </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a:t>
            </a:r>
            <a:r>
              <a:rPr lang="fr-BE" sz="1300" b="1" i="0" u="sng" strike="noStrike" cap="none" spc="0" baseline="0" dirty="0">
                <a:solidFill>
                  <a:srgbClr val="374151"/>
                </a:solidFill>
                <a:effectLst/>
                <a:uFill>
                  <a:solidFill>
                    <a:srgbClr val="374151"/>
                  </a:solidFill>
                </a:uFill>
                <a:latin typeface="Söhne"/>
                <a:ea typeface="Söhne"/>
                <a:cs typeface="Söhne"/>
              </a:rPr>
              <a:t>Les « </a:t>
            </a:r>
            <a:r>
              <a:rPr lang="fr-BE" sz="1300" b="1" i="0" u="sng" strike="noStrike" cap="none" spc="0" baseline="0" dirty="0" err="1">
                <a:solidFill>
                  <a:srgbClr val="374151"/>
                </a:solidFill>
                <a:effectLst/>
                <a:uFill>
                  <a:solidFill>
                    <a:srgbClr val="374151"/>
                  </a:solidFill>
                </a:uFill>
                <a:latin typeface="Söhne"/>
                <a:ea typeface="Söhne"/>
                <a:cs typeface="Söhne"/>
              </a:rPr>
              <a:t>work</a:t>
            </a:r>
            <a:r>
              <a:rPr lang="fr-BE" sz="1300" b="1" i="0" u="sng" strike="noStrike" cap="none" spc="0" baseline="0" dirty="0">
                <a:solidFill>
                  <a:srgbClr val="374151"/>
                </a:solidFill>
                <a:effectLst/>
                <a:uFill>
                  <a:solidFill>
                    <a:srgbClr val="374151"/>
                  </a:solidFill>
                </a:uFill>
                <a:latin typeface="Söhne"/>
                <a:ea typeface="Söhne"/>
                <a:cs typeface="Söhne"/>
              </a:rPr>
              <a:t> packages »</a:t>
            </a:r>
            <a:r>
              <a:rPr lang="fr-BE" sz="1300" b="0" i="0" strike="noStrike" cap="none" spc="0" baseline="0" dirty="0">
                <a:solidFill>
                  <a:srgbClr val="374151"/>
                </a:solidFill>
                <a:effectLst/>
                <a:latin typeface="Söhne"/>
                <a:ea typeface="Söhne"/>
                <a:cs typeface="Söhne"/>
              </a:rPr>
              <a:t> sont des sous-projets avec des ressources, activités, résultats, objectifs, planning et livrables</a:t>
            </a:r>
            <a:endParaRPr lang="fr-BE" b="0" i="0" dirty="0">
              <a:solidFill>
                <a:srgbClr val="374151"/>
              </a:solidFill>
              <a:effectLst/>
              <a:latin typeface="Söhne"/>
            </a:endParaRP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Les </a:t>
            </a:r>
            <a:r>
              <a:rPr lang="fr-BE" sz="1300" b="1" i="0" u="sng" strike="noStrike" cap="none" spc="0" baseline="0" dirty="0">
                <a:solidFill>
                  <a:srgbClr val="374151"/>
                </a:solidFill>
                <a:effectLst/>
                <a:uFill>
                  <a:solidFill>
                    <a:srgbClr val="374151"/>
                  </a:solidFill>
                </a:uFill>
                <a:latin typeface="Söhne"/>
                <a:ea typeface="Söhne"/>
                <a:cs typeface="Söhne"/>
              </a:rPr>
              <a:t>livrables</a:t>
            </a:r>
            <a:r>
              <a:rPr lang="fr-BE" sz="1300" b="0" i="0" strike="noStrike" cap="none" spc="0" baseline="0" dirty="0">
                <a:solidFill>
                  <a:srgbClr val="374151"/>
                </a:solidFill>
                <a:effectLst/>
                <a:latin typeface="Söhne"/>
                <a:ea typeface="Söhne"/>
                <a:cs typeface="Söhne"/>
              </a:rPr>
              <a:t> sont les résultats du projet qui démontrent l’exécution conformément à la convention.</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Contribution à la justification des dépenses, notamment des frais de personnel</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Différentes formes : plan de communication, étude, publication, rapport, etc.</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Les livrables doivent être documentés le cas échéant.</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En concertation avec la direction FEDER</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Justification de frais de personnel sur base de livrables: analyse préalable par des experts ( + en cas de modification)</a:t>
            </a:r>
          </a:p>
        </p:txBody>
      </p:sp>
    </p:spTree>
    <p:extLst>
      <p:ext uri="{BB962C8B-B14F-4D97-AF65-F5344CB8AC3E}">
        <p14:creationId xmlns:p14="http://schemas.microsoft.com/office/powerpoint/2010/main" val="1708005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nl-NL" sz="2200" i="1" dirty="0">
                <a:solidFill>
                  <a:schemeClr val="tx1">
                    <a:lumMod val="65000"/>
                    <a:lumOff val="35000"/>
                  </a:schemeClr>
                </a:solidFill>
              </a:rPr>
              <a:t>Indicatoren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rtl="0"/>
            <a:r>
              <a:rPr lang="nl-NL" dirty="0">
                <a:solidFill>
                  <a:srgbClr val="374151"/>
                </a:solidFill>
                <a:latin typeface="Söhne"/>
              </a:rPr>
              <a:t>-</a:t>
            </a:r>
            <a:r>
              <a:rPr lang="nl-NL" b="0" i="0" dirty="0">
                <a:solidFill>
                  <a:srgbClr val="374151"/>
                </a:solidFill>
                <a:effectLst/>
                <a:latin typeface="Söhne"/>
              </a:rPr>
              <a:t> Vier strategische doelstellingen, 9 operationele doelstellingen</a:t>
            </a:r>
          </a:p>
          <a:p>
            <a:pPr lvl="1" rtl="0">
              <a:buFont typeface="Arial" panose="020B0604020202020204" pitchFamily="34" charset="0"/>
              <a:buChar char="•"/>
            </a:pPr>
            <a:r>
              <a:rPr lang="nl-NL" sz="1600" b="0" i="0" u="sng" dirty="0">
                <a:solidFill>
                  <a:srgbClr val="374151"/>
                </a:solidFill>
                <a:effectLst/>
                <a:latin typeface="Söhne"/>
              </a:rPr>
              <a:t> Uitvoeringsindicatoren</a:t>
            </a:r>
            <a:r>
              <a:rPr lang="nl-NL" sz="1600" b="0" i="0" dirty="0">
                <a:solidFill>
                  <a:srgbClr val="374151"/>
                </a:solidFill>
                <a:effectLst/>
                <a:latin typeface="Söhne"/>
              </a:rPr>
              <a:t>: een indicator voor het meten van de deliverables specifiek verbonden aan de steun</a:t>
            </a:r>
          </a:p>
          <a:p>
            <a:pPr lvl="1" rtl="0">
              <a:buFont typeface="Arial" panose="020B0604020202020204" pitchFamily="34" charset="0"/>
              <a:buChar char="•"/>
            </a:pPr>
            <a:r>
              <a:rPr lang="nl-NL" sz="1600" u="sng" dirty="0">
                <a:solidFill>
                  <a:srgbClr val="374151"/>
                </a:solidFill>
                <a:latin typeface="Söhne"/>
              </a:rPr>
              <a:t> </a:t>
            </a:r>
            <a:r>
              <a:rPr lang="nl-NL" sz="1600" b="0" i="0" u="sng" dirty="0">
                <a:solidFill>
                  <a:srgbClr val="374151"/>
                </a:solidFill>
                <a:effectLst/>
                <a:latin typeface="Söhne"/>
              </a:rPr>
              <a:t>Resultaatsindicatoren</a:t>
            </a:r>
            <a:r>
              <a:rPr lang="nl-NL" sz="1600" b="0" i="0" dirty="0">
                <a:solidFill>
                  <a:srgbClr val="374151"/>
                </a:solidFill>
                <a:effectLst/>
                <a:latin typeface="Söhne"/>
              </a:rPr>
              <a:t>: een indicator voor het meten van de effecten van de ondersteunde initiatieven, met name m.b.t. de rechtstreekse bestemmelingen, de beoogde populatie of gebruikers van de infrastructuur</a:t>
            </a:r>
          </a:p>
          <a:p>
            <a:endParaRPr lang="fr-BE" sz="1600" dirty="0">
              <a:solidFill>
                <a:schemeClr val="tx1"/>
              </a:solidFill>
              <a:latin typeface="Söhne"/>
            </a:endParaRPr>
          </a:p>
          <a:p>
            <a:pPr rtl="0"/>
            <a:r>
              <a:rPr lang="nl-NL" sz="1600" dirty="0">
                <a:solidFill>
                  <a:schemeClr val="tx1"/>
                </a:solidFill>
                <a:latin typeface="Söhne"/>
              </a:rPr>
              <a:t>-&gt; </a:t>
            </a:r>
            <a:r>
              <a:rPr lang="nl-NL" sz="1600" u="sng" dirty="0">
                <a:solidFill>
                  <a:schemeClr val="tx1"/>
                </a:solidFill>
                <a:latin typeface="Söhne"/>
              </a:rPr>
              <a:t>Specifieke informatiesessie over rapportering en indicatoren</a:t>
            </a:r>
          </a:p>
        </p:txBody>
      </p:sp>
    </p:spTree>
    <p:extLst>
      <p:ext uri="{BB962C8B-B14F-4D97-AF65-F5344CB8AC3E}">
        <p14:creationId xmlns:p14="http://schemas.microsoft.com/office/powerpoint/2010/main" val="1318406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a:solidFill>
                  <a:srgbClr val="595959"/>
                </a:solidFill>
                <a:effectLst/>
                <a:latin typeface="Arial"/>
                <a:ea typeface="Arial"/>
                <a:cs typeface="Arial"/>
              </a:rPr>
              <a:t>Indicateurs</a:t>
            </a:r>
            <a:r>
              <a:rPr lang="fr-BE" sz="2200" b="0" i="0" strike="noStrike" cap="none" spc="0" baseline="0">
                <a:solidFill>
                  <a:srgbClr val="595959"/>
                </a:solidFill>
                <a:effectLst/>
                <a:latin typeface="Arial"/>
                <a:ea typeface="Arial"/>
                <a:cs typeface="Arial"/>
              </a:rPr>
              <a:t> </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rtl="0"/>
            <a:r>
              <a:rPr lang="fr-BE" sz="2000" b="0" i="0" strike="noStrike" cap="none" spc="0" baseline="0">
                <a:solidFill>
                  <a:srgbClr val="374151"/>
                </a:solidFill>
                <a:effectLst/>
                <a:latin typeface="Söhne"/>
                <a:ea typeface="Söhne"/>
                <a:cs typeface="Söhne"/>
              </a:rPr>
              <a:t>- Quatre objectifs stratégiques, 9 objectifs opérationnels</a:t>
            </a:r>
          </a:p>
          <a:p>
            <a:pPr lvl="1" rtl="0">
              <a:buFont typeface="Arial" pitchFamily="34" charset="0"/>
              <a:buChar char="•"/>
            </a:pPr>
            <a:r>
              <a:rPr lang="fr-BE" sz="1600" b="0" i="0" u="sng" strike="noStrike" cap="none" spc="0" baseline="0">
                <a:solidFill>
                  <a:srgbClr val="374151"/>
                </a:solidFill>
                <a:effectLst/>
                <a:uFill>
                  <a:solidFill>
                    <a:srgbClr val="374151"/>
                  </a:solidFill>
                </a:uFill>
                <a:latin typeface="Söhne"/>
                <a:ea typeface="Söhne"/>
                <a:cs typeface="Söhne"/>
              </a:rPr>
              <a:t> Indicateurs de réalisation</a:t>
            </a:r>
            <a:r>
              <a:rPr lang="fr-BE" sz="1600" b="0" i="0" strike="noStrike" cap="none" spc="0" baseline="0">
                <a:solidFill>
                  <a:srgbClr val="374151"/>
                </a:solidFill>
                <a:effectLst/>
                <a:latin typeface="Söhne"/>
                <a:ea typeface="Söhne"/>
                <a:cs typeface="Söhne"/>
              </a:rPr>
              <a:t> : un indicateur pour mesurer les livrables spécifiquement liés à l'aide</a:t>
            </a:r>
          </a:p>
          <a:p>
            <a:pPr lvl="1" rtl="0">
              <a:buFont typeface="Arial" pitchFamily="34" charset="0"/>
              <a:buChar char="•"/>
            </a:pPr>
            <a:r>
              <a:rPr lang="fr-BE" sz="1600" b="0" i="0" u="sng" strike="noStrike" cap="none" spc="0" baseline="0">
                <a:solidFill>
                  <a:srgbClr val="374151"/>
                </a:solidFill>
                <a:effectLst/>
                <a:uFill>
                  <a:solidFill>
                    <a:srgbClr val="374151"/>
                  </a:solidFill>
                </a:uFill>
                <a:latin typeface="Söhne"/>
                <a:ea typeface="Söhne"/>
                <a:cs typeface="Söhne"/>
              </a:rPr>
              <a:t>Indicateurs de résultats</a:t>
            </a:r>
            <a:r>
              <a:rPr lang="fr-BE" sz="1600" b="0" i="0" strike="noStrike" cap="none" spc="0" baseline="0">
                <a:solidFill>
                  <a:srgbClr val="374151"/>
                </a:solidFill>
                <a:effectLst/>
                <a:latin typeface="Söhne"/>
                <a:ea typeface="Söhne"/>
                <a:cs typeface="Söhne"/>
              </a:rPr>
              <a:t> : un indicateur permettant de mesurer l'impact des initiatives subventionnées, notamment en ce qui concerne les bénéficiaires directs, le public cible ou les utilisateurs de l'infrastructure</a:t>
            </a:r>
          </a:p>
          <a:p>
            <a:endParaRPr lang="fr-BE" sz="1600">
              <a:solidFill>
                <a:schemeClr val="tx1"/>
              </a:solidFill>
              <a:latin typeface="Söhne"/>
            </a:endParaRPr>
          </a:p>
          <a:p>
            <a:pPr rtl="0"/>
            <a:r>
              <a:rPr lang="fr-BE" sz="1600" b="0" i="0" strike="noStrike" cap="none" spc="0" baseline="0">
                <a:solidFill>
                  <a:srgbClr val="000000"/>
                </a:solidFill>
                <a:effectLst/>
                <a:latin typeface="Söhne"/>
                <a:ea typeface="Söhne"/>
                <a:cs typeface="Söhne"/>
              </a:rPr>
              <a:t>-&gt; </a:t>
            </a:r>
            <a:r>
              <a:rPr lang="fr-BE" sz="1600" b="0" i="0" u="sng" strike="noStrike" cap="none" spc="0" baseline="0">
                <a:solidFill>
                  <a:srgbClr val="000000"/>
                </a:solidFill>
                <a:effectLst/>
                <a:uFill>
                  <a:solidFill>
                    <a:srgbClr val="000000"/>
                  </a:solidFill>
                </a:uFill>
                <a:latin typeface="Söhne"/>
                <a:ea typeface="Söhne"/>
                <a:cs typeface="Söhne"/>
              </a:rPr>
              <a:t>Séance d'information spécifique sur le reporting et les indicateurs</a:t>
            </a:r>
          </a:p>
        </p:txBody>
      </p:sp>
    </p:spTree>
    <p:extLst>
      <p:ext uri="{BB962C8B-B14F-4D97-AF65-F5344CB8AC3E}">
        <p14:creationId xmlns:p14="http://schemas.microsoft.com/office/powerpoint/2010/main" val="304193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nl-NL" sz="2200" i="1" dirty="0">
                <a:solidFill>
                  <a:schemeClr val="tx1">
                    <a:lumMod val="65000"/>
                    <a:lumOff val="35000"/>
                  </a:schemeClr>
                </a:solidFill>
              </a:rPr>
              <a:t>Indicatoren (rapportering)</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rtl="0">
              <a:buFont typeface="Arial" panose="020B0604020202020204" pitchFamily="34" charset="0"/>
              <a:buChar char="•"/>
            </a:pPr>
            <a:r>
              <a:rPr lang="nl-NL" b="0" i="0" dirty="0">
                <a:solidFill>
                  <a:srgbClr val="374151"/>
                </a:solidFill>
                <a:effectLst/>
                <a:latin typeface="Söhne"/>
              </a:rPr>
              <a:t> De projectdragers moeten </a:t>
            </a:r>
            <a:r>
              <a:rPr lang="nl-NL" b="1" i="0" dirty="0">
                <a:solidFill>
                  <a:srgbClr val="374151"/>
                </a:solidFill>
                <a:effectLst/>
                <a:latin typeface="Söhne"/>
              </a:rPr>
              <a:t>twee keer per jaar </a:t>
            </a:r>
            <a:r>
              <a:rPr lang="nl-NL" b="0" i="0" dirty="0">
                <a:solidFill>
                  <a:srgbClr val="374151"/>
                </a:solidFill>
                <a:effectLst/>
                <a:latin typeface="Söhne"/>
              </a:rPr>
              <a:t>rapporteren over de indicatoren (met de semestriële verslagen)</a:t>
            </a:r>
          </a:p>
          <a:p>
            <a:pPr lvl="1" rtl="0">
              <a:buFont typeface="Arial" panose="020B0604020202020204" pitchFamily="34" charset="0"/>
              <a:buChar char="•"/>
            </a:pPr>
            <a:r>
              <a:rPr lang="nl-NL" b="0" i="0" dirty="0">
                <a:solidFill>
                  <a:srgbClr val="374151"/>
                </a:solidFill>
                <a:effectLst/>
                <a:latin typeface="Söhne"/>
              </a:rPr>
              <a:t> De rapporteringsfrequentie varieert afhankelijk van de indicator</a:t>
            </a:r>
          </a:p>
          <a:p>
            <a:pPr lvl="1" rtl="0">
              <a:buFont typeface="Arial" panose="020B0604020202020204" pitchFamily="34" charset="0"/>
              <a:buChar char="•"/>
            </a:pPr>
            <a:r>
              <a:rPr lang="nl-NL" dirty="0">
                <a:solidFill>
                  <a:srgbClr val="374151"/>
                </a:solidFill>
                <a:latin typeface="Söhne"/>
              </a:rPr>
              <a:t> </a:t>
            </a:r>
            <a:r>
              <a:rPr lang="nl-NL" b="0" i="0" u="sng" dirty="0">
                <a:solidFill>
                  <a:srgbClr val="374151"/>
                </a:solidFill>
                <a:effectLst/>
                <a:latin typeface="Söhne"/>
              </a:rPr>
              <a:t>Niet-naleving</a:t>
            </a:r>
            <a:r>
              <a:rPr lang="nl-NL" b="0" i="0" dirty="0">
                <a:solidFill>
                  <a:srgbClr val="374151"/>
                </a:solidFill>
                <a:effectLst/>
                <a:latin typeface="Söhne"/>
              </a:rPr>
              <a:t>: recht om door te rekenen aan de begunstigden</a:t>
            </a:r>
          </a:p>
        </p:txBody>
      </p:sp>
    </p:spTree>
    <p:extLst>
      <p:ext uri="{BB962C8B-B14F-4D97-AF65-F5344CB8AC3E}">
        <p14:creationId xmlns:p14="http://schemas.microsoft.com/office/powerpoint/2010/main" val="2501661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Indicateurs (rapportage)</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rtl="0">
              <a:buFont typeface="Arial" pitchFamily="34" charset="0"/>
              <a:buChar char="•"/>
            </a:pPr>
            <a:r>
              <a:rPr lang="fr-BE" sz="2000" b="0" i="0" strike="noStrike" cap="none" spc="0" baseline="0" dirty="0">
                <a:solidFill>
                  <a:srgbClr val="374151"/>
                </a:solidFill>
                <a:effectLst/>
                <a:latin typeface="Söhne"/>
                <a:ea typeface="Söhne"/>
                <a:cs typeface="Söhne"/>
              </a:rPr>
              <a:t> Les porteurs de projet doivent </a:t>
            </a:r>
            <a:r>
              <a:rPr lang="fr-BE" sz="2000" b="1" i="0" strike="noStrike" cap="none" spc="0" baseline="0" dirty="0">
                <a:solidFill>
                  <a:srgbClr val="374151"/>
                </a:solidFill>
                <a:effectLst/>
                <a:latin typeface="Söhne"/>
                <a:ea typeface="Söhne"/>
                <a:cs typeface="Söhne"/>
              </a:rPr>
              <a:t>rendre compte deux fois par an </a:t>
            </a:r>
            <a:r>
              <a:rPr lang="fr-BE" sz="2000" b="0" i="0" strike="noStrike" cap="none" spc="0" baseline="0" dirty="0">
                <a:solidFill>
                  <a:srgbClr val="374151"/>
                </a:solidFill>
                <a:effectLst/>
                <a:latin typeface="Söhne"/>
                <a:ea typeface="Söhne"/>
                <a:cs typeface="Söhne"/>
              </a:rPr>
              <a:t>des indicateurs (avec les rapports semestriels).</a:t>
            </a:r>
          </a:p>
          <a:p>
            <a:pPr lvl="1" rtl="0">
              <a:buFont typeface="Arial" pitchFamily="34" charset="0"/>
              <a:buChar char="•"/>
            </a:pPr>
            <a:r>
              <a:rPr lang="fr-BE" sz="2000" b="0" i="0" strike="noStrike" cap="none" spc="0" baseline="0" dirty="0">
                <a:solidFill>
                  <a:srgbClr val="374151"/>
                </a:solidFill>
                <a:effectLst/>
                <a:latin typeface="Söhne"/>
                <a:ea typeface="Söhne"/>
                <a:cs typeface="Söhne"/>
              </a:rPr>
              <a:t> La fréquence de rapportage varie en fonction de l'indicateur</a:t>
            </a:r>
          </a:p>
          <a:p>
            <a:pPr lvl="1" rtl="0">
              <a:buFont typeface="Arial" pitchFamily="34" charset="0"/>
              <a:buChar char="•"/>
            </a:pPr>
            <a:r>
              <a:rPr lang="fr-BE" sz="2000" b="0" i="0" strike="noStrike" cap="none" spc="0" baseline="0" dirty="0">
                <a:solidFill>
                  <a:srgbClr val="374151"/>
                </a:solidFill>
                <a:effectLst/>
                <a:latin typeface="Söhne"/>
                <a:ea typeface="Söhne"/>
                <a:cs typeface="Söhne"/>
              </a:rPr>
              <a:t> </a:t>
            </a:r>
            <a:r>
              <a:rPr lang="fr-BE" sz="2000" b="0" i="0" u="sng" strike="noStrike" cap="none" spc="0" baseline="0" dirty="0">
                <a:solidFill>
                  <a:srgbClr val="374151"/>
                </a:solidFill>
                <a:effectLst/>
                <a:uFill>
                  <a:solidFill>
                    <a:srgbClr val="374151"/>
                  </a:solidFill>
                </a:uFill>
                <a:latin typeface="Söhne"/>
                <a:ea typeface="Söhne"/>
                <a:cs typeface="Söhne"/>
              </a:rPr>
              <a:t>Non-respect</a:t>
            </a:r>
            <a:r>
              <a:rPr lang="fr-BE" sz="2000" b="0" i="0" strike="noStrike" cap="none" spc="0" baseline="0" dirty="0">
                <a:solidFill>
                  <a:srgbClr val="374151"/>
                </a:solidFill>
                <a:effectLst/>
                <a:latin typeface="Söhne"/>
                <a:ea typeface="Söhne"/>
                <a:cs typeface="Söhne"/>
              </a:rPr>
              <a:t> : droit de répercussion sur les bénéficiaires</a:t>
            </a:r>
          </a:p>
        </p:txBody>
      </p:sp>
    </p:spTree>
    <p:extLst>
      <p:ext uri="{BB962C8B-B14F-4D97-AF65-F5344CB8AC3E}">
        <p14:creationId xmlns:p14="http://schemas.microsoft.com/office/powerpoint/2010/main" val="2089205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a:solidFill>
                  <a:srgbClr val="595959"/>
                </a:solidFill>
                <a:effectLst/>
                <a:latin typeface="Arial"/>
                <a:ea typeface="Arial"/>
                <a:cs typeface="Arial"/>
              </a:rPr>
              <a:t>Uitbetaling van de subsidie</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987574"/>
            <a:ext cx="8424936" cy="3240360"/>
          </a:xfrm>
        </p:spPr>
        <p:txBody>
          <a:bodyPr>
            <a:normAutofit fontScale="92500" lnSpcReduction="20000"/>
          </a:bodyPr>
          <a:lstStyle/>
          <a:p>
            <a:pPr marL="311400" lvl="2" indent="0"/>
            <a:r>
              <a:rPr lang="nl-BE" sz="1400" b="0" i="0" strike="noStrike" cap="none" spc="0" baseline="0" dirty="0">
                <a:solidFill>
                  <a:srgbClr val="374151"/>
                </a:solidFill>
                <a:effectLst/>
                <a:latin typeface="Söhne"/>
                <a:ea typeface="Söhne"/>
                <a:cs typeface="Söhne"/>
              </a:rPr>
              <a:t>De subsidie wordt in meerdere fasen uitbetaald (tenzij uitzondering ABI en GOB): </a:t>
            </a:r>
          </a:p>
          <a:p>
            <a:pPr lvl="2">
              <a:buFont typeface="Arial" pitchFamily="34" charset="0"/>
              <a:buChar char="•"/>
            </a:pPr>
            <a:endParaRPr lang="fr-BE" b="0" dirty="0">
              <a:solidFill>
                <a:srgbClr val="374151"/>
              </a:solidFill>
              <a:latin typeface="Söhne"/>
            </a:endParaRPr>
          </a:p>
          <a:p>
            <a:pPr marL="342900" lvl="1" indent="-342900">
              <a:buFont typeface="Arial" pitchFamily="34" charset="0"/>
              <a:buChar char="•"/>
            </a:pPr>
            <a:r>
              <a:rPr lang="nl-BE" sz="1400" b="0" i="0" strike="noStrike" cap="none" spc="0" baseline="0" dirty="0">
                <a:solidFill>
                  <a:srgbClr val="374151"/>
                </a:solidFill>
                <a:effectLst/>
                <a:latin typeface="Söhne"/>
                <a:ea typeface="Söhne"/>
                <a:cs typeface="Söhne"/>
              </a:rPr>
              <a:t>Een </a:t>
            </a:r>
            <a:r>
              <a:rPr lang="nl-BE" sz="1400" b="1" i="0" strike="noStrike" cap="none" spc="0" baseline="0" dirty="0">
                <a:solidFill>
                  <a:srgbClr val="374151"/>
                </a:solidFill>
                <a:effectLst/>
                <a:latin typeface="Söhne"/>
                <a:ea typeface="Söhne"/>
                <a:cs typeface="Söhne"/>
              </a:rPr>
              <a:t>initiële betaling van 15 </a:t>
            </a:r>
            <a:r>
              <a:rPr lang="nl-BE" sz="1400" b="0" i="0" strike="noStrike" cap="none" spc="0" baseline="0" dirty="0">
                <a:solidFill>
                  <a:srgbClr val="374151"/>
                </a:solidFill>
                <a:effectLst/>
                <a:latin typeface="Söhne"/>
                <a:ea typeface="Söhne"/>
                <a:cs typeface="Söhne"/>
              </a:rPr>
              <a:t>van het totaalbedrag van de subsidie vindt plaats bij ondertekening van de overeenkomst, zonder dat er in dat stadium verantwoordingsstukken nodig zijn.</a:t>
            </a:r>
          </a:p>
          <a:p>
            <a:pPr marL="342900" lvl="1" indent="-342900">
              <a:buFont typeface="Arial" pitchFamily="34" charset="0"/>
              <a:buChar char="•"/>
            </a:pPr>
            <a:r>
              <a:rPr lang="nl-BE" sz="1400" b="0" i="0" strike="noStrike" cap="none" spc="0" baseline="0" dirty="0">
                <a:solidFill>
                  <a:srgbClr val="374151"/>
                </a:solidFill>
                <a:effectLst/>
                <a:latin typeface="Söhne"/>
                <a:ea typeface="Söhne"/>
                <a:cs typeface="Söhne"/>
              </a:rPr>
              <a:t>De latere betalingen gebeuren op basis van verantwoordingsstukken voor in aanmerking komende uitgaven, die halfjaarlijks aan de directie EFRO moeten worden bezorgd via Salesforce</a:t>
            </a:r>
          </a:p>
          <a:p>
            <a:pPr marL="342900" lvl="1" indent="-342900">
              <a:buFont typeface="Arial" pitchFamily="34" charset="0"/>
              <a:buChar char="•"/>
            </a:pPr>
            <a:r>
              <a:rPr lang="nl-BE" sz="1400" b="0" i="0" strike="noStrike" cap="none" spc="0" baseline="0" dirty="0">
                <a:solidFill>
                  <a:srgbClr val="374151"/>
                </a:solidFill>
                <a:effectLst/>
                <a:latin typeface="Söhne"/>
                <a:ea typeface="Söhne"/>
                <a:cs typeface="Söhne"/>
              </a:rPr>
              <a:t>Zodra </a:t>
            </a:r>
            <a:r>
              <a:rPr lang="nl-BE" sz="1400" b="1" i="0" strike="noStrike" cap="none" spc="0" baseline="0" dirty="0">
                <a:solidFill>
                  <a:srgbClr val="374151"/>
                </a:solidFill>
                <a:effectLst/>
                <a:latin typeface="Söhne"/>
                <a:ea typeface="Söhne"/>
                <a:cs typeface="Söhne"/>
              </a:rPr>
              <a:t>80% van het totale subsidiebedrag </a:t>
            </a:r>
            <a:r>
              <a:rPr lang="nl-BE" sz="1400" b="0" i="0" strike="noStrike" cap="none" spc="0" baseline="0" dirty="0">
                <a:solidFill>
                  <a:srgbClr val="374151"/>
                </a:solidFill>
                <a:effectLst/>
                <a:latin typeface="Söhne"/>
                <a:ea typeface="Söhne"/>
                <a:cs typeface="Söhne"/>
              </a:rPr>
              <a:t>verantwoord werd, moet het voorschot van 15% uiteindelijk worden gestaafd met verantwoordingsstukken voor in aanmerking komende uitgaven.</a:t>
            </a:r>
          </a:p>
          <a:p>
            <a:pPr marL="342900" lvl="1" indent="-342900">
              <a:buFont typeface="Arial" pitchFamily="34" charset="0"/>
              <a:buChar char="•"/>
            </a:pPr>
            <a:r>
              <a:rPr lang="nl-BE" sz="1400" b="0" i="0" strike="noStrike" cap="none" spc="0" baseline="0" dirty="0">
                <a:solidFill>
                  <a:srgbClr val="374151"/>
                </a:solidFill>
                <a:effectLst/>
                <a:latin typeface="Söhne"/>
                <a:ea typeface="Söhne"/>
                <a:cs typeface="Söhne"/>
              </a:rPr>
              <a:t>Het </a:t>
            </a:r>
            <a:r>
              <a:rPr lang="nl-BE" sz="1400" b="1" i="0" strike="noStrike" cap="none" spc="0" baseline="0" dirty="0">
                <a:solidFill>
                  <a:srgbClr val="374151"/>
                </a:solidFill>
                <a:effectLst/>
                <a:latin typeface="Söhne"/>
                <a:ea typeface="Söhne"/>
                <a:cs typeface="Söhne"/>
              </a:rPr>
              <a:t>saldo van 5% </a:t>
            </a:r>
            <a:r>
              <a:rPr lang="nl-BE" sz="1400" b="0" i="0" strike="noStrike" cap="none" spc="0" baseline="0" dirty="0">
                <a:solidFill>
                  <a:srgbClr val="374151"/>
                </a:solidFill>
                <a:effectLst/>
                <a:latin typeface="Söhne"/>
                <a:ea typeface="Söhne"/>
                <a:cs typeface="Söhne"/>
              </a:rPr>
              <a:t>wordt uitbetaald bij de afsluiting van het project, zodra het project is afgerond, op basis van de laatste verantwoordingsstukken en het eindverslag</a:t>
            </a:r>
          </a:p>
          <a:p>
            <a:pPr lvl="1" indent="0"/>
            <a:endParaRPr lang="fr-BE" dirty="0">
              <a:solidFill>
                <a:srgbClr val="374151"/>
              </a:solidFill>
              <a:latin typeface="Söhne"/>
            </a:endParaRPr>
          </a:p>
          <a:p>
            <a:pPr lvl="1" indent="0"/>
            <a:r>
              <a:rPr lang="nl-BE" sz="1400" b="0" i="0" strike="noStrike" cap="none" spc="0" baseline="0" dirty="0">
                <a:solidFill>
                  <a:srgbClr val="374151"/>
                </a:solidFill>
                <a:effectLst/>
                <a:latin typeface="Söhne"/>
                <a:ea typeface="Söhne"/>
                <a:cs typeface="Söhne"/>
              </a:rPr>
              <a:t>Uitzonderingen: GOB (geen subsidie), gewestelijke instellingen</a:t>
            </a:r>
            <a:endParaRPr lang="fr-BE" b="0" i="0" dirty="0">
              <a:solidFill>
                <a:srgbClr val="374151"/>
              </a:solidFill>
              <a:effectLst/>
              <a:latin typeface="Söhne"/>
            </a:endParaRPr>
          </a:p>
        </p:txBody>
      </p:sp>
    </p:spTree>
    <p:extLst>
      <p:ext uri="{BB962C8B-B14F-4D97-AF65-F5344CB8AC3E}">
        <p14:creationId xmlns:p14="http://schemas.microsoft.com/office/powerpoint/2010/main" val="1141537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Liquidation de la subvention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987574"/>
            <a:ext cx="8424936" cy="3240360"/>
          </a:xfrm>
        </p:spPr>
        <p:txBody>
          <a:bodyPr>
            <a:normAutofit fontScale="70000" lnSpcReduction="20000"/>
          </a:bodyPr>
          <a:lstStyle/>
          <a:p>
            <a:pPr marL="311400" lvl="2" indent="0"/>
            <a:r>
              <a:rPr lang="fr-BE" b="0" dirty="0">
                <a:solidFill>
                  <a:srgbClr val="374151"/>
                </a:solidFill>
                <a:latin typeface="Söhne"/>
              </a:rPr>
              <a:t>La subvention est liquidée en plusieurs étapes (sauf exception OAA et SPRB) : </a:t>
            </a:r>
          </a:p>
          <a:p>
            <a:pPr lvl="2">
              <a:buFont typeface="Arial" panose="020B0604020202020204" pitchFamily="34" charset="0"/>
              <a:buChar char="•"/>
            </a:pPr>
            <a:endParaRPr lang="fr-BE" b="0" dirty="0">
              <a:solidFill>
                <a:srgbClr val="374151"/>
              </a:solidFill>
              <a:latin typeface="Söhne"/>
            </a:endParaRPr>
          </a:p>
          <a:p>
            <a:pPr marL="342900" lvl="1" indent="-342900">
              <a:buFont typeface="Arial" panose="020B0604020202020204" pitchFamily="34" charset="0"/>
              <a:buChar char="•"/>
            </a:pPr>
            <a:r>
              <a:rPr lang="fr-BE" dirty="0">
                <a:solidFill>
                  <a:srgbClr val="374151"/>
                </a:solidFill>
                <a:latin typeface="Söhne"/>
              </a:rPr>
              <a:t>Un </a:t>
            </a:r>
            <a:r>
              <a:rPr lang="fr-BE" b="1" dirty="0">
                <a:solidFill>
                  <a:srgbClr val="374151"/>
                </a:solidFill>
                <a:latin typeface="Söhne"/>
              </a:rPr>
              <a:t>versement initial de 15 % </a:t>
            </a:r>
            <a:r>
              <a:rPr lang="fr-BE" dirty="0">
                <a:solidFill>
                  <a:srgbClr val="374151"/>
                </a:solidFill>
                <a:latin typeface="Söhne"/>
              </a:rPr>
              <a:t>du montant total de la subvention est effectué à la signature de la convention, sans nécessité de justificatifs à ce stade</a:t>
            </a:r>
          </a:p>
          <a:p>
            <a:pPr marL="342900" lvl="1" indent="-342900">
              <a:buFont typeface="Arial" panose="020B0604020202020204" pitchFamily="34" charset="0"/>
              <a:buChar char="•"/>
            </a:pPr>
            <a:r>
              <a:rPr lang="fr-BE" dirty="0">
                <a:solidFill>
                  <a:srgbClr val="374151"/>
                </a:solidFill>
                <a:latin typeface="Söhne"/>
              </a:rPr>
              <a:t>Les paiements ultérieurs sont sur base de pièces justificatives de dépenses éligibles, à envoyer semestriellement à la Direction FEDER via Salesforce</a:t>
            </a:r>
          </a:p>
          <a:p>
            <a:pPr marL="342900" lvl="1" indent="-342900">
              <a:buFont typeface="Arial" panose="020B0604020202020204" pitchFamily="34" charset="0"/>
              <a:buChar char="•"/>
            </a:pPr>
            <a:r>
              <a:rPr lang="fr-BE" dirty="0">
                <a:solidFill>
                  <a:srgbClr val="374151"/>
                </a:solidFill>
                <a:latin typeface="Söhne"/>
              </a:rPr>
              <a:t>Lorsque </a:t>
            </a:r>
            <a:r>
              <a:rPr lang="fr-BE" b="1" dirty="0">
                <a:solidFill>
                  <a:srgbClr val="374151"/>
                </a:solidFill>
                <a:latin typeface="Söhne"/>
              </a:rPr>
              <a:t>80 % du montant total </a:t>
            </a:r>
            <a:r>
              <a:rPr lang="fr-BE" dirty="0">
                <a:solidFill>
                  <a:srgbClr val="374151"/>
                </a:solidFill>
                <a:latin typeface="Söhne"/>
              </a:rPr>
              <a:t>de la subvention est justifié, l'avance de 15 % est justifiée par des pièces justificatives de dépenses éligibles</a:t>
            </a:r>
          </a:p>
          <a:p>
            <a:pPr marL="342900" lvl="1" indent="-342900">
              <a:buFont typeface="Arial" panose="020B0604020202020204" pitchFamily="34" charset="0"/>
              <a:buChar char="•"/>
            </a:pPr>
            <a:r>
              <a:rPr lang="fr-BE" b="0" dirty="0">
                <a:solidFill>
                  <a:srgbClr val="374151"/>
                </a:solidFill>
                <a:latin typeface="Söhne"/>
              </a:rPr>
              <a:t>Le </a:t>
            </a:r>
            <a:r>
              <a:rPr lang="fr-BE" b="1" dirty="0">
                <a:solidFill>
                  <a:srgbClr val="374151"/>
                </a:solidFill>
                <a:latin typeface="Söhne"/>
              </a:rPr>
              <a:t>solde de 5 % </a:t>
            </a:r>
            <a:r>
              <a:rPr lang="fr-BE" b="0" dirty="0">
                <a:solidFill>
                  <a:srgbClr val="374151"/>
                </a:solidFill>
                <a:latin typeface="Söhne"/>
              </a:rPr>
              <a:t>est versé lors de la clôture du projet, une fois que le projet est terminé, sur base des dernières pièces justificatives et du rapport final</a:t>
            </a:r>
          </a:p>
          <a:p>
            <a:pPr lvl="1" indent="0"/>
            <a:endParaRPr lang="fr-BE" dirty="0">
              <a:solidFill>
                <a:srgbClr val="374151"/>
              </a:solidFill>
              <a:latin typeface="Söhne"/>
            </a:endParaRPr>
          </a:p>
          <a:p>
            <a:pPr lvl="1" indent="0"/>
            <a:r>
              <a:rPr lang="fr-BE" dirty="0">
                <a:solidFill>
                  <a:srgbClr val="374151"/>
                </a:solidFill>
                <a:latin typeface="Söhne"/>
              </a:rPr>
              <a:t>Exceptions: SPRB (pas de subvention), organismes régionaux</a:t>
            </a:r>
            <a:endParaRPr lang="fr-BE" b="0" i="0" dirty="0">
              <a:solidFill>
                <a:srgbClr val="374151"/>
              </a:solidFill>
              <a:effectLst/>
              <a:latin typeface="Söhne"/>
            </a:endParaRPr>
          </a:p>
        </p:txBody>
      </p:sp>
    </p:spTree>
    <p:extLst>
      <p:ext uri="{BB962C8B-B14F-4D97-AF65-F5344CB8AC3E}">
        <p14:creationId xmlns:p14="http://schemas.microsoft.com/office/powerpoint/2010/main" val="1749592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a:solidFill>
                  <a:srgbClr val="595959"/>
                </a:solidFill>
                <a:effectLst/>
                <a:latin typeface="Arial"/>
                <a:ea typeface="Arial"/>
                <a:cs typeface="Arial"/>
              </a:rPr>
              <a:t>Verantwoording van de uitgaven / van de betalingsverzoeken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059582"/>
            <a:ext cx="8784468" cy="3672408"/>
          </a:xfrm>
        </p:spPr>
        <p:txBody>
          <a:bodyPr>
            <a:normAutofit fontScale="92500" lnSpcReduction="10000"/>
          </a:bodyPr>
          <a:lstStyle/>
          <a:p>
            <a:pPr marL="270900" lvl="1" indent="-342900">
              <a:buFont typeface="Arial" pitchFamily="34" charset="0"/>
              <a:buChar char="•"/>
            </a:pPr>
            <a:r>
              <a:rPr lang="nl-BE" sz="1400" b="0" i="0" strike="noStrike" cap="none" spc="0" baseline="0" dirty="0">
                <a:solidFill>
                  <a:srgbClr val="0F253F"/>
                </a:solidFill>
                <a:effectLst/>
                <a:latin typeface="Söhne"/>
                <a:ea typeface="Söhne"/>
                <a:cs typeface="Söhne"/>
              </a:rPr>
              <a:t>Periode waarin de uitgaven in aanmerking komen: </a:t>
            </a:r>
            <a:r>
              <a:rPr lang="nl-BE" sz="1400" b="1" i="0" strike="noStrike" cap="none" spc="0" baseline="0" dirty="0">
                <a:solidFill>
                  <a:srgbClr val="0F253F"/>
                </a:solidFill>
                <a:effectLst/>
                <a:latin typeface="Söhne"/>
                <a:ea typeface="Söhne"/>
                <a:cs typeface="Söhne"/>
              </a:rPr>
              <a:t>1 januari 2021 – 31 december 2029 </a:t>
            </a:r>
            <a:r>
              <a:rPr lang="nl-BE" sz="1400" b="0" i="0" strike="noStrike" cap="none" spc="0" baseline="0" dirty="0">
                <a:solidFill>
                  <a:srgbClr val="0F253F"/>
                </a:solidFill>
                <a:effectLst/>
                <a:latin typeface="Söhne"/>
                <a:ea typeface="Söhne"/>
                <a:cs typeface="Söhne"/>
              </a:rPr>
              <a:t>(</a:t>
            </a:r>
            <a:r>
              <a:rPr lang="nl-BE" sz="1400" b="1" i="0" strike="noStrike" cap="none" spc="0" baseline="0" dirty="0">
                <a:solidFill>
                  <a:srgbClr val="0F253F"/>
                </a:solidFill>
                <a:effectLst/>
                <a:latin typeface="Söhne"/>
                <a:ea typeface="Söhne"/>
                <a:cs typeface="Söhne"/>
              </a:rPr>
              <a:t>betaalde facturen + reële prestaties</a:t>
            </a:r>
            <a:r>
              <a:rPr lang="nl-BE" sz="1400" b="0" i="0" strike="noStrike" cap="none" spc="0" baseline="0" dirty="0">
                <a:solidFill>
                  <a:srgbClr val="0F253F"/>
                </a:solidFill>
                <a:effectLst/>
                <a:latin typeface="Söhne"/>
                <a:ea typeface="Söhne"/>
                <a:cs typeface="Söhne"/>
              </a:rPr>
              <a:t>)</a:t>
            </a:r>
            <a:endParaRPr lang="fr-BE" sz="1400" b="0" i="0" dirty="0">
              <a:solidFill>
                <a:schemeClr val="tx2">
                  <a:lumMod val="50000"/>
                </a:schemeClr>
              </a:solidFill>
              <a:effectLst/>
              <a:latin typeface="Söhne"/>
            </a:endParaRPr>
          </a:p>
          <a:p>
            <a:pPr marL="270900" lvl="1" indent="-342900">
              <a:buFont typeface="Arial" pitchFamily="34" charset="0"/>
              <a:buChar char="•"/>
            </a:pPr>
            <a:r>
              <a:rPr lang="nl-BE" sz="1400" b="0" i="0" strike="noStrike" cap="none" spc="0" baseline="0" dirty="0">
                <a:solidFill>
                  <a:srgbClr val="0F253F"/>
                </a:solidFill>
                <a:effectLst/>
                <a:latin typeface="Söhne"/>
                <a:ea typeface="Söhne"/>
                <a:cs typeface="Söhne"/>
              </a:rPr>
              <a:t>Verantwoording van de uitgaven en indiening van betalingsverzoeken </a:t>
            </a:r>
            <a:r>
              <a:rPr lang="nl-BE" sz="1400" b="1" i="0" strike="noStrike" cap="none" spc="0" baseline="0" dirty="0">
                <a:solidFill>
                  <a:srgbClr val="0F253F"/>
                </a:solidFill>
                <a:effectLst/>
                <a:latin typeface="Söhne"/>
                <a:ea typeface="Söhne"/>
                <a:cs typeface="Söhne"/>
              </a:rPr>
              <a:t>tweemaal per jaar </a:t>
            </a:r>
            <a:r>
              <a:rPr lang="nl-BE" sz="1400" b="0" i="0" strike="noStrike" cap="none" spc="0" baseline="0" dirty="0">
                <a:solidFill>
                  <a:srgbClr val="0F253F"/>
                </a:solidFill>
                <a:effectLst/>
                <a:latin typeface="Söhne"/>
                <a:ea typeface="Söhne"/>
                <a:cs typeface="Söhne"/>
              </a:rPr>
              <a:t>(28 februari en 31 augustus) (ook tussentijds mogelijk)</a:t>
            </a:r>
          </a:p>
          <a:p>
            <a:pPr marL="270900" lvl="1" indent="-342900">
              <a:buFont typeface="Arial" pitchFamily="34" charset="0"/>
              <a:buChar char="•"/>
            </a:pPr>
            <a:r>
              <a:rPr lang="nl-BE" sz="1400" b="0" i="0" strike="noStrike" cap="none" spc="0" baseline="0" dirty="0">
                <a:solidFill>
                  <a:srgbClr val="0F253F"/>
                </a:solidFill>
                <a:effectLst/>
                <a:latin typeface="Söhne"/>
                <a:ea typeface="Söhne"/>
                <a:cs typeface="Söhne"/>
              </a:rPr>
              <a:t>Indiening via het elektronische platform </a:t>
            </a:r>
            <a:r>
              <a:rPr lang="nl-BE" sz="1400" b="1" i="0" strike="noStrike" cap="none" spc="0" baseline="0" dirty="0">
                <a:solidFill>
                  <a:srgbClr val="0F253F"/>
                </a:solidFill>
                <a:effectLst/>
                <a:latin typeface="Söhne"/>
                <a:ea typeface="Söhne"/>
                <a:cs typeface="Söhne"/>
              </a:rPr>
              <a:t>Salesforce </a:t>
            </a:r>
          </a:p>
          <a:p>
            <a:pPr marL="270900" lvl="1" indent="-342900">
              <a:buFont typeface="Arial" pitchFamily="34" charset="0"/>
              <a:buChar char="•"/>
            </a:pPr>
            <a:r>
              <a:rPr lang="nl-BE" sz="1400" b="0" i="0" strike="noStrike" cap="none" spc="0" baseline="0" dirty="0">
                <a:solidFill>
                  <a:srgbClr val="0F253F"/>
                </a:solidFill>
                <a:effectLst/>
                <a:latin typeface="Söhne"/>
                <a:ea typeface="Söhne"/>
                <a:cs typeface="Söhne"/>
              </a:rPr>
              <a:t>+ </a:t>
            </a:r>
            <a:r>
              <a:rPr lang="nl-BE" sz="1400" b="1" i="0" strike="noStrike" cap="none" spc="0" baseline="0" dirty="0">
                <a:solidFill>
                  <a:srgbClr val="0F253F"/>
                </a:solidFill>
                <a:effectLst/>
                <a:latin typeface="Söhne"/>
                <a:ea typeface="Söhne"/>
                <a:cs typeface="Söhne"/>
              </a:rPr>
              <a:t>Verantwoordingsstukken</a:t>
            </a:r>
          </a:p>
          <a:p>
            <a:pPr marL="270900" lvl="1" indent="-342900">
              <a:buFont typeface="Arial" pitchFamily="34" charset="0"/>
              <a:buChar char="•"/>
            </a:pPr>
            <a:r>
              <a:rPr lang="nl-BE" sz="1400" b="0" i="0" strike="noStrike" cap="none" spc="0" baseline="0" dirty="0">
                <a:solidFill>
                  <a:srgbClr val="0F253F"/>
                </a:solidFill>
                <a:effectLst/>
                <a:latin typeface="Söhne"/>
                <a:ea typeface="Söhne"/>
                <a:cs typeface="Söhne"/>
              </a:rPr>
              <a:t>De verantwoordingsstukken hebben betrekking op alle </a:t>
            </a:r>
            <a:r>
              <a:rPr lang="nl-BE" sz="1400" b="1" i="0" strike="noStrike" cap="none" spc="0" baseline="0" dirty="0">
                <a:solidFill>
                  <a:srgbClr val="0F253F"/>
                </a:solidFill>
                <a:effectLst/>
                <a:latin typeface="Söhne"/>
                <a:ea typeface="Söhne"/>
                <a:cs typeface="Söhne"/>
              </a:rPr>
              <a:t>uitgaven</a:t>
            </a:r>
            <a:r>
              <a:rPr lang="nl-BE" sz="1400" b="0" i="0" strike="noStrike" cap="none" spc="0" baseline="0" dirty="0">
                <a:solidFill>
                  <a:srgbClr val="0F253F"/>
                </a:solidFill>
                <a:effectLst/>
                <a:latin typeface="Söhne"/>
                <a:ea typeface="Söhne"/>
                <a:cs typeface="Söhne"/>
              </a:rPr>
              <a:t>:</a:t>
            </a:r>
          </a:p>
          <a:p>
            <a:pPr lvl="1" indent="0"/>
            <a:r>
              <a:rPr lang="nl-BE" sz="1400" b="0" i="0" strike="noStrike" cap="none" spc="0" baseline="0" dirty="0">
                <a:solidFill>
                  <a:srgbClr val="0F253F"/>
                </a:solidFill>
                <a:effectLst/>
                <a:latin typeface="Söhne"/>
                <a:ea typeface="Söhne"/>
                <a:cs typeface="Söhne"/>
              </a:rPr>
              <a:t>	- Financiering door het EFRO (</a:t>
            </a:r>
            <a:r>
              <a:rPr lang="nl-BE" sz="1400" b="1" i="0" strike="noStrike" cap="none" spc="0" baseline="0" dirty="0">
                <a:solidFill>
                  <a:srgbClr val="0F253F"/>
                </a:solidFill>
                <a:effectLst/>
                <a:latin typeface="Söhne"/>
                <a:ea typeface="Söhne"/>
                <a:cs typeface="Söhne"/>
              </a:rPr>
              <a:t>subsidie EFRO+BHG</a:t>
            </a:r>
            <a:r>
              <a:rPr lang="nl-BE" sz="1400" b="0" i="0" strike="noStrike" cap="none" spc="0" baseline="0" dirty="0">
                <a:solidFill>
                  <a:srgbClr val="0F253F"/>
                </a:solidFill>
                <a:effectLst/>
                <a:latin typeface="Söhne"/>
                <a:ea typeface="Söhne"/>
                <a:cs typeface="Söhne"/>
              </a:rPr>
              <a:t>)</a:t>
            </a:r>
          </a:p>
          <a:p>
            <a:pPr lvl="1" indent="0"/>
            <a:r>
              <a:rPr lang="nl-BE" sz="1400" b="0" i="0" strike="noStrike" cap="none" spc="0" baseline="0" dirty="0">
                <a:solidFill>
                  <a:srgbClr val="0F253F"/>
                </a:solidFill>
                <a:effectLst/>
                <a:latin typeface="Söhne"/>
                <a:ea typeface="Söhne"/>
                <a:cs typeface="Söhne"/>
              </a:rPr>
              <a:t>	- </a:t>
            </a:r>
            <a:r>
              <a:rPr lang="nl-BE" sz="1400" b="1" i="0" strike="noStrike" cap="none" spc="0" baseline="0" dirty="0">
                <a:solidFill>
                  <a:srgbClr val="0F253F"/>
                </a:solidFill>
                <a:effectLst/>
                <a:latin typeface="Söhne"/>
                <a:ea typeface="Söhne"/>
                <a:cs typeface="Söhne"/>
              </a:rPr>
              <a:t>Cofinanciering</a:t>
            </a:r>
            <a:r>
              <a:rPr lang="nl-BE" sz="1400" b="0" i="0" strike="noStrike" cap="none" spc="0" baseline="0" dirty="0">
                <a:solidFill>
                  <a:srgbClr val="0F253F"/>
                </a:solidFill>
                <a:effectLst/>
                <a:latin typeface="Söhne"/>
                <a:ea typeface="Söhne"/>
                <a:cs typeface="Söhne"/>
              </a:rPr>
              <a:t> / eigen inbreng (inclusief inbreng in natura)</a:t>
            </a:r>
          </a:p>
          <a:p>
            <a:pPr lvl="1" indent="0"/>
            <a:r>
              <a:rPr lang="nl-BE" sz="1400" dirty="0">
                <a:solidFill>
                  <a:srgbClr val="0F253F"/>
                </a:solidFill>
                <a:latin typeface="Söhne"/>
                <a:ea typeface="Söhne"/>
                <a:cs typeface="Söhne"/>
              </a:rPr>
              <a:t>		- </a:t>
            </a:r>
            <a:r>
              <a:rPr lang="nl-BE" sz="1400" b="1" dirty="0">
                <a:solidFill>
                  <a:srgbClr val="0F253F"/>
                </a:solidFill>
                <a:latin typeface="Söhne"/>
                <a:ea typeface="Söhne"/>
                <a:cs typeface="Söhne"/>
              </a:rPr>
              <a:t>publieke, nationale/gewestelijke </a:t>
            </a:r>
            <a:r>
              <a:rPr lang="nl-BE" sz="1400" dirty="0">
                <a:solidFill>
                  <a:srgbClr val="0F253F"/>
                </a:solidFill>
                <a:latin typeface="Söhne"/>
                <a:ea typeface="Söhne"/>
                <a:cs typeface="Söhne"/>
              </a:rPr>
              <a:t>cofinanciering (geen Europese cofinanciering)</a:t>
            </a:r>
          </a:p>
          <a:p>
            <a:pPr lvl="1" indent="0"/>
            <a:r>
              <a:rPr lang="nl-BE" sz="1400" b="0" i="0" strike="noStrike" cap="none" spc="0" baseline="0" dirty="0">
                <a:solidFill>
                  <a:srgbClr val="0F253F"/>
                </a:solidFill>
                <a:effectLst/>
                <a:latin typeface="Söhne"/>
                <a:ea typeface="Söhne"/>
                <a:cs typeface="Söhne"/>
              </a:rPr>
              <a:t>		(- staatssteun: soms eigen inbreng te verantwoorden)</a:t>
            </a:r>
          </a:p>
          <a:p>
            <a:pPr lvl="1" indent="0"/>
            <a:endParaRPr lang="nl-BE" sz="1400" b="0" i="0" strike="noStrike" cap="none" spc="0" baseline="0" dirty="0">
              <a:solidFill>
                <a:srgbClr val="0F253F"/>
              </a:solidFill>
              <a:effectLst/>
              <a:latin typeface="Söhne"/>
              <a:ea typeface="Söhne"/>
              <a:cs typeface="Söhne"/>
            </a:endParaRPr>
          </a:p>
          <a:p>
            <a:pPr marL="270900" lvl="1" indent="-342900">
              <a:buFont typeface="Arial" pitchFamily="34" charset="0"/>
              <a:buChar char="•"/>
            </a:pPr>
            <a:endParaRPr lang="nl-BE" sz="1400" b="0" i="0" strike="noStrike" cap="none" spc="0" baseline="0" dirty="0">
              <a:solidFill>
                <a:srgbClr val="0F253F"/>
              </a:solidFill>
              <a:effectLst/>
              <a:latin typeface="Söhne"/>
              <a:ea typeface="Söhne"/>
              <a:cs typeface="Söhne"/>
            </a:endParaRPr>
          </a:p>
        </p:txBody>
      </p:sp>
    </p:spTree>
    <p:extLst>
      <p:ext uri="{BB962C8B-B14F-4D97-AF65-F5344CB8AC3E}">
        <p14:creationId xmlns:p14="http://schemas.microsoft.com/office/powerpoint/2010/main" val="86414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La justification des dépenses / les demandes de paiement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059582"/>
            <a:ext cx="8784468" cy="3877940"/>
          </a:xfrm>
        </p:spPr>
        <p:txBody>
          <a:bodyPr>
            <a:normAutofit/>
          </a:bodyPr>
          <a:lstStyle/>
          <a:p>
            <a:pPr marL="270900" lvl="1" indent="-342900">
              <a:buFont typeface="Arial" panose="020B0604020202020204" pitchFamily="34" charset="0"/>
              <a:buChar char="•"/>
            </a:pPr>
            <a:r>
              <a:rPr lang="fr-BE" sz="1400" b="0" dirty="0">
                <a:solidFill>
                  <a:schemeClr val="tx2">
                    <a:lumMod val="50000"/>
                  </a:schemeClr>
                </a:solidFill>
                <a:latin typeface="Söhne"/>
              </a:rPr>
              <a:t>Période d’éligibilité des dépenses: </a:t>
            </a:r>
            <a:r>
              <a:rPr lang="fr-BE" sz="1400" b="1" dirty="0">
                <a:solidFill>
                  <a:schemeClr val="tx2">
                    <a:lumMod val="50000"/>
                  </a:schemeClr>
                </a:solidFill>
                <a:latin typeface="Söhne"/>
              </a:rPr>
              <a:t>1 janvier 2021 – 31 décembre 2029 </a:t>
            </a:r>
            <a:r>
              <a:rPr lang="fr-BE" sz="1400" b="0" dirty="0">
                <a:solidFill>
                  <a:schemeClr val="tx2">
                    <a:lumMod val="50000"/>
                  </a:schemeClr>
                </a:solidFill>
                <a:latin typeface="Söhne"/>
              </a:rPr>
              <a:t>(</a:t>
            </a:r>
            <a:r>
              <a:rPr lang="fr-BE" sz="1400" b="1" dirty="0">
                <a:solidFill>
                  <a:schemeClr val="tx2">
                    <a:lumMod val="50000"/>
                  </a:schemeClr>
                </a:solidFill>
                <a:latin typeface="Söhne"/>
              </a:rPr>
              <a:t>factures payées + prestations réelles</a:t>
            </a:r>
            <a:r>
              <a:rPr lang="fr-BE" sz="1400" b="0" dirty="0">
                <a:solidFill>
                  <a:schemeClr val="tx2">
                    <a:lumMod val="50000"/>
                  </a:schemeClr>
                </a:solidFill>
                <a:latin typeface="Söhne"/>
              </a:rPr>
              <a:t>)</a:t>
            </a:r>
            <a:endParaRPr lang="fr-BE" sz="1400" b="0" i="0" dirty="0">
              <a:solidFill>
                <a:schemeClr val="tx2">
                  <a:lumMod val="50000"/>
                </a:schemeClr>
              </a:solidFill>
              <a:effectLst/>
              <a:latin typeface="Söhne"/>
            </a:endParaRPr>
          </a:p>
          <a:p>
            <a:pPr marL="270900" lvl="1" indent="-342900">
              <a:buFont typeface="Arial" panose="020B0604020202020204" pitchFamily="34" charset="0"/>
              <a:buChar char="•"/>
            </a:pPr>
            <a:r>
              <a:rPr lang="fr-BE" sz="1400" dirty="0">
                <a:solidFill>
                  <a:schemeClr val="tx2">
                    <a:lumMod val="50000"/>
                  </a:schemeClr>
                </a:solidFill>
                <a:latin typeface="Söhne"/>
              </a:rPr>
              <a:t>Justification des dépenses et introduction demandes de paiement </a:t>
            </a:r>
            <a:r>
              <a:rPr lang="fr-BE" sz="1400" b="1" dirty="0">
                <a:solidFill>
                  <a:schemeClr val="tx2">
                    <a:lumMod val="50000"/>
                  </a:schemeClr>
                </a:solidFill>
                <a:latin typeface="Söhne"/>
              </a:rPr>
              <a:t>deux fois par an </a:t>
            </a:r>
            <a:r>
              <a:rPr lang="fr-BE" sz="1400" dirty="0">
                <a:solidFill>
                  <a:schemeClr val="tx2">
                    <a:lumMod val="50000"/>
                  </a:schemeClr>
                </a:solidFill>
                <a:latin typeface="Söhne"/>
              </a:rPr>
              <a:t>(28 février et 31 août) (possibilité au fur et à mesure)</a:t>
            </a:r>
          </a:p>
          <a:p>
            <a:pPr marL="270900" lvl="1" indent="-342900">
              <a:buFont typeface="Arial" panose="020B0604020202020204" pitchFamily="34" charset="0"/>
              <a:buChar char="•"/>
            </a:pPr>
            <a:r>
              <a:rPr lang="fr-BE" sz="1400" dirty="0">
                <a:solidFill>
                  <a:schemeClr val="tx2">
                    <a:lumMod val="50000"/>
                  </a:schemeClr>
                </a:solidFill>
                <a:latin typeface="Söhne"/>
              </a:rPr>
              <a:t>Introduction via la plateforme électronique </a:t>
            </a:r>
            <a:r>
              <a:rPr lang="fr-BE" sz="1400" b="1" dirty="0" err="1">
                <a:solidFill>
                  <a:schemeClr val="tx2">
                    <a:lumMod val="50000"/>
                  </a:schemeClr>
                </a:solidFill>
                <a:latin typeface="Söhne"/>
              </a:rPr>
              <a:t>salesforce</a:t>
            </a:r>
            <a:r>
              <a:rPr lang="fr-BE" sz="1400" b="1" dirty="0">
                <a:solidFill>
                  <a:schemeClr val="tx2">
                    <a:lumMod val="50000"/>
                  </a:schemeClr>
                </a:solidFill>
                <a:latin typeface="Söhne"/>
              </a:rPr>
              <a:t> </a:t>
            </a:r>
          </a:p>
          <a:p>
            <a:pPr marL="270900" lvl="1" indent="-342900">
              <a:buFont typeface="Arial" panose="020B0604020202020204" pitchFamily="34" charset="0"/>
              <a:buChar char="•"/>
            </a:pPr>
            <a:r>
              <a:rPr lang="fr-BE" sz="1400" dirty="0">
                <a:solidFill>
                  <a:schemeClr val="tx2">
                    <a:lumMod val="50000"/>
                  </a:schemeClr>
                </a:solidFill>
                <a:latin typeface="Söhne"/>
              </a:rPr>
              <a:t>+ </a:t>
            </a:r>
            <a:r>
              <a:rPr lang="fr-BE" sz="1400" b="1" dirty="0">
                <a:solidFill>
                  <a:schemeClr val="tx2">
                    <a:lumMod val="50000"/>
                  </a:schemeClr>
                </a:solidFill>
                <a:latin typeface="Söhne"/>
              </a:rPr>
              <a:t>Pièces justificatives</a:t>
            </a:r>
          </a:p>
          <a:p>
            <a:pPr marL="270900" lvl="1" indent="-342900">
              <a:buFont typeface="Arial" panose="020B0604020202020204" pitchFamily="34" charset="0"/>
              <a:buChar char="•"/>
            </a:pPr>
            <a:r>
              <a:rPr lang="fr-BE" sz="1400" dirty="0">
                <a:solidFill>
                  <a:schemeClr val="tx2">
                    <a:lumMod val="50000"/>
                  </a:schemeClr>
                </a:solidFill>
                <a:latin typeface="Söhne"/>
              </a:rPr>
              <a:t>Les justifications couvrent toutes </a:t>
            </a:r>
            <a:r>
              <a:rPr lang="fr-BE" sz="1400" b="1" dirty="0">
                <a:solidFill>
                  <a:schemeClr val="tx2">
                    <a:lumMod val="50000"/>
                  </a:schemeClr>
                </a:solidFill>
                <a:latin typeface="Söhne"/>
              </a:rPr>
              <a:t>les dépenses </a:t>
            </a:r>
            <a:r>
              <a:rPr lang="fr-BE" sz="1400" dirty="0">
                <a:solidFill>
                  <a:schemeClr val="tx2">
                    <a:lumMod val="50000"/>
                  </a:schemeClr>
                </a:solidFill>
                <a:latin typeface="Söhne"/>
              </a:rPr>
              <a:t>:</a:t>
            </a:r>
          </a:p>
          <a:p>
            <a:pPr lvl="1" indent="0"/>
            <a:r>
              <a:rPr lang="fr-BE" sz="1400" dirty="0">
                <a:solidFill>
                  <a:schemeClr val="tx2">
                    <a:lumMod val="50000"/>
                  </a:schemeClr>
                </a:solidFill>
                <a:latin typeface="Söhne"/>
              </a:rPr>
              <a:t>	- Financement par FEDER (</a:t>
            </a:r>
            <a:r>
              <a:rPr lang="fr-BE" sz="1400" b="1" dirty="0">
                <a:solidFill>
                  <a:schemeClr val="tx2">
                    <a:lumMod val="50000"/>
                  </a:schemeClr>
                </a:solidFill>
                <a:latin typeface="Söhne"/>
              </a:rPr>
              <a:t>subvention FEDER+RBC</a:t>
            </a:r>
            <a:r>
              <a:rPr lang="fr-BE" sz="1400" dirty="0">
                <a:solidFill>
                  <a:schemeClr val="tx2">
                    <a:lumMod val="50000"/>
                  </a:schemeClr>
                </a:solidFill>
                <a:latin typeface="Söhne"/>
              </a:rPr>
              <a:t>)</a:t>
            </a:r>
          </a:p>
          <a:p>
            <a:pPr lvl="1" indent="0"/>
            <a:r>
              <a:rPr lang="fr-BE" sz="1400" dirty="0">
                <a:solidFill>
                  <a:schemeClr val="tx2">
                    <a:lumMod val="50000"/>
                  </a:schemeClr>
                </a:solidFill>
                <a:latin typeface="Söhne"/>
              </a:rPr>
              <a:t>	- </a:t>
            </a:r>
            <a:r>
              <a:rPr lang="fr-BE" sz="1400" b="1" dirty="0">
                <a:solidFill>
                  <a:schemeClr val="tx2">
                    <a:lumMod val="50000"/>
                  </a:schemeClr>
                </a:solidFill>
                <a:latin typeface="Söhne"/>
              </a:rPr>
              <a:t>Cofinancement</a:t>
            </a:r>
            <a:r>
              <a:rPr lang="fr-BE" sz="1400" dirty="0">
                <a:solidFill>
                  <a:schemeClr val="tx2">
                    <a:lumMod val="50000"/>
                  </a:schemeClr>
                </a:solidFill>
                <a:latin typeface="Söhne"/>
              </a:rPr>
              <a:t> / apport propre (y compris apports en nature)</a:t>
            </a:r>
          </a:p>
          <a:p>
            <a:pPr marL="2785500" lvl="5" indent="-342900"/>
            <a:r>
              <a:rPr lang="fr-BE" sz="1400" dirty="0">
                <a:solidFill>
                  <a:schemeClr val="tx2">
                    <a:lumMod val="50000"/>
                  </a:schemeClr>
                </a:solidFill>
                <a:latin typeface="Söhne"/>
              </a:rPr>
              <a:t>Cofinancement </a:t>
            </a:r>
            <a:r>
              <a:rPr lang="fr-BE" sz="1400" b="1" dirty="0">
                <a:solidFill>
                  <a:schemeClr val="tx2">
                    <a:lumMod val="50000"/>
                  </a:schemeClr>
                </a:solidFill>
                <a:latin typeface="Söhne"/>
              </a:rPr>
              <a:t>public national/régional </a:t>
            </a:r>
            <a:r>
              <a:rPr lang="fr-BE" sz="1400" dirty="0">
                <a:solidFill>
                  <a:schemeClr val="tx2">
                    <a:lumMod val="50000"/>
                  </a:schemeClr>
                </a:solidFill>
                <a:latin typeface="Söhne"/>
              </a:rPr>
              <a:t>(pas de cofinancement européen)</a:t>
            </a:r>
          </a:p>
          <a:p>
            <a:pPr marL="2785500" lvl="5" indent="-342900"/>
            <a:r>
              <a:rPr lang="fr-BE" sz="1400" b="0" dirty="0">
                <a:solidFill>
                  <a:schemeClr val="tx2">
                    <a:lumMod val="50000"/>
                  </a:schemeClr>
                </a:solidFill>
                <a:latin typeface="Söhne"/>
              </a:rPr>
              <a:t>Aides d’état: pa</a:t>
            </a:r>
            <a:r>
              <a:rPr lang="fr-BE" sz="1400" dirty="0">
                <a:solidFill>
                  <a:schemeClr val="tx2">
                    <a:lumMod val="50000"/>
                  </a:schemeClr>
                </a:solidFill>
                <a:latin typeface="Söhne"/>
              </a:rPr>
              <a:t>rfois apport propre à justifier</a:t>
            </a:r>
            <a:endParaRPr lang="fr-BE" sz="1400" b="0" dirty="0">
              <a:solidFill>
                <a:schemeClr val="tx2">
                  <a:lumMod val="50000"/>
                </a:schemeClr>
              </a:solidFill>
              <a:latin typeface="Söhne"/>
            </a:endParaRPr>
          </a:p>
        </p:txBody>
      </p:sp>
    </p:spTree>
    <p:extLst>
      <p:ext uri="{BB962C8B-B14F-4D97-AF65-F5344CB8AC3E}">
        <p14:creationId xmlns:p14="http://schemas.microsoft.com/office/powerpoint/2010/main" val="13663172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a:xfrm>
            <a:off x="395536" y="205978"/>
            <a:ext cx="8424936" cy="1141636"/>
          </a:xfrm>
        </p:spPr>
        <p:txBody>
          <a:bodyPr>
            <a:normAutofit/>
          </a:bodyPr>
          <a:lstStyle/>
          <a:p>
            <a:r>
              <a:rPr lang="nl-BE" sz="2200" b="1" i="1" strike="noStrike" cap="none" spc="0" baseline="0" dirty="0">
                <a:solidFill>
                  <a:srgbClr val="595959"/>
                </a:solidFill>
                <a:effectLst/>
                <a:latin typeface="Arial"/>
                <a:ea typeface="Arial"/>
                <a:cs typeface="Arial"/>
              </a:rPr>
              <a:t>Verantwoording van de uitgaven / van de betalingsverzoeken</a:t>
            </a:r>
            <a:br>
              <a:rPr lang="nl-BE" sz="2200" b="1" i="1" strike="noStrike" cap="none" spc="0" baseline="0" dirty="0">
                <a:solidFill>
                  <a:srgbClr val="595959"/>
                </a:solidFill>
                <a:effectLst/>
                <a:latin typeface="Arial"/>
                <a:ea typeface="Arial"/>
                <a:cs typeface="Arial"/>
              </a:rPr>
            </a:br>
            <a:br>
              <a:rPr lang="nl-BE" sz="2200" b="1" i="1" strike="noStrike" cap="none" spc="0" baseline="0" dirty="0">
                <a:solidFill>
                  <a:srgbClr val="595959"/>
                </a:solidFill>
                <a:effectLst/>
                <a:latin typeface="Arial"/>
                <a:ea typeface="Arial"/>
                <a:cs typeface="Arial"/>
              </a:rPr>
            </a:br>
            <a:r>
              <a:rPr lang="nl-BE" sz="2200" b="1" i="1" strike="noStrike" cap="none" spc="0" baseline="0" dirty="0">
                <a:solidFill>
                  <a:schemeClr val="tx2"/>
                </a:solidFill>
                <a:effectLst/>
                <a:latin typeface="Arial"/>
                <a:ea typeface="Arial"/>
                <a:cs typeface="Arial"/>
              </a:rPr>
              <a:t>Investeringsuitgaven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635646"/>
            <a:ext cx="8784468" cy="3301876"/>
          </a:xfrm>
        </p:spPr>
        <p:txBody>
          <a:bodyPr>
            <a:normAutofit/>
          </a:bodyPr>
          <a:lstStyle/>
          <a:p>
            <a:pPr marL="270900" lvl="1" indent="-342900">
              <a:buFont typeface="Arial" pitchFamily="34" charset="0"/>
              <a:buChar char="•"/>
            </a:pPr>
            <a:r>
              <a:rPr lang="nl-BE" sz="1400" b="1" i="0" strike="noStrike" cap="none" spc="0" baseline="0" dirty="0">
                <a:solidFill>
                  <a:srgbClr val="0F253F"/>
                </a:solidFill>
                <a:effectLst/>
                <a:latin typeface="Söhne"/>
                <a:ea typeface="Söhne"/>
                <a:cs typeface="Söhne"/>
              </a:rPr>
              <a:t>Verantwoordingsstukken: facturen, betalingsbewijzen</a:t>
            </a:r>
            <a:r>
              <a:rPr lang="nl-BE" sz="1400" b="0" i="0" strike="noStrike" cap="none" spc="0" baseline="0" dirty="0">
                <a:solidFill>
                  <a:srgbClr val="0F253F"/>
                </a:solidFill>
                <a:effectLst/>
                <a:latin typeface="Söhne"/>
                <a:ea typeface="Söhne"/>
                <a:cs typeface="Söhne"/>
              </a:rPr>
              <a:t>, documenten </a:t>
            </a:r>
            <a:r>
              <a:rPr lang="nl-BE" sz="1400" b="1" i="0" strike="noStrike" cap="none" spc="0" baseline="0" dirty="0">
                <a:solidFill>
                  <a:srgbClr val="0F253F"/>
                </a:solidFill>
                <a:effectLst/>
                <a:latin typeface="Söhne"/>
                <a:ea typeface="Söhne"/>
                <a:cs typeface="Söhne"/>
              </a:rPr>
              <a:t>overheidsopdrachten </a:t>
            </a:r>
            <a:r>
              <a:rPr lang="nl-BE" sz="1400" b="0" i="0" strike="noStrike" cap="none" spc="0" baseline="0" dirty="0">
                <a:solidFill>
                  <a:srgbClr val="0F253F"/>
                </a:solidFill>
                <a:effectLst/>
                <a:latin typeface="Söhne"/>
                <a:ea typeface="Söhne"/>
                <a:cs typeface="Söhne"/>
              </a:rPr>
              <a:t>(voor alle uitgaven vanaf de 1</a:t>
            </a:r>
            <a:r>
              <a:rPr lang="nl-BE" sz="1400" b="0" i="0" strike="noStrike" cap="none" spc="0" baseline="30000" dirty="0">
                <a:solidFill>
                  <a:srgbClr val="0F253F"/>
                </a:solidFill>
                <a:effectLst/>
                <a:latin typeface="Söhne"/>
                <a:ea typeface="Söhne"/>
                <a:cs typeface="Söhne"/>
              </a:rPr>
              <a:t>ste</a:t>
            </a:r>
            <a:r>
              <a:rPr lang="nl-BE" sz="1400" b="0" i="0" strike="noStrike" cap="none" spc="0" baseline="0" dirty="0">
                <a:solidFill>
                  <a:srgbClr val="0F253F"/>
                </a:solidFill>
                <a:effectLst/>
                <a:latin typeface="Söhne"/>
                <a:ea typeface="Söhne"/>
                <a:cs typeface="Söhne"/>
              </a:rPr>
              <a:t> euro), nota om indien nodig het verband met het project toe te lichten, enz.</a:t>
            </a:r>
          </a:p>
          <a:p>
            <a:pPr marL="270900" lvl="1" indent="-342900">
              <a:buFont typeface="Arial" pitchFamily="34" charset="0"/>
              <a:buChar char="•"/>
            </a:pPr>
            <a:r>
              <a:rPr lang="nl-BE" sz="1400" b="0" i="0" strike="noStrike" cap="none" spc="0" baseline="0" dirty="0">
                <a:solidFill>
                  <a:srgbClr val="0F253F"/>
                </a:solidFill>
                <a:effectLst/>
                <a:latin typeface="Söhne"/>
                <a:ea typeface="Söhne"/>
                <a:cs typeface="Söhne"/>
              </a:rPr>
              <a:t>Automatische verhoging met </a:t>
            </a:r>
            <a:r>
              <a:rPr lang="nl-BE" sz="1400" b="1" i="0" strike="noStrike" cap="none" spc="0" baseline="0" dirty="0">
                <a:solidFill>
                  <a:srgbClr val="0F253F"/>
                </a:solidFill>
                <a:effectLst/>
                <a:latin typeface="Söhne"/>
                <a:ea typeface="Söhne"/>
                <a:cs typeface="Söhne"/>
              </a:rPr>
              <a:t>7% voor indirecte kosten </a:t>
            </a:r>
            <a:r>
              <a:rPr lang="nl-BE" sz="1400" b="0" i="0" strike="noStrike" cap="none" spc="0" baseline="0" dirty="0">
                <a:solidFill>
                  <a:srgbClr val="0F253F"/>
                </a:solidFill>
                <a:effectLst/>
                <a:latin typeface="Söhne"/>
                <a:ea typeface="Söhne"/>
                <a:cs typeface="Söhne"/>
              </a:rPr>
              <a:t>(subsidie EFRO+BHG en cofinanciering) (geen verantwoording nodig)</a:t>
            </a:r>
          </a:p>
        </p:txBody>
      </p:sp>
    </p:spTree>
    <p:extLst>
      <p:ext uri="{BB962C8B-B14F-4D97-AF65-F5344CB8AC3E}">
        <p14:creationId xmlns:p14="http://schemas.microsoft.com/office/powerpoint/2010/main" val="3661616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a:xfrm>
            <a:off x="395536" y="205978"/>
            <a:ext cx="8424936" cy="1069628"/>
          </a:xfrm>
        </p:spPr>
        <p:txBody>
          <a:bodyPr>
            <a:normAutofit fontScale="90000"/>
          </a:bodyPr>
          <a:lstStyle/>
          <a:p>
            <a:r>
              <a:rPr lang="fr-BE" sz="2200" i="1" dirty="0">
                <a:solidFill>
                  <a:schemeClr val="tx1">
                    <a:lumMod val="65000"/>
                    <a:lumOff val="35000"/>
                  </a:schemeClr>
                </a:solidFill>
              </a:rPr>
              <a:t>La justification des dépenses / les demandes de paiement</a:t>
            </a:r>
            <a:br>
              <a:rPr lang="fr-BE" sz="2200" i="1" dirty="0">
                <a:solidFill>
                  <a:schemeClr val="tx1">
                    <a:lumMod val="65000"/>
                    <a:lumOff val="35000"/>
                  </a:schemeClr>
                </a:solidFill>
              </a:rPr>
            </a:br>
            <a:br>
              <a:rPr lang="fr-BE" sz="2200" i="1" dirty="0">
                <a:solidFill>
                  <a:schemeClr val="tx1">
                    <a:lumMod val="65000"/>
                    <a:lumOff val="35000"/>
                  </a:schemeClr>
                </a:solidFill>
              </a:rPr>
            </a:br>
            <a:r>
              <a:rPr lang="fr-BE" sz="2200" i="1" dirty="0">
                <a:solidFill>
                  <a:schemeClr val="tx2"/>
                </a:solidFill>
              </a:rPr>
              <a:t>Frais d’investissement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275606"/>
            <a:ext cx="8784468" cy="3661916"/>
          </a:xfrm>
        </p:spPr>
        <p:txBody>
          <a:bodyPr>
            <a:normAutofit/>
          </a:bodyPr>
          <a:lstStyle/>
          <a:p>
            <a:pPr marL="270900" lvl="1" indent="-342900">
              <a:buFont typeface="Arial" panose="020B0604020202020204" pitchFamily="34" charset="0"/>
              <a:buChar char="•"/>
            </a:pPr>
            <a:endParaRPr lang="fr-BE" sz="1400" b="1" dirty="0">
              <a:solidFill>
                <a:schemeClr val="tx2">
                  <a:lumMod val="50000"/>
                </a:schemeClr>
              </a:solidFill>
              <a:latin typeface="Söhne"/>
            </a:endParaRPr>
          </a:p>
          <a:p>
            <a:pPr marL="270900" lvl="1" indent="-342900">
              <a:buFont typeface="Arial" panose="020B0604020202020204" pitchFamily="34" charset="0"/>
              <a:buChar char="•"/>
            </a:pPr>
            <a:r>
              <a:rPr lang="fr-BE" sz="1400" b="1" dirty="0">
                <a:solidFill>
                  <a:schemeClr val="tx2">
                    <a:lumMod val="50000"/>
                  </a:schemeClr>
                </a:solidFill>
                <a:latin typeface="Söhne"/>
              </a:rPr>
              <a:t>Pièces justificatives : factures, preuves de paiement</a:t>
            </a:r>
            <a:r>
              <a:rPr lang="fr-BE" sz="1400" dirty="0">
                <a:solidFill>
                  <a:schemeClr val="tx2">
                    <a:lumMod val="50000"/>
                  </a:schemeClr>
                </a:solidFill>
                <a:latin typeface="Söhne"/>
              </a:rPr>
              <a:t>, documents </a:t>
            </a:r>
            <a:r>
              <a:rPr lang="fr-BE" sz="1400" b="1" dirty="0">
                <a:solidFill>
                  <a:schemeClr val="tx2">
                    <a:lumMod val="50000"/>
                  </a:schemeClr>
                </a:solidFill>
                <a:latin typeface="Söhne"/>
              </a:rPr>
              <a:t>marchés publics </a:t>
            </a:r>
            <a:r>
              <a:rPr lang="fr-BE" sz="1400" dirty="0">
                <a:solidFill>
                  <a:schemeClr val="tx2">
                    <a:lumMod val="50000"/>
                  </a:schemeClr>
                </a:solidFill>
                <a:latin typeface="Söhne"/>
              </a:rPr>
              <a:t>(pour toutes les dépenses à partir du 1</a:t>
            </a:r>
            <a:r>
              <a:rPr lang="fr-BE" sz="1400" baseline="30000" dirty="0">
                <a:solidFill>
                  <a:schemeClr val="tx2">
                    <a:lumMod val="50000"/>
                  </a:schemeClr>
                </a:solidFill>
                <a:latin typeface="Söhne"/>
              </a:rPr>
              <a:t>ier</a:t>
            </a:r>
            <a:r>
              <a:rPr lang="fr-BE" sz="1400" dirty="0">
                <a:solidFill>
                  <a:schemeClr val="tx2">
                    <a:lumMod val="50000"/>
                  </a:schemeClr>
                </a:solidFill>
                <a:latin typeface="Söhne"/>
              </a:rPr>
              <a:t> euro), note explicative pour expliquer le lien avec le projet si nécessaire, etc.</a:t>
            </a:r>
          </a:p>
          <a:p>
            <a:pPr marL="270900" lvl="1" indent="-342900">
              <a:buFont typeface="Arial" panose="020B0604020202020204" pitchFamily="34" charset="0"/>
              <a:buChar char="•"/>
            </a:pPr>
            <a:r>
              <a:rPr lang="fr-BE" sz="1400" dirty="0">
                <a:solidFill>
                  <a:schemeClr val="tx2">
                    <a:lumMod val="50000"/>
                  </a:schemeClr>
                </a:solidFill>
                <a:latin typeface="Söhne"/>
              </a:rPr>
              <a:t>A</a:t>
            </a:r>
            <a:r>
              <a:rPr lang="fr-BE" sz="1400" b="0" dirty="0">
                <a:solidFill>
                  <a:schemeClr val="tx2">
                    <a:lumMod val="50000"/>
                  </a:schemeClr>
                </a:solidFill>
                <a:latin typeface="Söhne"/>
              </a:rPr>
              <a:t>ugmentation automatique de </a:t>
            </a:r>
            <a:r>
              <a:rPr lang="fr-BE" sz="1400" b="1" dirty="0">
                <a:solidFill>
                  <a:schemeClr val="tx2">
                    <a:lumMod val="50000"/>
                  </a:schemeClr>
                </a:solidFill>
                <a:latin typeface="Söhne"/>
              </a:rPr>
              <a:t>7% pour les frais indirects </a:t>
            </a:r>
            <a:r>
              <a:rPr lang="fr-BE" sz="1400" b="0" dirty="0">
                <a:solidFill>
                  <a:schemeClr val="tx2">
                    <a:lumMod val="50000"/>
                  </a:schemeClr>
                </a:solidFill>
                <a:latin typeface="Söhne"/>
              </a:rPr>
              <a:t>(subside FEDER+RBC et cofinancement) (pas de justification nécessaire)</a:t>
            </a:r>
          </a:p>
        </p:txBody>
      </p:sp>
    </p:spTree>
    <p:extLst>
      <p:ext uri="{BB962C8B-B14F-4D97-AF65-F5344CB8AC3E}">
        <p14:creationId xmlns:p14="http://schemas.microsoft.com/office/powerpoint/2010/main" val="11470524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a:xfrm>
            <a:off x="395536" y="205978"/>
            <a:ext cx="8424936" cy="1213644"/>
          </a:xfrm>
        </p:spPr>
        <p:txBody>
          <a:bodyPr>
            <a:normAutofit/>
          </a:bodyPr>
          <a:lstStyle/>
          <a:p>
            <a:r>
              <a:rPr lang="nl-BE" sz="2200" b="1" i="1" strike="noStrike" cap="none" spc="0" baseline="0" dirty="0">
                <a:solidFill>
                  <a:srgbClr val="595959"/>
                </a:solidFill>
                <a:effectLst/>
                <a:latin typeface="Arial"/>
                <a:ea typeface="Arial"/>
                <a:cs typeface="Arial"/>
              </a:rPr>
              <a:t>Verantwoording van de uitgaven / van de betalingsverzoeken</a:t>
            </a:r>
            <a:br>
              <a:rPr lang="nl-BE" sz="2200" b="1" i="1" strike="noStrike" cap="none" spc="0" baseline="0" dirty="0">
                <a:solidFill>
                  <a:schemeClr val="tx2"/>
                </a:solidFill>
                <a:effectLst/>
                <a:latin typeface="Arial"/>
                <a:ea typeface="Arial"/>
                <a:cs typeface="Arial"/>
              </a:rPr>
            </a:br>
            <a:br>
              <a:rPr lang="nl-BE" sz="2200" b="1" i="1" strike="noStrike" cap="none" spc="0" baseline="0" dirty="0">
                <a:solidFill>
                  <a:schemeClr val="tx2"/>
                </a:solidFill>
                <a:effectLst/>
                <a:latin typeface="Arial"/>
                <a:ea typeface="Arial"/>
                <a:cs typeface="Arial"/>
              </a:rPr>
            </a:br>
            <a:r>
              <a:rPr lang="nl-BE" sz="2200" b="1" i="1" strike="noStrike" cap="none" spc="0" baseline="0" dirty="0">
                <a:solidFill>
                  <a:schemeClr val="tx2"/>
                </a:solidFill>
                <a:effectLst/>
                <a:latin typeface="Arial"/>
                <a:ea typeface="Arial"/>
                <a:cs typeface="Arial"/>
              </a:rPr>
              <a:t>Personeelskosten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563638"/>
            <a:ext cx="8784468" cy="3373884"/>
          </a:xfrm>
        </p:spPr>
        <p:txBody>
          <a:bodyPr>
            <a:normAutofit/>
          </a:bodyPr>
          <a:lstStyle/>
          <a:p>
            <a:pPr marL="270900" lvl="1" indent="-342900">
              <a:buFont typeface="Arial" pitchFamily="34" charset="0"/>
              <a:buChar char="•"/>
            </a:pPr>
            <a:r>
              <a:rPr lang="nl-BE" sz="1400" i="0" strike="noStrike" cap="none" spc="0" baseline="0" dirty="0">
                <a:solidFill>
                  <a:schemeClr val="tx1"/>
                </a:solidFill>
                <a:effectLst/>
                <a:latin typeface="Söhne"/>
                <a:ea typeface="Söhne"/>
                <a:cs typeface="Söhne"/>
              </a:rPr>
              <a:t>Verantwoordingsstukken op basis van de </a:t>
            </a:r>
            <a:r>
              <a:rPr lang="nl-BE" sz="1400" b="1" i="0" strike="noStrike" cap="none" spc="0" baseline="0" dirty="0">
                <a:solidFill>
                  <a:schemeClr val="tx1"/>
                </a:solidFill>
                <a:effectLst/>
                <a:latin typeface="Söhne"/>
                <a:ea typeface="Söhne"/>
                <a:cs typeface="Söhne"/>
              </a:rPr>
              <a:t>deliverables (maken dat de uitgaven aanvaard en terugbetaald kunnen worden)</a:t>
            </a:r>
          </a:p>
          <a:p>
            <a:pPr marL="270900" lvl="1" indent="-342900">
              <a:buFont typeface="Arial" pitchFamily="34" charset="0"/>
              <a:buChar char="•"/>
            </a:pPr>
            <a:r>
              <a:rPr lang="nl-BE" sz="1400" b="1" dirty="0">
                <a:solidFill>
                  <a:schemeClr val="tx1"/>
                </a:solidFill>
                <a:latin typeface="Söhne"/>
                <a:ea typeface="Söhne"/>
                <a:cs typeface="Söhne"/>
              </a:rPr>
              <a:t>Daarnaast verantwoording tewerkstelling personeelsleden, juistheid barema’s op basis van arbeidscontracten, toewijzing aan het project, diploma’s, punctueel loonfiches….</a:t>
            </a:r>
            <a:endParaRPr lang="nl-BE" sz="1400" b="0" i="0" strike="noStrike" cap="none" spc="0" baseline="0" dirty="0">
              <a:solidFill>
                <a:schemeClr val="tx1"/>
              </a:solidFill>
              <a:effectLst/>
              <a:latin typeface="Söhne"/>
              <a:ea typeface="Söhne"/>
              <a:cs typeface="Söhne"/>
            </a:endParaRPr>
          </a:p>
          <a:p>
            <a:pPr marL="270900" lvl="1" indent="-342900">
              <a:buFont typeface="Arial" pitchFamily="34" charset="0"/>
              <a:buChar char="•"/>
            </a:pPr>
            <a:r>
              <a:rPr lang="nl-BE" sz="1400" b="0" i="0" strike="noStrike" cap="none" spc="0" baseline="0" dirty="0">
                <a:solidFill>
                  <a:schemeClr val="tx1"/>
                </a:solidFill>
                <a:effectLst/>
                <a:latin typeface="Söhne"/>
                <a:ea typeface="Söhne"/>
                <a:cs typeface="Söhne"/>
              </a:rPr>
              <a:t>Automatische verhoging met </a:t>
            </a:r>
            <a:r>
              <a:rPr lang="nl-BE" sz="1400" b="1" i="0" strike="noStrike" cap="none" spc="0" baseline="0" dirty="0">
                <a:solidFill>
                  <a:schemeClr val="tx1"/>
                </a:solidFill>
                <a:effectLst/>
                <a:latin typeface="Söhne"/>
                <a:ea typeface="Söhne"/>
                <a:cs typeface="Söhne"/>
              </a:rPr>
              <a:t>40% voor alle andere kosten </a:t>
            </a:r>
            <a:endParaRPr lang="nl-BE" sz="1400" dirty="0">
              <a:solidFill>
                <a:schemeClr val="tx1"/>
              </a:solidFill>
              <a:latin typeface="Söhne"/>
              <a:ea typeface="Söhne"/>
              <a:cs typeface="Söhne"/>
            </a:endParaRPr>
          </a:p>
          <a:p>
            <a:pPr marL="810900" lvl="2" indent="-342900">
              <a:buFont typeface="Arial" pitchFamily="34" charset="0"/>
              <a:buChar char="•"/>
            </a:pPr>
            <a:r>
              <a:rPr lang="nl-BE" sz="1400" b="0" i="0" strike="noStrike" cap="none" spc="0" baseline="0" dirty="0">
                <a:solidFill>
                  <a:schemeClr val="tx1"/>
                </a:solidFill>
                <a:effectLst/>
                <a:latin typeface="Söhne"/>
                <a:ea typeface="Söhne"/>
                <a:cs typeface="Söhne"/>
              </a:rPr>
              <a:t>Toegekend op de subsidie EFRO+BHG en op de cofinanciering</a:t>
            </a:r>
          </a:p>
          <a:p>
            <a:pPr marL="810900" lvl="2" indent="-342900">
              <a:buFont typeface="Arial" pitchFamily="34" charset="0"/>
              <a:buChar char="•"/>
            </a:pPr>
            <a:r>
              <a:rPr lang="nl-BE" sz="1400" b="0" i="0" strike="noStrike" cap="none" spc="0" baseline="0" dirty="0">
                <a:solidFill>
                  <a:schemeClr val="tx1"/>
                </a:solidFill>
                <a:effectLst/>
                <a:latin typeface="Söhne"/>
                <a:ea typeface="Söhne"/>
                <a:cs typeface="Söhne"/>
              </a:rPr>
              <a:t>geen verantwoording nodig</a:t>
            </a:r>
            <a:endParaRPr lang="nl-BE" sz="1400" b="0" dirty="0">
              <a:solidFill>
                <a:schemeClr val="tx1"/>
              </a:solidFill>
              <a:latin typeface="Söhne"/>
              <a:ea typeface="Söhne"/>
              <a:cs typeface="Söhne"/>
            </a:endParaRPr>
          </a:p>
          <a:p>
            <a:pPr marL="810900" lvl="2" indent="-342900">
              <a:buFont typeface="Arial" pitchFamily="34" charset="0"/>
              <a:buChar char="•"/>
            </a:pPr>
            <a:r>
              <a:rPr lang="nl-BE" sz="1400" b="0" i="0" strike="noStrike" cap="none" spc="0" baseline="0" dirty="0">
                <a:solidFill>
                  <a:schemeClr val="tx1"/>
                </a:solidFill>
                <a:effectLst/>
                <a:latin typeface="Söhne"/>
                <a:ea typeface="Söhne"/>
                <a:cs typeface="Söhne"/>
              </a:rPr>
              <a:t>Opgelet! De wetgeving overheidsopdrachten moet nageleefd worden + gegevens Europese overheidsopdrachten directe kosten</a:t>
            </a:r>
          </a:p>
        </p:txBody>
      </p:sp>
    </p:spTree>
    <p:extLst>
      <p:ext uri="{BB962C8B-B14F-4D97-AF65-F5344CB8AC3E}">
        <p14:creationId xmlns:p14="http://schemas.microsoft.com/office/powerpoint/2010/main" val="39858108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a:xfrm>
            <a:off x="395536" y="205978"/>
            <a:ext cx="8424936" cy="1357660"/>
          </a:xfrm>
        </p:spPr>
        <p:txBody>
          <a:bodyPr>
            <a:normAutofit/>
          </a:bodyPr>
          <a:lstStyle/>
          <a:p>
            <a:r>
              <a:rPr lang="fr-BE" sz="2200" i="1" dirty="0">
                <a:solidFill>
                  <a:schemeClr val="tx1">
                    <a:lumMod val="65000"/>
                    <a:lumOff val="35000"/>
                  </a:schemeClr>
                </a:solidFill>
              </a:rPr>
              <a:t>La justification des dépenses / les demandes de paiement</a:t>
            </a:r>
            <a:br>
              <a:rPr lang="fr-BE" sz="2200" i="1" dirty="0">
                <a:solidFill>
                  <a:schemeClr val="tx1">
                    <a:lumMod val="65000"/>
                    <a:lumOff val="35000"/>
                  </a:schemeClr>
                </a:solidFill>
              </a:rPr>
            </a:br>
            <a:br>
              <a:rPr lang="fr-BE" sz="2200" i="1" dirty="0">
                <a:solidFill>
                  <a:schemeClr val="tx1">
                    <a:lumMod val="65000"/>
                    <a:lumOff val="35000"/>
                  </a:schemeClr>
                </a:solidFill>
              </a:rPr>
            </a:br>
            <a:r>
              <a:rPr lang="fr-BE" sz="2200" i="1" dirty="0">
                <a:solidFill>
                  <a:schemeClr val="tx2"/>
                </a:solidFill>
              </a:rPr>
              <a:t>Frais de personnel</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1563638"/>
            <a:ext cx="8784468" cy="2952328"/>
          </a:xfrm>
        </p:spPr>
        <p:txBody>
          <a:bodyPr>
            <a:normAutofit/>
          </a:bodyPr>
          <a:lstStyle/>
          <a:p>
            <a:pPr marL="270900" lvl="1" indent="-342900">
              <a:buFont typeface="Arial" panose="020B0604020202020204" pitchFamily="34" charset="0"/>
              <a:buChar char="•"/>
            </a:pPr>
            <a:endParaRPr lang="fr-BE" sz="1400" dirty="0">
              <a:solidFill>
                <a:schemeClr val="tx1"/>
              </a:solidFill>
              <a:highlight>
                <a:srgbClr val="FFFF00"/>
              </a:highlight>
              <a:latin typeface="Söhne"/>
            </a:endParaRPr>
          </a:p>
          <a:p>
            <a:pPr marL="270900" lvl="1" indent="-342900">
              <a:buFont typeface="Arial" panose="020B0604020202020204" pitchFamily="34" charset="0"/>
              <a:buChar char="•"/>
            </a:pPr>
            <a:r>
              <a:rPr lang="fr-BE" sz="1400" dirty="0">
                <a:solidFill>
                  <a:schemeClr val="tx1"/>
                </a:solidFill>
                <a:latin typeface="Söhne"/>
              </a:rPr>
              <a:t>Justification sur base des </a:t>
            </a:r>
            <a:r>
              <a:rPr lang="fr-BE" sz="1400" b="1" dirty="0">
                <a:solidFill>
                  <a:schemeClr val="tx1"/>
                </a:solidFill>
                <a:latin typeface="Söhne"/>
              </a:rPr>
              <a:t>livrables (permettent l’acceptation des dépenses et leur remboursement)</a:t>
            </a:r>
          </a:p>
          <a:p>
            <a:pPr marL="270900" lvl="1" indent="-342900">
              <a:buFont typeface="Arial" panose="020B0604020202020204" pitchFamily="34" charset="0"/>
              <a:buChar char="•"/>
            </a:pP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justification</a:t>
            </a:r>
            <a:r>
              <a:rPr lang="nl-BE" sz="1400" dirty="0">
                <a:solidFill>
                  <a:schemeClr val="tx1"/>
                </a:solidFill>
                <a:latin typeface="Söhne"/>
                <a:ea typeface="Söhne"/>
                <a:cs typeface="Söhne"/>
              </a:rPr>
              <a:t> de </a:t>
            </a:r>
            <a:r>
              <a:rPr lang="nl-BE" sz="1400" dirty="0" err="1">
                <a:solidFill>
                  <a:schemeClr val="tx1"/>
                </a:solidFill>
                <a:latin typeface="Söhne"/>
                <a:ea typeface="Söhne"/>
                <a:cs typeface="Söhne"/>
              </a:rPr>
              <a:t>l’emploi</a:t>
            </a:r>
            <a:r>
              <a:rPr lang="nl-BE" sz="1400" dirty="0">
                <a:solidFill>
                  <a:schemeClr val="tx1"/>
                </a:solidFill>
                <a:latin typeface="Söhne"/>
                <a:ea typeface="Söhne"/>
                <a:cs typeface="Söhne"/>
              </a:rPr>
              <a:t> du </a:t>
            </a:r>
            <a:r>
              <a:rPr lang="nl-BE" sz="1400" dirty="0" err="1">
                <a:solidFill>
                  <a:schemeClr val="tx1"/>
                </a:solidFill>
                <a:latin typeface="Söhne"/>
                <a:ea typeface="Söhne"/>
                <a:cs typeface="Söhne"/>
              </a:rPr>
              <a:t>personnel</a:t>
            </a:r>
            <a:r>
              <a:rPr lang="nl-BE" sz="1400" dirty="0">
                <a:solidFill>
                  <a:schemeClr val="tx1"/>
                </a:solidFill>
                <a:latin typeface="Söhne"/>
                <a:ea typeface="Söhne"/>
                <a:cs typeface="Söhne"/>
              </a:rPr>
              <a:t> et des </a:t>
            </a:r>
            <a:r>
              <a:rPr lang="nl-BE" sz="1400" dirty="0" err="1">
                <a:solidFill>
                  <a:schemeClr val="tx1"/>
                </a:solidFill>
                <a:latin typeface="Söhne"/>
                <a:ea typeface="Söhne"/>
                <a:cs typeface="Söhne"/>
              </a:rPr>
              <a:t>barèmes</a:t>
            </a: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utilisés</a:t>
            </a: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sur</a:t>
            </a:r>
            <a:r>
              <a:rPr lang="nl-BE" sz="1400" dirty="0">
                <a:solidFill>
                  <a:schemeClr val="tx1"/>
                </a:solidFill>
                <a:latin typeface="Söhne"/>
                <a:ea typeface="Söhne"/>
                <a:cs typeface="Söhne"/>
              </a:rPr>
              <a:t> base de </a:t>
            </a:r>
            <a:r>
              <a:rPr lang="nl-BE" sz="1400" dirty="0" err="1">
                <a:solidFill>
                  <a:schemeClr val="tx1"/>
                </a:solidFill>
                <a:latin typeface="Söhne"/>
                <a:ea typeface="Söhne"/>
                <a:cs typeface="Söhne"/>
              </a:rPr>
              <a:t>notamment</a:t>
            </a:r>
            <a:r>
              <a:rPr lang="nl-BE" sz="1400" dirty="0">
                <a:solidFill>
                  <a:schemeClr val="tx1"/>
                </a:solidFill>
                <a:latin typeface="Söhne"/>
                <a:ea typeface="Söhne"/>
                <a:cs typeface="Söhne"/>
              </a:rPr>
              <a:t> de </a:t>
            </a:r>
            <a:r>
              <a:rPr lang="nl-BE" sz="1400" dirty="0" err="1">
                <a:solidFill>
                  <a:schemeClr val="tx1"/>
                </a:solidFill>
                <a:latin typeface="Söhne"/>
                <a:ea typeface="Söhne"/>
                <a:cs typeface="Söhne"/>
              </a:rPr>
              <a:t>contrats</a:t>
            </a: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d’emploi</a:t>
            </a:r>
            <a:r>
              <a:rPr lang="nl-BE" sz="1400" dirty="0">
                <a:solidFill>
                  <a:schemeClr val="tx1"/>
                </a:solidFill>
                <a:latin typeface="Söhne"/>
                <a:ea typeface="Söhne"/>
                <a:cs typeface="Söhne"/>
              </a:rPr>
              <a:t>, de </a:t>
            </a:r>
            <a:r>
              <a:rPr lang="nl-BE" sz="1400" dirty="0" err="1">
                <a:solidFill>
                  <a:schemeClr val="tx1"/>
                </a:solidFill>
                <a:latin typeface="Söhne"/>
                <a:ea typeface="Söhne"/>
                <a:cs typeface="Söhne"/>
              </a:rPr>
              <a:t>l’affectation</a:t>
            </a:r>
            <a:r>
              <a:rPr lang="nl-BE" sz="1400" dirty="0">
                <a:solidFill>
                  <a:schemeClr val="tx1"/>
                </a:solidFill>
                <a:latin typeface="Söhne"/>
                <a:ea typeface="Söhne"/>
                <a:cs typeface="Söhne"/>
              </a:rPr>
              <a:t> au </a:t>
            </a:r>
            <a:r>
              <a:rPr lang="nl-BE" sz="1400" dirty="0" err="1">
                <a:solidFill>
                  <a:schemeClr val="tx1"/>
                </a:solidFill>
                <a:latin typeface="Söhne"/>
                <a:ea typeface="Söhne"/>
                <a:cs typeface="Söhne"/>
              </a:rPr>
              <a:t>projet</a:t>
            </a:r>
            <a:r>
              <a:rPr lang="nl-BE" sz="1400" dirty="0">
                <a:solidFill>
                  <a:schemeClr val="tx1"/>
                </a:solidFill>
                <a:latin typeface="Söhne"/>
                <a:ea typeface="Söhne"/>
                <a:cs typeface="Söhne"/>
              </a:rPr>
              <a:t>, de </a:t>
            </a:r>
            <a:r>
              <a:rPr lang="nl-BE" sz="1400" dirty="0" err="1">
                <a:solidFill>
                  <a:schemeClr val="tx1"/>
                </a:solidFill>
                <a:latin typeface="Söhne"/>
                <a:ea typeface="Söhne"/>
                <a:cs typeface="Söhne"/>
              </a:rPr>
              <a:t>diplômes</a:t>
            </a:r>
            <a:r>
              <a:rPr lang="nl-BE" sz="1400" dirty="0">
                <a:solidFill>
                  <a:schemeClr val="tx1"/>
                </a:solidFill>
                <a:latin typeface="Söhne"/>
                <a:ea typeface="Söhne"/>
                <a:cs typeface="Söhne"/>
              </a:rPr>
              <a:t>, </a:t>
            </a:r>
            <a:r>
              <a:rPr lang="nl-BE" sz="1400" dirty="0" err="1">
                <a:solidFill>
                  <a:schemeClr val="tx1"/>
                </a:solidFill>
                <a:latin typeface="Söhne"/>
                <a:ea typeface="Söhne"/>
                <a:cs typeface="Söhne"/>
              </a:rPr>
              <a:t>ponctuellement</a:t>
            </a:r>
            <a:r>
              <a:rPr lang="nl-BE" sz="1400" dirty="0">
                <a:solidFill>
                  <a:schemeClr val="tx1"/>
                </a:solidFill>
                <a:latin typeface="Söhne"/>
                <a:ea typeface="Söhne"/>
                <a:cs typeface="Söhne"/>
              </a:rPr>
              <a:t> des fiches de </a:t>
            </a:r>
            <a:r>
              <a:rPr lang="nl-BE" sz="1400" dirty="0" err="1">
                <a:solidFill>
                  <a:schemeClr val="tx1"/>
                </a:solidFill>
                <a:latin typeface="Söhne"/>
                <a:ea typeface="Söhne"/>
                <a:cs typeface="Söhne"/>
              </a:rPr>
              <a:t>paie</a:t>
            </a:r>
            <a:r>
              <a:rPr lang="nl-BE" sz="1400" dirty="0">
                <a:solidFill>
                  <a:schemeClr val="tx1"/>
                </a:solidFill>
                <a:latin typeface="Söhne"/>
                <a:ea typeface="Söhne"/>
                <a:cs typeface="Söhne"/>
              </a:rPr>
              <a:t> …</a:t>
            </a:r>
          </a:p>
          <a:p>
            <a:pPr marL="270900" lvl="1" indent="-342900">
              <a:buFont typeface="Arial" panose="020B0604020202020204" pitchFamily="34" charset="0"/>
              <a:buChar char="•"/>
            </a:pPr>
            <a:r>
              <a:rPr lang="fr-BE" sz="1400" dirty="0">
                <a:solidFill>
                  <a:schemeClr val="tx1"/>
                </a:solidFill>
                <a:latin typeface="Söhne"/>
              </a:rPr>
              <a:t>A</a:t>
            </a:r>
            <a:r>
              <a:rPr lang="fr-BE" sz="1400" b="0" dirty="0">
                <a:solidFill>
                  <a:schemeClr val="tx1"/>
                </a:solidFill>
                <a:latin typeface="Söhne"/>
              </a:rPr>
              <a:t>ugmentation automatique de </a:t>
            </a:r>
            <a:r>
              <a:rPr lang="fr-BE" sz="1400" b="1" dirty="0">
                <a:solidFill>
                  <a:schemeClr val="tx1"/>
                </a:solidFill>
                <a:latin typeface="Söhne"/>
              </a:rPr>
              <a:t>40% pour tous les autres frais </a:t>
            </a:r>
            <a:endParaRPr lang="fr-BE" sz="1400" dirty="0">
              <a:solidFill>
                <a:schemeClr val="tx1"/>
              </a:solidFill>
              <a:latin typeface="Söhne"/>
            </a:endParaRPr>
          </a:p>
          <a:p>
            <a:pPr marL="810900" lvl="2" indent="-342900">
              <a:buFont typeface="Arial" panose="020B0604020202020204" pitchFamily="34" charset="0"/>
              <a:buChar char="•"/>
            </a:pPr>
            <a:r>
              <a:rPr lang="fr-BE" sz="1400" b="0" dirty="0">
                <a:solidFill>
                  <a:schemeClr val="tx1"/>
                </a:solidFill>
                <a:latin typeface="Söhne"/>
              </a:rPr>
              <a:t>Sur le subside FEDER+RBC et sur cofinancement</a:t>
            </a:r>
          </a:p>
          <a:p>
            <a:pPr marL="810900" lvl="2" indent="-342900">
              <a:buFont typeface="Arial" panose="020B0604020202020204" pitchFamily="34" charset="0"/>
              <a:buChar char="•"/>
            </a:pPr>
            <a:r>
              <a:rPr lang="fr-BE" sz="1400" b="0" dirty="0">
                <a:solidFill>
                  <a:schemeClr val="tx1"/>
                </a:solidFill>
                <a:latin typeface="Söhne"/>
              </a:rPr>
              <a:t>pas de justification nécessaire</a:t>
            </a:r>
          </a:p>
          <a:p>
            <a:pPr marL="810900" lvl="2" indent="-342900">
              <a:buFont typeface="Arial" panose="020B0604020202020204" pitchFamily="34" charset="0"/>
              <a:buChar char="•"/>
            </a:pPr>
            <a:r>
              <a:rPr lang="fr-BE" sz="1400" b="0" dirty="0">
                <a:solidFill>
                  <a:schemeClr val="tx1"/>
                </a:solidFill>
                <a:latin typeface="Söhne"/>
              </a:rPr>
              <a:t>mais attention: la loi marchés publics est à respecter + données marchés européens frais directs</a:t>
            </a:r>
          </a:p>
        </p:txBody>
      </p:sp>
    </p:spTree>
    <p:extLst>
      <p:ext uri="{BB962C8B-B14F-4D97-AF65-F5344CB8AC3E}">
        <p14:creationId xmlns:p14="http://schemas.microsoft.com/office/powerpoint/2010/main" val="2541184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dirty="0">
                <a:solidFill>
                  <a:srgbClr val="595959"/>
                </a:solidFill>
                <a:effectLst/>
                <a:latin typeface="Arial"/>
                <a:ea typeface="Arial"/>
                <a:cs typeface="Arial"/>
              </a:rPr>
              <a:t>Verantwoording van de uitgaven / betalingsaanvragen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marL="270900" lvl="1" indent="-342900">
              <a:buFont typeface="Wingdings" panose="05000000000000000000" pitchFamily="2" charset="2"/>
              <a:buChar char="ü"/>
            </a:pPr>
            <a:r>
              <a:rPr lang="nl-BE" sz="2000" b="0" i="0" strike="noStrike" cap="none" spc="0" baseline="0" dirty="0">
                <a:solidFill>
                  <a:srgbClr val="0F253F"/>
                </a:solidFill>
                <a:effectLst/>
                <a:latin typeface="Söhne"/>
                <a:ea typeface="Söhne"/>
                <a:cs typeface="Söhne"/>
              </a:rPr>
              <a:t>Indiening van de </a:t>
            </a:r>
            <a:r>
              <a:rPr lang="nl-BE" sz="2000" b="1" i="0" strike="noStrike" cap="none" spc="0" baseline="0" dirty="0">
                <a:solidFill>
                  <a:srgbClr val="0F253F"/>
                </a:solidFill>
                <a:effectLst/>
                <a:latin typeface="Söhne"/>
                <a:ea typeface="Söhne"/>
                <a:cs typeface="Söhne"/>
              </a:rPr>
              <a:t>uitgaven </a:t>
            </a:r>
            <a:r>
              <a:rPr lang="nl-BE" sz="2000" b="0" i="0" strike="noStrike" cap="none" spc="0" baseline="0" dirty="0">
                <a:solidFill>
                  <a:srgbClr val="0F253F"/>
                </a:solidFill>
                <a:effectLst/>
                <a:latin typeface="Söhne"/>
                <a:ea typeface="Söhne"/>
                <a:cs typeface="Söhne"/>
              </a:rPr>
              <a:t>door de begunstigde</a:t>
            </a:r>
          </a:p>
          <a:p>
            <a:pPr marL="270900" lvl="1" indent="-342900">
              <a:buFont typeface="Wingdings" panose="05000000000000000000" pitchFamily="2" charset="2"/>
              <a:buChar char="ü"/>
            </a:pPr>
            <a:r>
              <a:rPr lang="nl-BE" sz="2000" b="1" i="0" strike="noStrike" cap="none" spc="0" baseline="0" dirty="0">
                <a:solidFill>
                  <a:srgbClr val="0F253F"/>
                </a:solidFill>
                <a:effectLst/>
                <a:latin typeface="Söhne"/>
                <a:ea typeface="Söhne"/>
                <a:cs typeface="Söhne"/>
              </a:rPr>
              <a:t>Analyse</a:t>
            </a:r>
            <a:r>
              <a:rPr lang="nl-BE" sz="2000" b="0" i="0" strike="noStrike" cap="none" spc="0" baseline="0" dirty="0">
                <a:solidFill>
                  <a:srgbClr val="0F253F"/>
                </a:solidFill>
                <a:effectLst/>
                <a:latin typeface="Söhne"/>
                <a:ea typeface="Söhne"/>
                <a:cs typeface="Söhne"/>
              </a:rPr>
              <a:t> van de uitgaven (directie EFRO)</a:t>
            </a:r>
          </a:p>
          <a:p>
            <a:pPr marL="270900" lvl="1" indent="-342900">
              <a:buFont typeface="Wingdings" panose="05000000000000000000" pitchFamily="2" charset="2"/>
              <a:buChar char="ü"/>
            </a:pPr>
            <a:r>
              <a:rPr lang="nl-BE" sz="2000" b="1" i="0" strike="noStrike" cap="none" spc="0" baseline="0" dirty="0">
                <a:solidFill>
                  <a:srgbClr val="0F253F"/>
                </a:solidFill>
                <a:effectLst/>
                <a:latin typeface="Söhne"/>
                <a:ea typeface="Söhne"/>
                <a:cs typeface="Söhne"/>
              </a:rPr>
              <a:t>Kennisgeving van het in aanmerking komende bedrag </a:t>
            </a:r>
            <a:r>
              <a:rPr lang="nl-BE" sz="2000" b="0" i="0" strike="noStrike" cap="none" spc="0" baseline="0" dirty="0">
                <a:solidFill>
                  <a:srgbClr val="0F253F"/>
                </a:solidFill>
                <a:effectLst/>
                <a:latin typeface="Söhne"/>
                <a:ea typeface="Söhne"/>
                <a:cs typeface="Söhne"/>
              </a:rPr>
              <a:t>(directie EFRO)</a:t>
            </a:r>
            <a:endParaRPr lang="fr-BE" b="1" dirty="0">
              <a:solidFill>
                <a:schemeClr val="tx2">
                  <a:lumMod val="50000"/>
                </a:schemeClr>
              </a:solidFill>
              <a:latin typeface="Söhne"/>
            </a:endParaRPr>
          </a:p>
          <a:p>
            <a:pPr marL="342900" lvl="1" indent="-342900">
              <a:buFont typeface="Wingdings" panose="05000000000000000000" pitchFamily="2" charset="2"/>
              <a:buChar char="ü"/>
            </a:pPr>
            <a:r>
              <a:rPr lang="nl-BE" sz="2000" b="1" i="0" strike="noStrike" cap="none" spc="0" baseline="0" dirty="0">
                <a:solidFill>
                  <a:srgbClr val="0F253F"/>
                </a:solidFill>
                <a:effectLst/>
                <a:latin typeface="Söhne"/>
                <a:ea typeface="Söhne"/>
                <a:cs typeface="Söhne"/>
              </a:rPr>
              <a:t>Schuldvordering </a:t>
            </a:r>
            <a:r>
              <a:rPr lang="nl-BE" sz="2000" b="0" i="0" strike="noStrike" cap="none" spc="0" baseline="0" dirty="0">
                <a:solidFill>
                  <a:srgbClr val="0F253F"/>
                </a:solidFill>
                <a:effectLst/>
                <a:latin typeface="Söhne"/>
                <a:ea typeface="Söhne"/>
                <a:cs typeface="Söhne"/>
              </a:rPr>
              <a:t>(begunstigde) (indien van toepassing)</a:t>
            </a:r>
          </a:p>
          <a:p>
            <a:pPr marL="342900" lvl="1" indent="-342900">
              <a:buFont typeface="Wingdings" panose="05000000000000000000" pitchFamily="2" charset="2"/>
              <a:buChar char="ü"/>
            </a:pPr>
            <a:r>
              <a:rPr lang="nl-BE" sz="2000" b="1" i="0" strike="noStrike" cap="none" spc="0" baseline="0" dirty="0">
                <a:solidFill>
                  <a:srgbClr val="0F253F"/>
                </a:solidFill>
                <a:effectLst/>
                <a:latin typeface="Söhne"/>
                <a:ea typeface="Söhne"/>
                <a:cs typeface="Söhne"/>
              </a:rPr>
              <a:t>Betaling</a:t>
            </a:r>
            <a:r>
              <a:rPr lang="nl-BE" sz="2000" b="0" i="0" strike="noStrike" cap="none" spc="0" baseline="0" dirty="0">
                <a:solidFill>
                  <a:srgbClr val="0F253F"/>
                </a:solidFill>
                <a:effectLst/>
                <a:latin typeface="Söhne"/>
                <a:ea typeface="Söhne"/>
                <a:cs typeface="Söhne"/>
              </a:rPr>
              <a:t> aan de begunstigde (indien van toepassing)</a:t>
            </a:r>
          </a:p>
        </p:txBody>
      </p:sp>
    </p:spTree>
    <p:extLst>
      <p:ext uri="{BB962C8B-B14F-4D97-AF65-F5344CB8AC3E}">
        <p14:creationId xmlns:p14="http://schemas.microsoft.com/office/powerpoint/2010/main" val="10496067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La justification des dépenses / les demandes de paiement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marL="270900" lvl="1" indent="-342900">
              <a:buFont typeface="Wingdings" panose="05000000000000000000" pitchFamily="2" charset="2"/>
              <a:buChar char="ü"/>
            </a:pPr>
            <a:r>
              <a:rPr lang="fr-BE" dirty="0">
                <a:solidFill>
                  <a:schemeClr val="tx2">
                    <a:lumMod val="50000"/>
                  </a:schemeClr>
                </a:solidFill>
                <a:latin typeface="Söhne"/>
              </a:rPr>
              <a:t>Introduction des </a:t>
            </a:r>
            <a:r>
              <a:rPr lang="fr-BE" b="1" dirty="0">
                <a:solidFill>
                  <a:schemeClr val="tx2">
                    <a:lumMod val="50000"/>
                  </a:schemeClr>
                </a:solidFill>
                <a:latin typeface="Söhne"/>
              </a:rPr>
              <a:t>dépenses </a:t>
            </a:r>
            <a:r>
              <a:rPr lang="fr-BE" dirty="0">
                <a:solidFill>
                  <a:schemeClr val="tx2">
                    <a:lumMod val="50000"/>
                  </a:schemeClr>
                </a:solidFill>
                <a:latin typeface="Söhne"/>
              </a:rPr>
              <a:t>par le bénéficiaire</a:t>
            </a:r>
          </a:p>
          <a:p>
            <a:pPr marL="270900" lvl="1" indent="-342900">
              <a:buFont typeface="Wingdings" panose="05000000000000000000" pitchFamily="2" charset="2"/>
              <a:buChar char="ü"/>
            </a:pPr>
            <a:r>
              <a:rPr lang="fr-BE" b="1" dirty="0">
                <a:solidFill>
                  <a:schemeClr val="tx2">
                    <a:lumMod val="50000"/>
                  </a:schemeClr>
                </a:solidFill>
                <a:latin typeface="Söhne"/>
              </a:rPr>
              <a:t>Analyse</a:t>
            </a:r>
            <a:r>
              <a:rPr lang="fr-BE" dirty="0">
                <a:solidFill>
                  <a:schemeClr val="tx2">
                    <a:lumMod val="50000"/>
                  </a:schemeClr>
                </a:solidFill>
                <a:latin typeface="Söhne"/>
              </a:rPr>
              <a:t> des dépenses (Direction FEDER)</a:t>
            </a:r>
          </a:p>
          <a:p>
            <a:pPr marL="270900" lvl="1" indent="-342900">
              <a:buFont typeface="Wingdings" panose="05000000000000000000" pitchFamily="2" charset="2"/>
              <a:buChar char="ü"/>
            </a:pPr>
            <a:r>
              <a:rPr lang="fr-BE" b="1" dirty="0">
                <a:solidFill>
                  <a:schemeClr val="tx2">
                    <a:lumMod val="50000"/>
                  </a:schemeClr>
                </a:solidFill>
                <a:latin typeface="Söhne"/>
              </a:rPr>
              <a:t>Notification du montant éligible </a:t>
            </a:r>
            <a:r>
              <a:rPr lang="fr-BE" dirty="0">
                <a:solidFill>
                  <a:schemeClr val="tx2">
                    <a:lumMod val="50000"/>
                  </a:schemeClr>
                </a:solidFill>
                <a:latin typeface="Söhne"/>
              </a:rPr>
              <a:t>(Direction FEDER)</a:t>
            </a:r>
            <a:endParaRPr lang="fr-BE" b="1" dirty="0">
              <a:solidFill>
                <a:schemeClr val="tx2">
                  <a:lumMod val="50000"/>
                </a:schemeClr>
              </a:solidFill>
              <a:latin typeface="Söhne"/>
            </a:endParaRPr>
          </a:p>
          <a:p>
            <a:pPr marL="342900" lvl="1" indent="-342900">
              <a:buFont typeface="Wingdings" panose="05000000000000000000" pitchFamily="2" charset="2"/>
              <a:buChar char="ü"/>
            </a:pPr>
            <a:r>
              <a:rPr lang="fr-BE" b="1" dirty="0">
                <a:solidFill>
                  <a:schemeClr val="tx2">
                    <a:lumMod val="50000"/>
                  </a:schemeClr>
                </a:solidFill>
                <a:latin typeface="Söhne"/>
              </a:rPr>
              <a:t>Déclaration de créance </a:t>
            </a:r>
            <a:r>
              <a:rPr lang="fr-BE" dirty="0">
                <a:solidFill>
                  <a:schemeClr val="tx2">
                    <a:lumMod val="50000"/>
                  </a:schemeClr>
                </a:solidFill>
                <a:latin typeface="Söhne"/>
              </a:rPr>
              <a:t>(bénéficiaire) (le cas échéant) </a:t>
            </a:r>
          </a:p>
          <a:p>
            <a:pPr marL="342900" lvl="1" indent="-342900">
              <a:buFont typeface="Wingdings" panose="05000000000000000000" pitchFamily="2" charset="2"/>
              <a:buChar char="ü"/>
            </a:pPr>
            <a:r>
              <a:rPr lang="fr-BE" b="1" dirty="0">
                <a:solidFill>
                  <a:schemeClr val="tx2">
                    <a:lumMod val="50000"/>
                  </a:schemeClr>
                </a:solidFill>
                <a:latin typeface="Söhne"/>
              </a:rPr>
              <a:t>Paiement</a:t>
            </a:r>
            <a:r>
              <a:rPr lang="fr-BE" dirty="0">
                <a:solidFill>
                  <a:schemeClr val="tx2">
                    <a:lumMod val="50000"/>
                  </a:schemeClr>
                </a:solidFill>
                <a:latin typeface="Söhne"/>
              </a:rPr>
              <a:t> au bénéficiaire (le cas échéant) </a:t>
            </a:r>
          </a:p>
        </p:txBody>
      </p:sp>
    </p:spTree>
    <p:extLst>
      <p:ext uri="{BB962C8B-B14F-4D97-AF65-F5344CB8AC3E}">
        <p14:creationId xmlns:p14="http://schemas.microsoft.com/office/powerpoint/2010/main" val="6313789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normAutofit/>
          </a:bodyPr>
          <a:lstStyle/>
          <a:p>
            <a:r>
              <a:rPr lang="nl-BE" sz="2200" b="1" i="1" strike="noStrike" cap="none" spc="0" baseline="0" dirty="0">
                <a:solidFill>
                  <a:srgbClr val="595959"/>
                </a:solidFill>
                <a:effectLst/>
                <a:latin typeface="Arial"/>
                <a:ea typeface="Arial"/>
                <a:cs typeface="Arial"/>
              </a:rPr>
              <a:t>Aankopen / verantwoording van gebouwen en terreinen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95000"/>
          </a:bodyPr>
          <a:lstStyle/>
          <a:p>
            <a:pPr lvl="1">
              <a:buFont typeface="Arial" pitchFamily="34" charset="0"/>
              <a:buChar char="•"/>
            </a:pPr>
            <a:r>
              <a:rPr lang="nl-BE" sz="1900" b="0" i="0" strike="noStrike" cap="none" spc="0" baseline="0" dirty="0">
                <a:solidFill>
                  <a:srgbClr val="374151"/>
                </a:solidFill>
                <a:effectLst/>
                <a:latin typeface="Söhne"/>
                <a:ea typeface="Söhne"/>
                <a:cs typeface="Söhne"/>
              </a:rPr>
              <a:t> De aankoop / verantwoording van </a:t>
            </a:r>
            <a:r>
              <a:rPr lang="nl-BE" sz="1900" b="1" dirty="0">
                <a:solidFill>
                  <a:srgbClr val="374151"/>
                </a:solidFill>
                <a:latin typeface="Söhne"/>
                <a:ea typeface="Söhne"/>
                <a:cs typeface="Söhne"/>
              </a:rPr>
              <a:t>terreinen</a:t>
            </a:r>
            <a:r>
              <a:rPr lang="nl-BE" sz="1900" b="1" i="0" strike="noStrike" cap="none" spc="0" baseline="0" dirty="0">
                <a:solidFill>
                  <a:srgbClr val="374151"/>
                </a:solidFill>
                <a:effectLst/>
                <a:latin typeface="Söhne"/>
                <a:ea typeface="Söhne"/>
                <a:cs typeface="Söhne"/>
              </a:rPr>
              <a:t> en gebouwen </a:t>
            </a:r>
            <a:r>
              <a:rPr lang="nl-BE" sz="1900" b="0" i="0" strike="noStrike" cap="none" spc="0" baseline="0" dirty="0">
                <a:solidFill>
                  <a:srgbClr val="374151"/>
                </a:solidFill>
                <a:effectLst/>
                <a:latin typeface="Söhne"/>
                <a:ea typeface="Söhne"/>
                <a:cs typeface="Söhne"/>
              </a:rPr>
              <a:t>komen onder bepaalde voorwaarden in aanmerking:</a:t>
            </a:r>
            <a:endParaRPr lang="nl-BE" sz="1700" b="0" i="0" strike="noStrike" cap="none" spc="0" baseline="0" dirty="0">
              <a:solidFill>
                <a:srgbClr val="000000"/>
              </a:solidFill>
              <a:effectLst/>
              <a:latin typeface="Söhne"/>
              <a:ea typeface="Söhne"/>
              <a:cs typeface="Söhne"/>
            </a:endParaRPr>
          </a:p>
          <a:p>
            <a:pPr lvl="1" indent="0"/>
            <a:r>
              <a:rPr lang="nl-BE" sz="1700" b="0" i="0" strike="noStrike" cap="none" spc="0" baseline="0" dirty="0">
                <a:solidFill>
                  <a:srgbClr val="000000"/>
                </a:solidFill>
                <a:effectLst/>
                <a:latin typeface="Söhne"/>
                <a:ea typeface="Söhne"/>
                <a:cs typeface="Söhne"/>
              </a:rPr>
              <a:t>- De geschatte waarde ligt niet hoger dan de algemeen aanvaarde kosten op de betreffende markt</a:t>
            </a:r>
          </a:p>
          <a:p>
            <a:pPr lvl="1" indent="0"/>
            <a:r>
              <a:rPr lang="nl-BE" sz="1700" b="0" i="0" strike="noStrike" cap="none" spc="0" baseline="0" dirty="0">
                <a:solidFill>
                  <a:srgbClr val="000000"/>
                </a:solidFill>
                <a:effectLst/>
                <a:latin typeface="Söhne"/>
                <a:ea typeface="Söhne"/>
                <a:cs typeface="Söhne"/>
              </a:rPr>
              <a:t>- Onafhankelijke schatting en verificatie van de waarde</a:t>
            </a:r>
          </a:p>
          <a:p>
            <a:pPr lvl="1" indent="0"/>
            <a:r>
              <a:rPr lang="nl-BE" sz="1700" b="0" i="0" strike="noStrike" cap="none" spc="0" baseline="0" dirty="0">
                <a:solidFill>
                  <a:srgbClr val="000000"/>
                </a:solidFill>
                <a:effectLst/>
                <a:latin typeface="Söhne"/>
                <a:ea typeface="Söhne"/>
                <a:cs typeface="Söhne"/>
              </a:rPr>
              <a:t>- De waarde van de terreinen mag niet meer dan 10% van de totale uitgaven van het betreffende project bedragen</a:t>
            </a:r>
          </a:p>
        </p:txBody>
      </p:sp>
    </p:spTree>
    <p:extLst>
      <p:ext uri="{BB962C8B-B14F-4D97-AF65-F5344CB8AC3E}">
        <p14:creationId xmlns:p14="http://schemas.microsoft.com/office/powerpoint/2010/main" val="2979073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Acquisitions / valorisations d’immeubles et de terrains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buFont typeface="Arial" panose="020B0604020202020204" pitchFamily="34" charset="0"/>
              <a:buChar char="•"/>
            </a:pPr>
            <a:r>
              <a:rPr lang="fr-BE" b="0" i="0" dirty="0">
                <a:solidFill>
                  <a:srgbClr val="374151"/>
                </a:solidFill>
                <a:effectLst/>
                <a:latin typeface="Söhne"/>
              </a:rPr>
              <a:t> Les acquisitions / valorisations de </a:t>
            </a:r>
            <a:r>
              <a:rPr lang="fr-BE" b="1" i="0" dirty="0">
                <a:solidFill>
                  <a:srgbClr val="374151"/>
                </a:solidFill>
                <a:effectLst/>
                <a:latin typeface="Söhne"/>
              </a:rPr>
              <a:t>terrains et d’immeubles </a:t>
            </a:r>
            <a:r>
              <a:rPr lang="fr-BE" b="0" i="0" dirty="0">
                <a:solidFill>
                  <a:srgbClr val="374151"/>
                </a:solidFill>
                <a:effectLst/>
                <a:latin typeface="Söhne"/>
              </a:rPr>
              <a:t>sont éligibles sous certaines conditions :</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La valeur valorisée ne dépasse pas les coûts généralement admis sur le marché concerné</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Appréciation et une vérification indépendante de la valeur</a:t>
            </a:r>
          </a:p>
          <a:p>
            <a:pPr lvl="1" indent="0"/>
            <a:r>
              <a:rPr lang="fr-FR" sz="1800" dirty="0">
                <a:solidFill>
                  <a:schemeClr val="tx1"/>
                </a:solidFill>
                <a:latin typeface="Söhne"/>
                <a:ea typeface="Arial Narrow" panose="020B0606020202030204" pitchFamily="34" charset="0"/>
                <a:cs typeface="Arial Narrow" panose="020B0606020202030204" pitchFamily="34" charset="0"/>
              </a:rPr>
              <a:t>- La valeur de terrains ne peut pas dépasser 10% des dépenses totales du projets concerné</a:t>
            </a:r>
          </a:p>
        </p:txBody>
      </p:sp>
    </p:spTree>
    <p:extLst>
      <p:ext uri="{BB962C8B-B14F-4D97-AF65-F5344CB8AC3E}">
        <p14:creationId xmlns:p14="http://schemas.microsoft.com/office/powerpoint/2010/main" val="26036337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a:solidFill>
                  <a:srgbClr val="595959"/>
                </a:solidFill>
                <a:effectLst/>
                <a:latin typeface="Arial"/>
                <a:ea typeface="Arial"/>
                <a:cs typeface="Arial"/>
              </a:rPr>
              <a:t>Bijdragen in natura</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95000"/>
          </a:bodyPr>
          <a:lstStyle/>
          <a:p>
            <a:pPr lvl="1">
              <a:buFont typeface="Arial" pitchFamily="34" charset="0"/>
              <a:buChar char="•"/>
            </a:pPr>
            <a:r>
              <a:rPr lang="nl-BE" sz="1900" b="0" i="0" strike="noStrike" cap="none" spc="0" baseline="0">
                <a:solidFill>
                  <a:srgbClr val="374151"/>
                </a:solidFill>
                <a:effectLst/>
                <a:latin typeface="Söhne"/>
                <a:ea typeface="Söhne"/>
                <a:cs typeface="Söhne"/>
              </a:rPr>
              <a:t> Bijdragen in natura in de vorm van </a:t>
            </a:r>
            <a:r>
              <a:rPr lang="nl-BE" sz="1900" b="1" i="0" strike="noStrike" cap="none" spc="0" baseline="0">
                <a:solidFill>
                  <a:srgbClr val="374151"/>
                </a:solidFill>
                <a:effectLst/>
                <a:latin typeface="Söhne"/>
                <a:ea typeface="Söhne"/>
                <a:cs typeface="Söhne"/>
              </a:rPr>
              <a:t>goederen, diensten, grond en gebouwen die niet zijn betaald met facturen</a:t>
            </a:r>
            <a:r>
              <a:rPr lang="nl-BE" sz="1900" b="0" i="0" strike="noStrike" cap="none" spc="0" baseline="0">
                <a:solidFill>
                  <a:srgbClr val="374151"/>
                </a:solidFill>
                <a:effectLst/>
                <a:latin typeface="Söhne"/>
                <a:ea typeface="Söhne"/>
                <a:cs typeface="Söhne"/>
              </a:rPr>
              <a:t> komen onder bepaalde voorwaarden in aanmerking:</a:t>
            </a:r>
          </a:p>
          <a:p>
            <a:pPr lvl="1" indent="0"/>
            <a:r>
              <a:rPr lang="nl-BE" sz="1700" b="0" i="0" strike="noStrike" cap="none" spc="0" baseline="0">
                <a:solidFill>
                  <a:srgbClr val="000000"/>
                </a:solidFill>
                <a:effectLst/>
                <a:latin typeface="Söhne"/>
                <a:ea typeface="Söhne"/>
                <a:cs typeface="Söhne"/>
              </a:rPr>
              <a:t>- Geen subsidie EFRO+BHF voor bijdragen in natura</a:t>
            </a:r>
          </a:p>
          <a:p>
            <a:pPr lvl="1" indent="0"/>
            <a:r>
              <a:rPr lang="nl-BE" sz="1700" b="0" i="0" strike="noStrike" cap="none" spc="0" baseline="0">
                <a:solidFill>
                  <a:srgbClr val="000000"/>
                </a:solidFill>
                <a:effectLst/>
                <a:latin typeface="Söhne"/>
                <a:ea typeface="Söhne"/>
                <a:cs typeface="Söhne"/>
              </a:rPr>
              <a:t>- De geschatte waarde ligt niet hoger dan de algemeen aanvaarde kosten op de betreffende markt</a:t>
            </a:r>
          </a:p>
          <a:p>
            <a:pPr lvl="1" indent="0"/>
            <a:r>
              <a:rPr lang="nl-BE" sz="1700" b="0" i="0" strike="noStrike" cap="none" spc="0" baseline="0">
                <a:solidFill>
                  <a:srgbClr val="000000"/>
                </a:solidFill>
                <a:effectLst/>
                <a:latin typeface="Söhne"/>
                <a:ea typeface="Söhne"/>
                <a:cs typeface="Söhne"/>
              </a:rPr>
              <a:t>- Onafhankelijke schatting en verificatie van de waarde</a:t>
            </a:r>
          </a:p>
          <a:p>
            <a:pPr lvl="1" indent="0"/>
            <a:r>
              <a:rPr lang="nl-BE" sz="1700" b="0" i="0" strike="noStrike" cap="none" spc="0" baseline="0">
                <a:solidFill>
                  <a:srgbClr val="000000"/>
                </a:solidFill>
                <a:effectLst/>
                <a:latin typeface="Söhne"/>
                <a:ea typeface="Söhne"/>
                <a:cs typeface="Söhne"/>
              </a:rPr>
              <a:t>- De waarde van de terreinen mag niet meer dan 10% van de totale uitgaven van het betreffende project bedragen</a:t>
            </a:r>
          </a:p>
          <a:p>
            <a:pPr lvl="1" indent="0"/>
            <a:r>
              <a:rPr lang="nl-BE" sz="1700" b="0" i="0" strike="noStrike" cap="none" spc="0" baseline="0">
                <a:solidFill>
                  <a:srgbClr val="000000"/>
                </a:solidFill>
                <a:effectLst/>
                <a:latin typeface="Söhne"/>
                <a:ea typeface="Söhne"/>
                <a:cs typeface="Söhne"/>
              </a:rPr>
              <a:t>- Er mag een betaling van 1 symbolische euro plaatsvinden</a:t>
            </a:r>
            <a:endParaRPr lang="fr-BE" i="0">
              <a:solidFill>
                <a:schemeClr val="tx1"/>
              </a:solidFill>
              <a:effectLst/>
              <a:latin typeface="Söhne"/>
            </a:endParaRPr>
          </a:p>
        </p:txBody>
      </p:sp>
    </p:spTree>
    <p:extLst>
      <p:ext uri="{BB962C8B-B14F-4D97-AF65-F5344CB8AC3E}">
        <p14:creationId xmlns:p14="http://schemas.microsoft.com/office/powerpoint/2010/main" val="38076346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Contributions en nature</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fontScale="92500"/>
          </a:bodyPr>
          <a:lstStyle/>
          <a:p>
            <a:pPr lvl="1">
              <a:buFont typeface="Arial" panose="020B0604020202020204" pitchFamily="34" charset="0"/>
              <a:buChar char="•"/>
            </a:pPr>
            <a:r>
              <a:rPr lang="fr-BE" b="0" i="0" dirty="0">
                <a:solidFill>
                  <a:srgbClr val="374151"/>
                </a:solidFill>
                <a:effectLst/>
                <a:latin typeface="Söhne"/>
              </a:rPr>
              <a:t> Les contributions en nature sous forme </a:t>
            </a:r>
            <a:r>
              <a:rPr lang="fr-BE" b="1" i="0" dirty="0">
                <a:solidFill>
                  <a:srgbClr val="374151"/>
                </a:solidFill>
                <a:effectLst/>
                <a:latin typeface="Söhne"/>
              </a:rPr>
              <a:t>de biens, services, terrains, et immeubles non payés par des factures</a:t>
            </a:r>
            <a:r>
              <a:rPr lang="fr-BE" b="0" i="0" dirty="0">
                <a:solidFill>
                  <a:srgbClr val="374151"/>
                </a:solidFill>
                <a:effectLst/>
                <a:latin typeface="Söhne"/>
              </a:rPr>
              <a:t> sont éligibles sous certaines conditions :</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a:t>
            </a:r>
            <a:r>
              <a:rPr lang="fr-FR" sz="1800" dirty="0">
                <a:solidFill>
                  <a:schemeClr val="tx1"/>
                </a:solidFill>
                <a:latin typeface="Söhne"/>
                <a:ea typeface="Arial Narrow" panose="020B0606020202030204" pitchFamily="34" charset="0"/>
                <a:cs typeface="Arial Narrow" panose="020B0606020202030204" pitchFamily="34" charset="0"/>
              </a:rPr>
              <a:t> </a:t>
            </a:r>
            <a:r>
              <a:rPr lang="fr-FR" sz="1800" dirty="0">
                <a:solidFill>
                  <a:schemeClr val="tx1"/>
                </a:solidFill>
                <a:effectLst/>
                <a:latin typeface="Söhne"/>
                <a:ea typeface="Arial Narrow" panose="020B0606020202030204" pitchFamily="34" charset="0"/>
                <a:cs typeface="Arial Narrow" panose="020B0606020202030204" pitchFamily="34" charset="0"/>
              </a:rPr>
              <a:t>Pas de subvention FEDER+RBC pour des contributions en nature</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La valeur valorisée ne dépasse pas les coûts généralement admis sur le marché concerné</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Appréciation et une vérification indépendante de la valeur</a:t>
            </a:r>
          </a:p>
          <a:p>
            <a:pPr lvl="1" indent="0"/>
            <a:r>
              <a:rPr lang="fr-FR" sz="1800" dirty="0">
                <a:solidFill>
                  <a:schemeClr val="tx1"/>
                </a:solidFill>
                <a:latin typeface="Söhne"/>
                <a:ea typeface="Arial Narrow" panose="020B0606020202030204" pitchFamily="34" charset="0"/>
                <a:cs typeface="Arial Narrow" panose="020B0606020202030204" pitchFamily="34" charset="0"/>
              </a:rPr>
              <a:t>- La valeur de terrains ne peut pas dépasser 10% des dépenses totales du projets concerné</a:t>
            </a:r>
          </a:p>
          <a:p>
            <a:pPr lvl="1" indent="0"/>
            <a:r>
              <a:rPr lang="fr-FR" sz="1800" dirty="0">
                <a:solidFill>
                  <a:schemeClr val="tx1"/>
                </a:solidFill>
                <a:effectLst/>
                <a:latin typeface="Söhne"/>
                <a:ea typeface="Arial Narrow" panose="020B0606020202030204" pitchFamily="34" charset="0"/>
                <a:cs typeface="Arial Narrow" panose="020B0606020202030204" pitchFamily="34" charset="0"/>
              </a:rPr>
              <a:t>- Un paiement d’un euro symbolique peut être effectué</a:t>
            </a:r>
            <a:endParaRPr lang="fr-BE" i="0" dirty="0">
              <a:solidFill>
                <a:schemeClr val="tx1"/>
              </a:solidFill>
              <a:effectLst/>
              <a:latin typeface="Söhne"/>
            </a:endParaRPr>
          </a:p>
        </p:txBody>
      </p:sp>
    </p:spTree>
    <p:extLst>
      <p:ext uri="{BB962C8B-B14F-4D97-AF65-F5344CB8AC3E}">
        <p14:creationId xmlns:p14="http://schemas.microsoft.com/office/powerpoint/2010/main" val="16553523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a:solidFill>
                  <a:srgbClr val="595959"/>
                </a:solidFill>
                <a:effectLst/>
                <a:latin typeface="Arial"/>
                <a:ea typeface="Arial"/>
                <a:cs typeface="Arial"/>
              </a:rPr>
              <a:t>Controle en bewaring van de stukken</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buFont typeface="Arial" pitchFamily="34" charset="0"/>
              <a:buChar char="•"/>
            </a:pPr>
            <a:r>
              <a:rPr lang="nl-BE" sz="1700" b="0" i="0" strike="noStrike" cap="none" spc="0" baseline="0">
                <a:solidFill>
                  <a:srgbClr val="0F253F"/>
                </a:solidFill>
                <a:effectLst/>
                <a:latin typeface="Söhne"/>
                <a:ea typeface="Söhne"/>
                <a:cs typeface="Söhne"/>
              </a:rPr>
              <a:t> </a:t>
            </a:r>
            <a:r>
              <a:rPr lang="nl-BE" sz="1700" b="1" i="0" strike="noStrike" cap="none" spc="0" baseline="0">
                <a:solidFill>
                  <a:srgbClr val="0F253F"/>
                </a:solidFill>
                <a:effectLst/>
                <a:latin typeface="Söhne"/>
                <a:ea typeface="Söhne"/>
                <a:cs typeface="Söhne"/>
              </a:rPr>
              <a:t>Controle ter plaatse/op stukken </a:t>
            </a:r>
          </a:p>
          <a:p>
            <a:pPr algn="l">
              <a:buFont typeface="Arial" pitchFamily="34" charset="0"/>
              <a:buChar char="•"/>
            </a:pPr>
            <a:r>
              <a:rPr lang="nl-BE" sz="1700" b="0" i="0" strike="noStrike" cap="none" spc="0" baseline="0">
                <a:solidFill>
                  <a:srgbClr val="0F253F"/>
                </a:solidFill>
                <a:effectLst/>
                <a:latin typeface="Söhne"/>
                <a:ea typeface="Söhne"/>
                <a:cs typeface="Söhne"/>
              </a:rPr>
              <a:t> </a:t>
            </a:r>
            <a:r>
              <a:rPr lang="nl-BE" sz="1700" b="1" i="0" strike="noStrike" cap="none" spc="0" baseline="0">
                <a:solidFill>
                  <a:srgbClr val="0F253F"/>
                </a:solidFill>
                <a:effectLst/>
                <a:latin typeface="Söhne"/>
                <a:ea typeface="Söhne"/>
                <a:cs typeface="Söhne"/>
              </a:rPr>
              <a:t>Bewaring </a:t>
            </a:r>
            <a:r>
              <a:rPr lang="nl-BE" sz="1700" b="0" i="0" strike="noStrike" cap="none" spc="0" baseline="0">
                <a:solidFill>
                  <a:srgbClr val="0F253F"/>
                </a:solidFill>
                <a:effectLst/>
                <a:latin typeface="Söhne"/>
                <a:ea typeface="Söhne"/>
                <a:cs typeface="Söhne"/>
              </a:rPr>
              <a:t>van alle originele verantwoordingsstukken om </a:t>
            </a:r>
            <a:r>
              <a:rPr lang="nl-BE" sz="1700" b="1" i="0" strike="noStrike" cap="none" spc="0" baseline="0">
                <a:solidFill>
                  <a:srgbClr val="0F253F"/>
                </a:solidFill>
                <a:effectLst/>
                <a:latin typeface="Söhne"/>
                <a:ea typeface="Söhne"/>
                <a:cs typeface="Söhne"/>
              </a:rPr>
              <a:t>de traceerbaarheid </a:t>
            </a:r>
            <a:r>
              <a:rPr lang="nl-BE" sz="1700" b="0" i="0" strike="noStrike" cap="none" spc="0" baseline="0">
                <a:solidFill>
                  <a:srgbClr val="0F253F"/>
                </a:solidFill>
                <a:effectLst/>
                <a:latin typeface="Söhne"/>
                <a:ea typeface="Söhne"/>
                <a:cs typeface="Söhne"/>
              </a:rPr>
              <a:t>van de documenten te behouden voor controles en audits</a:t>
            </a:r>
            <a:endParaRPr lang="fr-BE" sz="1700">
              <a:solidFill>
                <a:schemeClr val="tx2">
                  <a:lumMod val="50000"/>
                </a:schemeClr>
              </a:solidFill>
              <a:latin typeface="Söhne"/>
            </a:endParaRPr>
          </a:p>
          <a:p>
            <a:pPr algn="l">
              <a:buFont typeface="Arial" pitchFamily="34" charset="0"/>
              <a:buChar char="•"/>
            </a:pPr>
            <a:r>
              <a:rPr lang="nl-BE" sz="1700" b="0" i="0" strike="noStrike" cap="none" spc="0" baseline="0">
                <a:solidFill>
                  <a:srgbClr val="0F253F"/>
                </a:solidFill>
                <a:effectLst/>
                <a:latin typeface="Söhne"/>
                <a:ea typeface="Söhne"/>
                <a:cs typeface="Söhne"/>
              </a:rPr>
              <a:t> </a:t>
            </a:r>
            <a:r>
              <a:rPr lang="nl-BE" sz="1700" b="1" i="0" strike="noStrike" cap="none" spc="0" baseline="0">
                <a:solidFill>
                  <a:srgbClr val="0F253F"/>
                </a:solidFill>
                <a:effectLst/>
                <a:latin typeface="Söhne"/>
                <a:ea typeface="Söhne"/>
                <a:cs typeface="Söhne"/>
              </a:rPr>
              <a:t>Tot 5 jaar </a:t>
            </a:r>
            <a:r>
              <a:rPr lang="nl-BE" sz="1700" b="0" i="0" strike="noStrike" cap="none" spc="0" baseline="0">
                <a:solidFill>
                  <a:srgbClr val="0F253F"/>
                </a:solidFill>
                <a:effectLst/>
                <a:latin typeface="Söhne"/>
                <a:ea typeface="Söhne"/>
                <a:cs typeface="Söhne"/>
              </a:rPr>
              <a:t>vanaf 31 december van het jaar van de laatste betaling</a:t>
            </a:r>
          </a:p>
          <a:p>
            <a:pPr algn="l"/>
            <a:r>
              <a:rPr lang="nl-BE" sz="1400" b="0" i="0" strike="noStrike" cap="none" spc="0" baseline="0">
                <a:solidFill>
                  <a:srgbClr val="0F253F"/>
                </a:solidFill>
                <a:effectLst/>
                <a:latin typeface="Söhne"/>
                <a:ea typeface="Söhne"/>
                <a:cs typeface="Söhne"/>
              </a:rPr>
              <a:t>(Dit omvat: de overeenkomst, relevante correspondentie, de activiteitenverslagen, de deliverables, de facturen, de arbeidscontracten, het bewijs van de echtheid van uitgaven en verwezenlijkingen, de rekeningoverzichten, de documenten i.v.m. overheidsopdrachten en de documenten die aantonen dat de regelgeving inzake staatssteun werd nageleefd).</a:t>
            </a:r>
          </a:p>
          <a:p>
            <a:pPr lvl="1">
              <a:buFont typeface="Arial" pitchFamily="34" charset="0"/>
              <a:buChar char="•"/>
            </a:pPr>
            <a:endParaRPr lang="fr-BE" sz="1700">
              <a:solidFill>
                <a:schemeClr val="tx1"/>
              </a:solidFill>
              <a:latin typeface="Söhne"/>
            </a:endParaRPr>
          </a:p>
        </p:txBody>
      </p:sp>
    </p:spTree>
    <p:extLst>
      <p:ext uri="{BB962C8B-B14F-4D97-AF65-F5344CB8AC3E}">
        <p14:creationId xmlns:p14="http://schemas.microsoft.com/office/powerpoint/2010/main" val="15900006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Contrôle et conservation des pièces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buFont typeface="Arial" panose="020B0604020202020204" pitchFamily="34" charset="0"/>
              <a:buChar char="•"/>
            </a:pPr>
            <a:r>
              <a:rPr lang="fr-BE" sz="1700" dirty="0">
                <a:solidFill>
                  <a:schemeClr val="tx2">
                    <a:lumMod val="50000"/>
                  </a:schemeClr>
                </a:solidFill>
                <a:latin typeface="Söhne"/>
              </a:rPr>
              <a:t> </a:t>
            </a:r>
            <a:r>
              <a:rPr lang="fr-BE" sz="1700" b="1" dirty="0">
                <a:solidFill>
                  <a:schemeClr val="tx2">
                    <a:lumMod val="50000"/>
                  </a:schemeClr>
                </a:solidFill>
                <a:latin typeface="Söhne"/>
              </a:rPr>
              <a:t>Contrôle sur place/sur pièces </a:t>
            </a:r>
          </a:p>
          <a:p>
            <a:pPr algn="l">
              <a:buFont typeface="Arial" panose="020B0604020202020204" pitchFamily="34" charset="0"/>
              <a:buChar char="•"/>
            </a:pPr>
            <a:r>
              <a:rPr lang="fr-BE" sz="1700" dirty="0">
                <a:solidFill>
                  <a:schemeClr val="tx2">
                    <a:lumMod val="50000"/>
                  </a:schemeClr>
                </a:solidFill>
                <a:latin typeface="Söhne"/>
              </a:rPr>
              <a:t> </a:t>
            </a:r>
            <a:r>
              <a:rPr lang="fr-BE" sz="1700" b="1" i="0" dirty="0">
                <a:solidFill>
                  <a:schemeClr val="tx2">
                    <a:lumMod val="50000"/>
                  </a:schemeClr>
                </a:solidFill>
                <a:effectLst/>
                <a:latin typeface="Söhne"/>
              </a:rPr>
              <a:t>Conservation </a:t>
            </a:r>
            <a:r>
              <a:rPr lang="fr-BE" sz="1700" dirty="0">
                <a:solidFill>
                  <a:schemeClr val="tx2">
                    <a:lumMod val="50000"/>
                  </a:schemeClr>
                </a:solidFill>
                <a:latin typeface="Söhne"/>
              </a:rPr>
              <a:t>de t</a:t>
            </a:r>
            <a:r>
              <a:rPr lang="fr-BE" sz="1700" b="0" i="0" dirty="0">
                <a:solidFill>
                  <a:schemeClr val="tx2">
                    <a:lumMod val="50000"/>
                  </a:schemeClr>
                </a:solidFill>
                <a:effectLst/>
                <a:latin typeface="Söhne"/>
              </a:rPr>
              <a:t>outes les pièces justificatives originales afin de </a:t>
            </a:r>
            <a:r>
              <a:rPr lang="fr-BE" sz="1700" b="1" i="0" dirty="0">
                <a:solidFill>
                  <a:schemeClr val="tx2">
                    <a:lumMod val="50000"/>
                  </a:schemeClr>
                </a:solidFill>
                <a:effectLst/>
                <a:latin typeface="Söhne"/>
              </a:rPr>
              <a:t>préserver la traçabilité </a:t>
            </a:r>
            <a:r>
              <a:rPr lang="fr-BE" sz="1700" b="0" i="0" dirty="0">
                <a:solidFill>
                  <a:schemeClr val="tx2">
                    <a:lumMod val="50000"/>
                  </a:schemeClr>
                </a:solidFill>
                <a:effectLst/>
                <a:latin typeface="Söhne"/>
              </a:rPr>
              <a:t>des documents pour les contrôles et les audits</a:t>
            </a:r>
            <a:endParaRPr lang="fr-BE" sz="1700" dirty="0">
              <a:solidFill>
                <a:schemeClr val="tx2">
                  <a:lumMod val="50000"/>
                </a:schemeClr>
              </a:solidFill>
              <a:latin typeface="Söhne"/>
            </a:endParaRPr>
          </a:p>
          <a:p>
            <a:pPr algn="l">
              <a:buFont typeface="Arial" panose="020B0604020202020204" pitchFamily="34" charset="0"/>
              <a:buChar char="•"/>
            </a:pPr>
            <a:r>
              <a:rPr lang="fr-BE" sz="1700" dirty="0">
                <a:solidFill>
                  <a:schemeClr val="tx2">
                    <a:lumMod val="50000"/>
                  </a:schemeClr>
                </a:solidFill>
                <a:latin typeface="Söhne"/>
              </a:rPr>
              <a:t> </a:t>
            </a:r>
            <a:r>
              <a:rPr lang="fr-BE" sz="1700" b="1" dirty="0">
                <a:solidFill>
                  <a:schemeClr val="tx2">
                    <a:lumMod val="50000"/>
                  </a:schemeClr>
                </a:solidFill>
                <a:latin typeface="Söhne"/>
              </a:rPr>
              <a:t>Jusque</a:t>
            </a:r>
            <a:r>
              <a:rPr lang="fr-BE" sz="1700" b="1" i="0" dirty="0">
                <a:solidFill>
                  <a:schemeClr val="tx2">
                    <a:lumMod val="50000"/>
                  </a:schemeClr>
                </a:solidFill>
                <a:effectLst/>
                <a:latin typeface="Söhne"/>
              </a:rPr>
              <a:t> 5 ans </a:t>
            </a:r>
            <a:r>
              <a:rPr lang="fr-BE" sz="1700" b="0" i="0" dirty="0">
                <a:solidFill>
                  <a:schemeClr val="tx2">
                    <a:lumMod val="50000"/>
                  </a:schemeClr>
                </a:solidFill>
                <a:effectLst/>
                <a:latin typeface="Söhne"/>
              </a:rPr>
              <a:t>à compter du 31 décembre de l'année du dernier paiement</a:t>
            </a:r>
          </a:p>
          <a:p>
            <a:pPr algn="l"/>
            <a:r>
              <a:rPr lang="fr-BE" sz="1400" dirty="0">
                <a:solidFill>
                  <a:schemeClr val="tx2">
                    <a:lumMod val="50000"/>
                  </a:schemeClr>
                </a:solidFill>
                <a:latin typeface="Söhne"/>
              </a:rPr>
              <a:t>(I</a:t>
            </a:r>
            <a:r>
              <a:rPr lang="fr-BE" sz="1400" b="0" i="0" dirty="0">
                <a:solidFill>
                  <a:schemeClr val="tx2">
                    <a:lumMod val="50000"/>
                  </a:schemeClr>
                </a:solidFill>
                <a:effectLst/>
                <a:latin typeface="Söhne"/>
              </a:rPr>
              <a:t>nclut: la convention, la correspondance pertinente, les rapports d'activités, les livrables, les factures, les contrats de travail, les preuves attestant de la réalité des dépenses et des réalisations, les relevés de compte, les documents liés aux marchés publics, et les documents attestant du respect de la règlementation en matière d'aides d'état)</a:t>
            </a:r>
          </a:p>
          <a:p>
            <a:pPr lvl="1">
              <a:buFont typeface="Arial" panose="020B0604020202020204" pitchFamily="34" charset="0"/>
              <a:buChar char="•"/>
            </a:pPr>
            <a:endParaRPr lang="fr-BE" sz="1700" dirty="0">
              <a:solidFill>
                <a:schemeClr val="tx1"/>
              </a:solidFill>
              <a:latin typeface="Söhne"/>
            </a:endParaRPr>
          </a:p>
        </p:txBody>
      </p:sp>
    </p:spTree>
    <p:extLst>
      <p:ext uri="{BB962C8B-B14F-4D97-AF65-F5344CB8AC3E}">
        <p14:creationId xmlns:p14="http://schemas.microsoft.com/office/powerpoint/2010/main" val="13735646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nl-BE" sz="2200" b="1" i="1" strike="noStrike" cap="none" spc="0" baseline="0">
                <a:solidFill>
                  <a:srgbClr val="595959"/>
                </a:solidFill>
                <a:effectLst/>
                <a:latin typeface="Arial"/>
                <a:ea typeface="Arial"/>
                <a:cs typeface="Arial"/>
              </a:rPr>
              <a:t>Boekhouding</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buFont typeface="Arial" pitchFamily="34" charset="0"/>
              <a:buChar char="•"/>
            </a:pPr>
            <a:r>
              <a:rPr lang="nl-BE" sz="1700" b="0" i="0" strike="noStrike" cap="none" spc="0" baseline="0">
                <a:solidFill>
                  <a:srgbClr val="0F253F"/>
                </a:solidFill>
                <a:effectLst/>
                <a:latin typeface="Söhne"/>
                <a:ea typeface="Söhne"/>
                <a:cs typeface="Söhne"/>
              </a:rPr>
              <a:t> De begunstigde moet </a:t>
            </a:r>
            <a:r>
              <a:rPr lang="nl-BE" sz="1700" b="1" i="0" strike="noStrike" cap="none" spc="0" baseline="0">
                <a:solidFill>
                  <a:srgbClr val="0F253F"/>
                </a:solidFill>
                <a:effectLst/>
                <a:latin typeface="Söhne"/>
                <a:ea typeface="Söhne"/>
                <a:cs typeface="Söhne"/>
              </a:rPr>
              <a:t>een analytische of afzonderlijke boekhouding </a:t>
            </a:r>
            <a:r>
              <a:rPr lang="nl-BE" sz="1700" b="0" i="0" strike="noStrike" cap="none" spc="0" baseline="0">
                <a:solidFill>
                  <a:srgbClr val="0F253F"/>
                </a:solidFill>
                <a:effectLst/>
                <a:latin typeface="Söhne"/>
                <a:ea typeface="Söhne"/>
                <a:cs typeface="Söhne"/>
              </a:rPr>
              <a:t>bijhouden om de financieringen van het EFRO-project te kunnen volgen, zowel de binnenkomende (ontvangsten) als de uitgaande (uitgaven).</a:t>
            </a:r>
          </a:p>
          <a:p>
            <a:pPr lvl="1">
              <a:buFont typeface="Arial" pitchFamily="34" charset="0"/>
              <a:buChar char="•"/>
            </a:pPr>
            <a:r>
              <a:rPr lang="nl-BE" sz="1700" b="0" i="0" strike="noStrike" cap="none" spc="0" baseline="0">
                <a:solidFill>
                  <a:srgbClr val="0F253F"/>
                </a:solidFill>
                <a:effectLst/>
                <a:latin typeface="Söhne"/>
                <a:ea typeface="Söhne"/>
                <a:cs typeface="Söhne"/>
              </a:rPr>
              <a:t> Belang van het auditspoor en de traceerbaarheid van de uitgaven</a:t>
            </a:r>
          </a:p>
          <a:p>
            <a:pPr lvl="1">
              <a:buFont typeface="Arial" pitchFamily="34" charset="0"/>
              <a:buChar char="•"/>
            </a:pPr>
            <a:r>
              <a:rPr lang="nl-BE" sz="1700" b="0" i="0" strike="noStrike" cap="none" spc="0" baseline="0">
                <a:solidFill>
                  <a:srgbClr val="0F253F"/>
                </a:solidFill>
                <a:effectLst/>
                <a:latin typeface="Söhne"/>
                <a:ea typeface="Söhne"/>
                <a:cs typeface="Söhne"/>
              </a:rPr>
              <a:t> </a:t>
            </a:r>
            <a:r>
              <a:rPr lang="nl-BE" sz="1700" b="1" i="0" strike="noStrike" cap="none" spc="0" baseline="0">
                <a:solidFill>
                  <a:srgbClr val="0F253F"/>
                </a:solidFill>
                <a:effectLst/>
                <a:latin typeface="Söhne"/>
                <a:ea typeface="Söhne"/>
                <a:cs typeface="Söhne"/>
              </a:rPr>
              <a:t>Dubbele financiering </a:t>
            </a:r>
            <a:r>
              <a:rPr lang="nl-BE" sz="1700" b="0" i="0" strike="noStrike" cap="none" spc="0" baseline="0">
                <a:solidFill>
                  <a:srgbClr val="0F253F"/>
                </a:solidFill>
                <a:effectLst/>
                <a:latin typeface="Söhne"/>
                <a:ea typeface="Söhne"/>
                <a:cs typeface="Söhne"/>
              </a:rPr>
              <a:t>van de uitgaven controleren en vermijden</a:t>
            </a:r>
          </a:p>
          <a:p>
            <a:pPr lvl="1">
              <a:buFont typeface="Arial" pitchFamily="34" charset="0"/>
              <a:buChar char="•"/>
            </a:pPr>
            <a:r>
              <a:rPr lang="nl-BE" sz="1700" b="0" i="0" strike="noStrike" cap="none" spc="0" baseline="0">
                <a:solidFill>
                  <a:srgbClr val="0F253F"/>
                </a:solidFill>
                <a:effectLst/>
                <a:latin typeface="Söhne"/>
                <a:ea typeface="Söhne"/>
                <a:cs typeface="Söhne"/>
              </a:rPr>
              <a:t> Alle </a:t>
            </a:r>
            <a:r>
              <a:rPr lang="nl-BE" sz="1700" b="1" i="0" strike="noStrike" cap="none" spc="0" baseline="0">
                <a:solidFill>
                  <a:srgbClr val="0F253F"/>
                </a:solidFill>
                <a:effectLst/>
                <a:latin typeface="Söhne"/>
                <a:ea typeface="Söhne"/>
                <a:cs typeface="Söhne"/>
              </a:rPr>
              <a:t>ontvangsten en uitgaven moeten worden gedetailleerd</a:t>
            </a:r>
            <a:r>
              <a:rPr lang="nl-BE" sz="1700" b="0" i="0" strike="noStrike" cap="none" spc="0" baseline="0">
                <a:solidFill>
                  <a:srgbClr val="0F253F"/>
                </a:solidFill>
                <a:effectLst/>
                <a:latin typeface="Söhne"/>
                <a:ea typeface="Söhne"/>
                <a:cs typeface="Söhne"/>
              </a:rPr>
              <a:t>, en de originele facturen en originele betalingsbewijzen moeten beschikbaar zijn tijdens de controles op stukken en ter plaatse</a:t>
            </a:r>
          </a:p>
        </p:txBody>
      </p:sp>
    </p:spTree>
    <p:extLst>
      <p:ext uri="{BB962C8B-B14F-4D97-AF65-F5344CB8AC3E}">
        <p14:creationId xmlns:p14="http://schemas.microsoft.com/office/powerpoint/2010/main" val="220750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r>
              <a:rPr lang="fr-BE" sz="2200" i="1" dirty="0">
                <a:solidFill>
                  <a:schemeClr val="tx1">
                    <a:lumMod val="65000"/>
                    <a:lumOff val="35000"/>
                  </a:schemeClr>
                </a:solidFill>
              </a:rPr>
              <a:t>Comptabilité</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buFont typeface="Arial" panose="020B0604020202020204" pitchFamily="34" charset="0"/>
              <a:buChar char="•"/>
            </a:pPr>
            <a:r>
              <a:rPr lang="fr-BE" sz="1700" dirty="0">
                <a:solidFill>
                  <a:schemeClr val="tx2">
                    <a:lumMod val="50000"/>
                  </a:schemeClr>
                </a:solidFill>
                <a:latin typeface="Söhne"/>
              </a:rPr>
              <a:t> Le bénéficiaire doit maintenir </a:t>
            </a:r>
            <a:r>
              <a:rPr lang="fr-BE" sz="1700" b="1" dirty="0">
                <a:solidFill>
                  <a:schemeClr val="tx2">
                    <a:lumMod val="50000"/>
                  </a:schemeClr>
                </a:solidFill>
                <a:latin typeface="Söhne"/>
              </a:rPr>
              <a:t>une comptabilité analytique ou séparée </a:t>
            </a:r>
            <a:r>
              <a:rPr lang="fr-BE" sz="1700" dirty="0">
                <a:solidFill>
                  <a:schemeClr val="tx2">
                    <a:lumMod val="50000"/>
                  </a:schemeClr>
                </a:solidFill>
                <a:latin typeface="Söhne"/>
              </a:rPr>
              <a:t>pour tracer les financements du projet FEDER, à l'entrée (recettes) et à la sortie (dépenses)</a:t>
            </a:r>
          </a:p>
          <a:p>
            <a:pPr lvl="1">
              <a:buFont typeface="Arial" panose="020B0604020202020204" pitchFamily="34" charset="0"/>
              <a:buChar char="•"/>
            </a:pPr>
            <a:r>
              <a:rPr lang="fr-BE" sz="1700" dirty="0">
                <a:solidFill>
                  <a:schemeClr val="tx2">
                    <a:lumMod val="50000"/>
                  </a:schemeClr>
                </a:solidFill>
                <a:latin typeface="Söhne"/>
              </a:rPr>
              <a:t> Importance de la piste d’audit et de la traçabilité des dépenses</a:t>
            </a:r>
          </a:p>
          <a:p>
            <a:pPr lvl="1">
              <a:buFont typeface="Arial" panose="020B0604020202020204" pitchFamily="34" charset="0"/>
              <a:buChar char="•"/>
            </a:pPr>
            <a:r>
              <a:rPr lang="fr-BE" sz="1700" dirty="0">
                <a:solidFill>
                  <a:schemeClr val="tx2">
                    <a:lumMod val="50000"/>
                  </a:schemeClr>
                </a:solidFill>
                <a:latin typeface="Söhne"/>
              </a:rPr>
              <a:t> Vérifier et éviter </a:t>
            </a:r>
            <a:r>
              <a:rPr lang="fr-BE" sz="1700" b="1" dirty="0">
                <a:solidFill>
                  <a:schemeClr val="tx2">
                    <a:lumMod val="50000"/>
                  </a:schemeClr>
                </a:solidFill>
                <a:latin typeface="Söhne"/>
              </a:rPr>
              <a:t>le double financement </a:t>
            </a:r>
            <a:r>
              <a:rPr lang="fr-BE" sz="1700" dirty="0">
                <a:solidFill>
                  <a:schemeClr val="tx2">
                    <a:lumMod val="50000"/>
                  </a:schemeClr>
                </a:solidFill>
                <a:latin typeface="Söhne"/>
              </a:rPr>
              <a:t>des dépenses</a:t>
            </a:r>
          </a:p>
          <a:p>
            <a:pPr lvl="1">
              <a:buFont typeface="Arial" panose="020B0604020202020204" pitchFamily="34" charset="0"/>
              <a:buChar char="•"/>
            </a:pPr>
            <a:r>
              <a:rPr lang="fr-BE" sz="1700" dirty="0">
                <a:solidFill>
                  <a:schemeClr val="tx2">
                    <a:lumMod val="50000"/>
                  </a:schemeClr>
                </a:solidFill>
                <a:latin typeface="Söhne"/>
              </a:rPr>
              <a:t> Toutes les </a:t>
            </a:r>
            <a:r>
              <a:rPr lang="fr-BE" sz="1700" b="1" dirty="0">
                <a:solidFill>
                  <a:schemeClr val="tx2">
                    <a:lumMod val="50000"/>
                  </a:schemeClr>
                </a:solidFill>
                <a:latin typeface="Söhne"/>
              </a:rPr>
              <a:t>recettes et dépenses doivent être détaillées</a:t>
            </a:r>
            <a:r>
              <a:rPr lang="fr-BE" sz="1700" dirty="0">
                <a:solidFill>
                  <a:schemeClr val="tx2">
                    <a:lumMod val="50000"/>
                  </a:schemeClr>
                </a:solidFill>
                <a:latin typeface="Söhne"/>
              </a:rPr>
              <a:t>, et les factures originales et preuves de paiement originales doivent être disponibles lors des contrôles sur pièces et sur place</a:t>
            </a:r>
          </a:p>
        </p:txBody>
      </p:sp>
    </p:spTree>
    <p:extLst>
      <p:ext uri="{BB962C8B-B14F-4D97-AF65-F5344CB8AC3E}">
        <p14:creationId xmlns:p14="http://schemas.microsoft.com/office/powerpoint/2010/main" val="36709057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7FFB6-2D3D-81FF-B361-239AC81EAD40}"/>
              </a:ext>
            </a:extLst>
          </p:cNvPr>
          <p:cNvSpPr>
            <a:spLocks noGrp="1"/>
          </p:cNvSpPr>
          <p:nvPr>
            <p:ph type="title"/>
          </p:nvPr>
        </p:nvSpPr>
        <p:spPr>
          <a:xfrm>
            <a:off x="392878" y="339502"/>
            <a:ext cx="8424936" cy="583574"/>
          </a:xfrm>
        </p:spPr>
        <p:txBody>
          <a:bodyPr>
            <a:normAutofit fontScale="90000"/>
          </a:bodyPr>
          <a:lstStyle/>
          <a:p>
            <a:r>
              <a:rPr lang="nl-BE" sz="2200" b="1" i="1" strike="noStrike" cap="none" spc="0" baseline="0">
                <a:solidFill>
                  <a:srgbClr val="595959"/>
                </a:solidFill>
                <a:effectLst/>
                <a:latin typeface="Arial"/>
                <a:ea typeface="Arial"/>
                <a:cs typeface="Arial"/>
              </a:rPr>
              <a:t>Controle- en auditinstanties</a:t>
            </a:r>
            <a:br>
              <a:rPr sz="2200"/>
            </a:br>
            <a:endParaRPr lang="en-BE" i="1">
              <a:solidFill>
                <a:schemeClr val="tx1">
                  <a:lumMod val="65000"/>
                  <a:lumOff val="35000"/>
                </a:schemeClr>
              </a:solidFill>
            </a:endParaRPr>
          </a:p>
        </p:txBody>
      </p:sp>
      <p:sp>
        <p:nvSpPr>
          <p:cNvPr id="3" name="Text Placeholder 2">
            <a:extLst>
              <a:ext uri="{FF2B5EF4-FFF2-40B4-BE49-F238E27FC236}">
                <a16:creationId xmlns:a16="http://schemas.microsoft.com/office/drawing/2014/main" id="{FC766C05-0A79-AC21-7570-AD5FCEB56931}"/>
              </a:ext>
            </a:extLst>
          </p:cNvPr>
          <p:cNvSpPr>
            <a:spLocks noGrp="1"/>
          </p:cNvSpPr>
          <p:nvPr>
            <p:ph type="body" sz="quarter" idx="10"/>
          </p:nvPr>
        </p:nvSpPr>
        <p:spPr/>
        <p:txBody>
          <a:bodyPr>
            <a:normAutofit lnSpcReduction="10000"/>
          </a:bodyPr>
          <a:lstStyle/>
          <a:p>
            <a:pPr lvl="1">
              <a:buFont typeface="Arial" pitchFamily="34" charset="0"/>
              <a:buChar char="•"/>
            </a:pPr>
            <a:r>
              <a:rPr lang="nl-BE" sz="2000" b="0" i="0" strike="noStrike" cap="none" spc="0" baseline="0">
                <a:solidFill>
                  <a:srgbClr val="374151"/>
                </a:solidFill>
                <a:effectLst/>
                <a:latin typeface="Söhne"/>
                <a:ea typeface="Söhne"/>
                <a:cs typeface="Söhne"/>
              </a:rPr>
              <a:t> Controles en audits, op stukken en ter plaatse, om de correcte aanwending van de fondsen na te gaan:</a:t>
            </a:r>
          </a:p>
          <a:p>
            <a:pPr lvl="2" indent="0"/>
            <a:r>
              <a:rPr lang="nl-BE" sz="2000" b="0" i="0" strike="noStrike" cap="none" spc="0" baseline="0">
                <a:solidFill>
                  <a:srgbClr val="374151"/>
                </a:solidFill>
                <a:effectLst/>
                <a:latin typeface="Söhne"/>
                <a:ea typeface="Söhne"/>
                <a:cs typeface="Söhne"/>
              </a:rPr>
              <a:t>- de beheersautoriteit (directie EFRO)</a:t>
            </a:r>
          </a:p>
          <a:p>
            <a:pPr lvl="2" indent="0"/>
            <a:r>
              <a:rPr lang="nl-BE" sz="2000" b="0" i="0" strike="noStrike" cap="none" spc="0" baseline="0">
                <a:solidFill>
                  <a:srgbClr val="374151"/>
                </a:solidFill>
                <a:effectLst/>
                <a:latin typeface="Söhne"/>
                <a:ea typeface="Söhne"/>
                <a:cs typeface="Söhne"/>
              </a:rPr>
              <a:t>- de auditautoriteit (Auditcel van de Inspectie van Financiën (ACIF))</a:t>
            </a:r>
          </a:p>
          <a:p>
            <a:pPr lvl="2" indent="0"/>
            <a:r>
              <a:rPr lang="nl-BE" sz="2000" b="1" i="0" strike="noStrike" cap="none" spc="0" baseline="0">
                <a:solidFill>
                  <a:srgbClr val="374151"/>
                </a:solidFill>
                <a:effectLst/>
                <a:latin typeface="Söhne"/>
                <a:ea typeface="Söhne"/>
                <a:cs typeface="Söhne"/>
              </a:rPr>
              <a:t>- </a:t>
            </a:r>
            <a:r>
              <a:rPr lang="nl-BE" sz="2000" b="0" i="0" strike="noStrike" cap="none" spc="0" baseline="0">
                <a:solidFill>
                  <a:srgbClr val="374151"/>
                </a:solidFill>
                <a:effectLst/>
                <a:latin typeface="Söhne"/>
                <a:ea typeface="Söhne"/>
                <a:cs typeface="Söhne"/>
              </a:rPr>
              <a:t>Europese instanties zoals de Europese Commissie, OLAF, het Europees Openbaar Ministerie en de Europese Rekenkamer</a:t>
            </a:r>
          </a:p>
          <a:p>
            <a:pPr lvl="2" indent="0"/>
            <a:endParaRPr lang="fr-BE" b="0" i="0">
              <a:solidFill>
                <a:srgbClr val="374151"/>
              </a:solidFill>
              <a:effectLst/>
              <a:latin typeface="Söhne"/>
            </a:endParaRPr>
          </a:p>
          <a:p>
            <a:pPr lvl="1">
              <a:buFont typeface="Arial" pitchFamily="34" charset="0"/>
              <a:buChar char="•"/>
            </a:pPr>
            <a:r>
              <a:rPr lang="nl-BE" sz="2000" b="0" i="0" strike="noStrike" cap="none" spc="0" baseline="0">
                <a:solidFill>
                  <a:srgbClr val="374151"/>
                </a:solidFill>
                <a:effectLst/>
                <a:latin typeface="Söhne"/>
                <a:ea typeface="Söhne"/>
                <a:cs typeface="Söhne"/>
              </a:rPr>
              <a:t> Al deze autoriteiten moeten toegang hebben tot de documenten die betrekking hebben op door het EFRO gefinancierde uitgaven</a:t>
            </a:r>
          </a:p>
        </p:txBody>
      </p:sp>
    </p:spTree>
    <p:extLst>
      <p:ext uri="{BB962C8B-B14F-4D97-AF65-F5344CB8AC3E}">
        <p14:creationId xmlns:p14="http://schemas.microsoft.com/office/powerpoint/2010/main" val="36694108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7FFB6-2D3D-81FF-B361-239AC81EAD40}"/>
              </a:ext>
            </a:extLst>
          </p:cNvPr>
          <p:cNvSpPr>
            <a:spLocks noGrp="1"/>
          </p:cNvSpPr>
          <p:nvPr>
            <p:ph type="title"/>
          </p:nvPr>
        </p:nvSpPr>
        <p:spPr>
          <a:xfrm>
            <a:off x="392878" y="339502"/>
            <a:ext cx="8424936" cy="583574"/>
          </a:xfrm>
        </p:spPr>
        <p:txBody>
          <a:bodyPr>
            <a:normAutofit fontScale="90000"/>
          </a:bodyPr>
          <a:lstStyle/>
          <a:p>
            <a:r>
              <a:rPr lang="fr-BE" i="1" dirty="0">
                <a:solidFill>
                  <a:schemeClr val="tx1">
                    <a:lumMod val="65000"/>
                    <a:lumOff val="35000"/>
                  </a:schemeClr>
                </a:solidFill>
              </a:rPr>
              <a:t>Organismes de contrôle et d’audit</a:t>
            </a:r>
            <a:br>
              <a:rPr lang="fr-BE" i="1" dirty="0">
                <a:solidFill>
                  <a:schemeClr val="tx1">
                    <a:lumMod val="65000"/>
                    <a:lumOff val="35000"/>
                  </a:schemeClr>
                </a:solidFill>
              </a:rPr>
            </a:br>
            <a:endParaRPr lang="en-BE" i="1" dirty="0">
              <a:solidFill>
                <a:schemeClr val="tx1">
                  <a:lumMod val="65000"/>
                  <a:lumOff val="35000"/>
                </a:schemeClr>
              </a:solidFill>
            </a:endParaRPr>
          </a:p>
        </p:txBody>
      </p:sp>
      <p:sp>
        <p:nvSpPr>
          <p:cNvPr id="3" name="Text Placeholder 2">
            <a:extLst>
              <a:ext uri="{FF2B5EF4-FFF2-40B4-BE49-F238E27FC236}">
                <a16:creationId xmlns:a16="http://schemas.microsoft.com/office/drawing/2014/main" id="{FC766C05-0A79-AC21-7570-AD5FCEB56931}"/>
              </a:ext>
            </a:extLst>
          </p:cNvPr>
          <p:cNvSpPr>
            <a:spLocks noGrp="1"/>
          </p:cNvSpPr>
          <p:nvPr>
            <p:ph type="body" sz="quarter" idx="10"/>
          </p:nvPr>
        </p:nvSpPr>
        <p:spPr/>
        <p:txBody>
          <a:bodyPr>
            <a:normAutofit lnSpcReduction="10000"/>
          </a:bodyPr>
          <a:lstStyle/>
          <a:p>
            <a:pPr lvl="1">
              <a:buFont typeface="Arial" panose="020B0604020202020204" pitchFamily="34" charset="0"/>
              <a:buChar char="•"/>
            </a:pPr>
            <a:r>
              <a:rPr lang="fr-BE" dirty="0">
                <a:solidFill>
                  <a:srgbClr val="374151"/>
                </a:solidFill>
                <a:latin typeface="Söhne"/>
              </a:rPr>
              <a:t> C</a:t>
            </a:r>
            <a:r>
              <a:rPr lang="fr-BE" b="0" i="0" dirty="0">
                <a:solidFill>
                  <a:srgbClr val="374151"/>
                </a:solidFill>
                <a:effectLst/>
                <a:latin typeface="Söhne"/>
              </a:rPr>
              <a:t>ontrôles et audits, sur pièces et sur place, pour vérifier l'utilisation correcte des fonds:</a:t>
            </a:r>
          </a:p>
          <a:p>
            <a:pPr lvl="2" indent="0"/>
            <a:r>
              <a:rPr lang="fr-BE" b="0" dirty="0">
                <a:solidFill>
                  <a:srgbClr val="374151"/>
                </a:solidFill>
                <a:latin typeface="Söhne"/>
              </a:rPr>
              <a:t>- L</a:t>
            </a:r>
            <a:r>
              <a:rPr lang="fr-BE" b="0" i="0" dirty="0">
                <a:solidFill>
                  <a:srgbClr val="374151"/>
                </a:solidFill>
                <a:effectLst/>
                <a:latin typeface="Söhne"/>
              </a:rPr>
              <a:t>'autorité de gestion (direction FEDER)</a:t>
            </a:r>
          </a:p>
          <a:p>
            <a:pPr lvl="2" indent="0"/>
            <a:r>
              <a:rPr lang="fr-BE" b="0" i="0" dirty="0">
                <a:solidFill>
                  <a:srgbClr val="374151"/>
                </a:solidFill>
                <a:effectLst/>
                <a:latin typeface="Söhne"/>
              </a:rPr>
              <a:t>- L'autorité d'audit (Cellule d’Audit de l’Inspection des Finances CAIF)</a:t>
            </a:r>
          </a:p>
          <a:p>
            <a:pPr lvl="2" indent="0"/>
            <a:r>
              <a:rPr lang="fr-BE" dirty="0">
                <a:solidFill>
                  <a:srgbClr val="374151"/>
                </a:solidFill>
                <a:latin typeface="Söhne"/>
              </a:rPr>
              <a:t>- </a:t>
            </a:r>
            <a:r>
              <a:rPr lang="fr-BE" b="0" dirty="0">
                <a:solidFill>
                  <a:srgbClr val="374151"/>
                </a:solidFill>
                <a:latin typeface="Söhne"/>
              </a:rPr>
              <a:t>L</a:t>
            </a:r>
            <a:r>
              <a:rPr lang="fr-BE" b="0" i="0" dirty="0">
                <a:solidFill>
                  <a:srgbClr val="374151"/>
                </a:solidFill>
                <a:effectLst/>
                <a:latin typeface="Söhne"/>
              </a:rPr>
              <a:t>es instances européennes telles que la Commission européenne, l'OLAF, le Parquet européen et la Cour des comptes européenne</a:t>
            </a:r>
          </a:p>
          <a:p>
            <a:pPr lvl="2" indent="0"/>
            <a:endParaRPr lang="fr-BE" b="0" i="0" dirty="0">
              <a:solidFill>
                <a:srgbClr val="374151"/>
              </a:solidFill>
              <a:effectLst/>
              <a:latin typeface="Söhne"/>
            </a:endParaRPr>
          </a:p>
          <a:p>
            <a:pPr lvl="1">
              <a:buFont typeface="Arial" panose="020B0604020202020204" pitchFamily="34" charset="0"/>
              <a:buChar char="•"/>
            </a:pPr>
            <a:r>
              <a:rPr lang="fr-BE" b="0" i="0" dirty="0">
                <a:solidFill>
                  <a:srgbClr val="374151"/>
                </a:solidFill>
                <a:effectLst/>
                <a:latin typeface="Söhne"/>
              </a:rPr>
              <a:t> Toutes ces autorités doivent avoir accès aux documents relatifs aux dépenses financées par le FEDER</a:t>
            </a:r>
          </a:p>
        </p:txBody>
      </p:sp>
    </p:spTree>
    <p:extLst>
      <p:ext uri="{BB962C8B-B14F-4D97-AF65-F5344CB8AC3E}">
        <p14:creationId xmlns:p14="http://schemas.microsoft.com/office/powerpoint/2010/main" val="3094805806"/>
      </p:ext>
    </p:extLst>
  </p:cSld>
  <p:clrMapOvr>
    <a:masterClrMapping/>
  </p:clrMapOvr>
</p:sld>
</file>

<file path=ppt/theme/theme1.xml><?xml version="1.0" encoding="utf-8"?>
<a:theme xmlns:a="http://schemas.openxmlformats.org/drawingml/2006/main" name="Thème Office">
  <a:themeElements>
    <a:clrScheme name="Personnalisé 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959"/>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Charte-Huisstijl" ma:contentTypeID="0x010100DBAA8B00DAA7C7409BC687FC09F57BB400E4F7548ADFC764439EEC91D3488DFE1F" ma:contentTypeVersion="36" ma:contentTypeDescription="" ma:contentTypeScope="" ma:versionID="e70f5f80b8fa7e0a66b2b621a908c36f">
  <xsd:schema xmlns:xsd="http://www.w3.org/2001/XMLSchema" xmlns:xs="http://www.w3.org/2001/XMLSchema" xmlns:p="http://schemas.microsoft.com/office/2006/metadata/properties" xmlns:ns2="bfa7d963-24c6-42df-9c60-af0ce4d6be14" xmlns:ns3="12cb0234-c0b0-4c53-84af-973ef88e2a02" xmlns:ns4="9c7c9337-ae00-402d-ade6-9de608163fc8" targetNamespace="http://schemas.microsoft.com/office/2006/metadata/properties" ma:root="true" ma:fieldsID="4dd382ca0085f45fad7d6305343fd5d6" ns2:_="" ns3:_="" ns4:_="">
    <xsd:import namespace="bfa7d963-24c6-42df-9c60-af0ce4d6be14"/>
    <xsd:import namespace="12cb0234-c0b0-4c53-84af-973ef88e2a02"/>
    <xsd:import namespace="9c7c9337-ae00-402d-ade6-9de608163fc8"/>
    <xsd:element name="properties">
      <xsd:complexType>
        <xsd:sequence>
          <xsd:element name="documentManagement">
            <xsd:complexType>
              <xsd:all>
                <xsd:element ref="ns2:Langue_x0020_du_x0020_fichier" minOccurs="0"/>
                <xsd:element ref="ns2:Colorimétrie" minOccurs="0"/>
                <xsd:element ref="ns2:Taille" minOccurs="0"/>
                <xsd:element ref="ns2:Fichier_x0020_source_x0020__x002f__x0020_fichier_x0020_prêt_x0020_à_x0020_l_x0027_emploi" minOccurs="0"/>
                <xsd:element ref="ns2:Partage_x0020_Externe" minOccurs="0"/>
                <xsd:element ref="ns2:ab48d136a2a94350bd1385cb088c3d73" minOccurs="0"/>
                <xsd:element ref="ns2:h26b48982cc54ce2baad91dbf090ec32" minOccurs="0"/>
                <xsd:element ref="ns2:l8aa81e9c7994f66b9ca234fedeb2399" minOccurs="0"/>
                <xsd:element ref="ns2:mac55e52456844879d92278c99f13745" minOccurs="0"/>
                <xsd:element ref="ns3:TaxCatchAll" minOccurs="0"/>
                <xsd:element ref="ns2:g28f7e5d01404be58f3bcecbde89fb76" minOccurs="0"/>
                <xsd:element ref="ns3:TaxCatchAllLabel"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a7d963-24c6-42df-9c60-af0ce4d6be14" elementFormDefault="qualified">
    <xsd:import namespace="http://schemas.microsoft.com/office/2006/documentManagement/types"/>
    <xsd:import namespace="http://schemas.microsoft.com/office/infopath/2007/PartnerControls"/>
    <xsd:element name="Langue_x0020_du_x0020_fichier" ma:index="4" nillable="true" ma:displayName="Langue du fichier" ma:internalName="Langue_x0020_du_x0020_fichier" ma:readOnly="false">
      <xsd:complexType>
        <xsd:complexContent>
          <xsd:extension base="dms:MultiChoice">
            <xsd:sequence>
              <xsd:element name="Value" maxOccurs="unbounded" minOccurs="0" nillable="true">
                <xsd:simpleType>
                  <xsd:restriction base="dms:Choice">
                    <xsd:enumeration value="FR"/>
                    <xsd:enumeration value="NL"/>
                    <xsd:enumeration value="DE"/>
                    <xsd:enumeration value="EN"/>
                  </xsd:restriction>
                </xsd:simpleType>
              </xsd:element>
            </xsd:sequence>
          </xsd:extension>
        </xsd:complexContent>
      </xsd:complexType>
    </xsd:element>
    <xsd:element name="Colorimétrie" ma:index="5" nillable="true" ma:displayName="Colorimétrie" ma:format="Dropdown" ma:internalName="Colorim_x00e9_trie">
      <xsd:simpleType>
        <xsd:restriction base="dms:Choice">
          <xsd:enumeration value="RGB"/>
          <xsd:enumeration value="CMYK"/>
          <xsd:enumeration value="PMS"/>
          <xsd:enumeration value="Black"/>
          <xsd:enumeration value="Grey"/>
          <xsd:enumeration value="White"/>
          <xsd:enumeration value="Color"/>
        </xsd:restriction>
      </xsd:simpleType>
    </xsd:element>
    <xsd:element name="Taille" ma:index="6" nillable="true" ma:displayName="Taille" ma:default="A4" ma:format="Dropdown" ma:internalName="Taille">
      <xsd:simpleType>
        <xsd:restriction base="dms:Choice">
          <xsd:enumeration value="A4"/>
          <xsd:enumeration value="A5"/>
          <xsd:enumeration value="C4"/>
          <xsd:enumeration value="C5"/>
          <xsd:enumeration value="US"/>
          <xsd:enumeration value="A3"/>
          <xsd:enumeration value="A0"/>
        </xsd:restriction>
      </xsd:simpleType>
    </xsd:element>
    <xsd:element name="Fichier_x0020_source_x0020__x002f__x0020_fichier_x0020_prêt_x0020_à_x0020_l_x0027_emploi" ma:index="10" nillable="true" ma:displayName="Fichier source / fichier prêt à l'emploi" ma:default="Ready to use" ma:format="RadioButtons" ma:internalName="Fichier_x0020_source_x0020__x002F__x0020_fichier_x0020_pr_x00ea_t_x0020__x00e0__x0020_l_x0027_emploi">
      <xsd:simpleType>
        <xsd:restriction base="dms:Choice">
          <xsd:enumeration value="Source file (dircom)"/>
          <xsd:enumeration value="Ready to use"/>
        </xsd:restriction>
      </xsd:simpleType>
    </xsd:element>
    <xsd:element name="Partage_x0020_Externe" ma:index="11" nillable="true" ma:displayName="Partage Externe" ma:default="0" ma:internalName="Partage_x0020_Externe">
      <xsd:simpleType>
        <xsd:restriction base="dms:Boolean"/>
      </xsd:simpleType>
    </xsd:element>
    <xsd:element name="ab48d136a2a94350bd1385cb088c3d73" ma:index="17" nillable="true" ma:taxonomy="true" ma:internalName="ab48d136a2a94350bd1385cb088c3d73" ma:taxonomyFieldName="Mot_x002d_cl_x00e9_" ma:displayName="Mot-clé" ma:default="2;#Zonder|9ddd5344-b9bc-42e1-8508-7ded4cc539e9" ma:fieldId="{ab48d136-a2a9-4350-bd13-85cb088c3d73}" ma:sspId="57b2d657-d973-4862-aa1b-1284b69771fd" ma:termSetId="56572055-3947-49f9-8293-873dd203eb16" ma:anchorId="00000000-0000-0000-0000-000000000000" ma:open="false" ma:isKeyword="false">
      <xsd:complexType>
        <xsd:sequence>
          <xsd:element ref="pc:Terms" minOccurs="0" maxOccurs="1"/>
        </xsd:sequence>
      </xsd:complexType>
    </xsd:element>
    <xsd:element name="h26b48982cc54ce2baad91dbf090ec32" ma:index="19" nillable="true" ma:taxonomy="true" ma:internalName="h26b48982cc54ce2baad91dbf090ec32" ma:taxonomyFieldName="Utilisation1" ma:displayName="Utilisation" ma:default="" ma:fieldId="{126b4898-2cc5-4ce2-baad-91dbf090ec32}" ma:sspId="57b2d657-d973-4862-aa1b-1284b69771fd" ma:termSetId="f2456093-ad15-4d73-9ba9-089ba469de64" ma:anchorId="00000000-0000-0000-0000-000000000000" ma:open="false" ma:isKeyword="false">
      <xsd:complexType>
        <xsd:sequence>
          <xsd:element ref="pc:Terms" minOccurs="0" maxOccurs="1"/>
        </xsd:sequence>
      </xsd:complexType>
    </xsd:element>
    <xsd:element name="l8aa81e9c7994f66b9ca234fedeb2399" ma:index="20" ma:taxonomy="true" ma:internalName="l8aa81e9c7994f66b9ca234fedeb2399" ma:taxonomyFieldName="Type_x0020_de_x0020_document" ma:displayName="Type de document" ma:default="" ma:fieldId="{58aa81e9-c799-4f66-b9ca-234fedeb2399}" ma:sspId="57b2d657-d973-4862-aa1b-1284b69771fd" ma:termSetId="2de80ec1-06d5-459e-876e-040467a45453" ma:anchorId="00000000-0000-0000-0000-000000000000" ma:open="false" ma:isKeyword="false">
      <xsd:complexType>
        <xsd:sequence>
          <xsd:element ref="pc:Terms" minOccurs="0" maxOccurs="1"/>
        </xsd:sequence>
      </xsd:complexType>
    </xsd:element>
    <xsd:element name="mac55e52456844879d92278c99f13745" ma:index="21" nillable="true" ma:taxonomy="true" ma:internalName="mac55e52456844879d92278c99f13745" ma:taxonomyFieldName="Marquage_x0020_sp_x00e9_cifique" ma:displayName="UA-service" ma:default="" ma:fieldId="{6ac55e52-4568-4487-9d92-278c99f13745}" ma:sspId="57b2d657-d973-4862-aa1b-1284b69771fd" ma:termSetId="8e111a51-807b-4caf-b609-6e5ffce80bd5" ma:anchorId="00000000-0000-0000-0000-000000000000" ma:open="false" ma:isKeyword="false">
      <xsd:complexType>
        <xsd:sequence>
          <xsd:element ref="pc:Terms" minOccurs="0" maxOccurs="1"/>
        </xsd:sequence>
      </xsd:complexType>
    </xsd:element>
    <xsd:element name="g28f7e5d01404be58f3bcecbde89fb76" ma:index="23" nillable="true" ma:taxonomy="true" ma:internalName="g28f7e5d01404be58f3bcecbde89fb76" ma:taxonomyFieldName="Orientation1" ma:displayName="Orientation" ma:default="" ma:fieldId="{028f7e5d-0140-4be5-8f3b-cecbde89fb76}" ma:sspId="57b2d657-d973-4862-aa1b-1284b69771fd" ma:termSetId="c905b95b-2d33-4c01-a245-51a649750a00"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cb0234-c0b0-4c53-84af-973ef88e2a02"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605c4c8-bad4-4d5c-9d7d-2ceb1c18d849}" ma:internalName="TaxCatchAll" ma:showField="CatchAllData" ma:web="bfa7d963-24c6-42df-9c60-af0ce4d6be14">
      <xsd:complexType>
        <xsd:complexContent>
          <xsd:extension base="dms:MultiChoiceLookup">
            <xsd:sequence>
              <xsd:element name="Value" type="dms:Lookup" maxOccurs="unbounded" minOccurs="0" nillable="true"/>
            </xsd:sequence>
          </xsd:extension>
        </xsd:complexContent>
      </xsd:complexType>
    </xsd:element>
    <xsd:element name="TaxCatchAllLabel" ma:index="24" nillable="true" ma:displayName="Taxonomy Catch All Column1" ma:hidden="true" ma:list="{8605c4c8-bad4-4d5c-9d7d-2ceb1c18d849}" ma:internalName="TaxCatchAllLabel" ma:readOnly="true" ma:showField="CatchAllDataLabel" ma:web="bfa7d963-24c6-42df-9c60-af0ce4d6be1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7c9337-ae00-402d-ade6-9de608163fc8"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DateTaken" ma:index="27" nillable="true" ma:displayName="MediaServiceDateTaken" ma:hidden="true" ma:internalName="MediaServiceDateTaken" ma:readOnly="true">
      <xsd:simpleType>
        <xsd:restriction base="dms:Text"/>
      </xsd:simpleType>
    </xsd:element>
    <xsd:element name="MediaServiceAutoTags" ma:index="28" nillable="true" ma:displayName="Tags"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LengthInSeconds" ma:index="3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8" ma:displayName="Type de contenu"/>
        <xsd:element ref="dc:title" minOccurs="0" maxOccurs="1" ma:index="2"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lorimétrie xmlns="bfa7d963-24c6-42df-9c60-af0ce4d6be14">Color</Colorimétrie>
    <Partage_x0020_Externe xmlns="bfa7d963-24c6-42df-9c60-af0ce4d6be14">false</Partage_x0020_Externe>
    <mac55e52456844879d92278c99f13745 xmlns="bfa7d963-24c6-42df-9c60-af0ce4d6be14">
      <Terms xmlns="http://schemas.microsoft.com/office/infopath/2007/PartnerControls"/>
    </mac55e52456844879d92278c99f13745>
    <Fichier_x0020_source_x0020__x002f__x0020_fichier_x0020_prêt_x0020_à_x0020_l_x0027_emploi xmlns="bfa7d963-24c6-42df-9c60-af0ce4d6be14">Ready to use</Fichier_x0020_source_x0020__x002f__x0020_fichier_x0020_prêt_x0020_à_x0020_l_x0027_emploi>
    <Taille xmlns="bfa7d963-24c6-42df-9c60-af0ce4d6be14" xsi:nil="true"/>
    <h26b48982cc54ce2baad91dbf090ec32 xmlns="bfa7d963-24c6-42df-9c60-af0ce4d6be14">
      <Terms xmlns="http://schemas.microsoft.com/office/infopath/2007/PartnerControls"/>
    </h26b48982cc54ce2baad91dbf090ec32>
    <l8aa81e9c7994f66b9ca234fedeb2399 xmlns="bfa7d963-24c6-42df-9c60-af0ce4d6be14">
      <Terms xmlns="http://schemas.microsoft.com/office/infopath/2007/PartnerControls">
        <TermInfo xmlns="http://schemas.microsoft.com/office/infopath/2007/PartnerControls">
          <TermName xmlns="http://schemas.microsoft.com/office/infopath/2007/PartnerControls">Template PowerPoint</TermName>
          <TermId xmlns="http://schemas.microsoft.com/office/infopath/2007/PartnerControls">637b2f20-df0a-4619-9eb8-50d9a2752545</TermId>
        </TermInfo>
      </Terms>
    </l8aa81e9c7994f66b9ca234fedeb2399>
    <g28f7e5d01404be58f3bcecbde89fb76 xmlns="bfa7d963-24c6-42df-9c60-af0ce4d6be14">
      <Terms xmlns="http://schemas.microsoft.com/office/infopath/2007/PartnerControls"/>
    </g28f7e5d01404be58f3bcecbde89fb76>
    <ab48d136a2a94350bd1385cb088c3d73 xmlns="bfa7d963-24c6-42df-9c60-af0ce4d6be14">
      <Terms xmlns="http://schemas.microsoft.com/office/infopath/2007/PartnerControls"/>
    </ab48d136a2a94350bd1385cb088c3d73>
    <Langue_x0020_du_x0020_fichier xmlns="bfa7d963-24c6-42df-9c60-af0ce4d6be14">
      <Value>EN</Value>
    </Langue_x0020_du_x0020_fichier>
    <TaxCatchAll xmlns="12cb0234-c0b0-4c53-84af-973ef88e2a02">
      <Value>13</Value>
    </TaxCatchAll>
  </documentManagement>
</p:properties>
</file>

<file path=customXml/itemProps1.xml><?xml version="1.0" encoding="utf-8"?>
<ds:datastoreItem xmlns:ds="http://schemas.openxmlformats.org/officeDocument/2006/customXml" ds:itemID="{593B430B-74A2-4448-A864-33A8362BDB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a7d963-24c6-42df-9c60-af0ce4d6be14"/>
    <ds:schemaRef ds:uri="12cb0234-c0b0-4c53-84af-973ef88e2a02"/>
    <ds:schemaRef ds:uri="9c7c9337-ae00-402d-ade6-9de608163f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0BA248-8733-4239-94A0-E9D147687AF1}">
  <ds:schemaRefs>
    <ds:schemaRef ds:uri="http://schemas.microsoft.com/sharepoint/v3/contenttype/forms"/>
  </ds:schemaRefs>
</ds:datastoreItem>
</file>

<file path=customXml/itemProps3.xml><?xml version="1.0" encoding="utf-8"?>
<ds:datastoreItem xmlns:ds="http://schemas.openxmlformats.org/officeDocument/2006/customXml" ds:itemID="{8B7FDBD2-A37C-452B-B852-DEF265E709AA}">
  <ds:schemaRefs>
    <ds:schemaRef ds:uri="http://purl.org/dc/terms/"/>
    <ds:schemaRef ds:uri="http://purl.org/dc/dcmitype/"/>
    <ds:schemaRef ds:uri="http://schemas.microsoft.com/office/2006/documentManagement/types"/>
    <ds:schemaRef ds:uri="http://purl.org/dc/elements/1.1/"/>
    <ds:schemaRef ds:uri="http://schemas.microsoft.com/office/2006/metadata/properties"/>
    <ds:schemaRef ds:uri="bfa7d963-24c6-42df-9c60-af0ce4d6be14"/>
    <ds:schemaRef ds:uri="http://schemas.microsoft.com/office/infopath/2007/PartnerControls"/>
    <ds:schemaRef ds:uri="http://schemas.openxmlformats.org/package/2006/metadata/core-properties"/>
    <ds:schemaRef ds:uri="9c7c9337-ae00-402d-ade6-9de608163fc8"/>
    <ds:schemaRef ds:uri="12cb0234-c0b0-4c53-84af-973ef88e2a02"/>
    <ds:schemaRef ds:uri="http://www.w3.org/XML/1998/namespace"/>
  </ds:schemaRefs>
</ds:datastoreItem>
</file>

<file path=docMetadata/LabelInfo.xml><?xml version="1.0" encoding="utf-8"?>
<clbl:labelList xmlns:clbl="http://schemas.microsoft.com/office/2020/mipLabelMetadata">
  <clbl:label id="{cfba054c-0ace-42fc-8ddf-f56c5f5b6712}" enabled="1" method="Standard" siteId="{3e9f03cd-0512-46dc-b0d4-bb48fa70fcf2}" contentBits="1" removed="0"/>
</clbl:labelList>
</file>

<file path=docProps/app.xml><?xml version="1.0" encoding="utf-8"?>
<Properties xmlns="http://schemas.openxmlformats.org/officeDocument/2006/extended-properties" xmlns:vt="http://schemas.openxmlformats.org/officeDocument/2006/docPropsVTypes">
  <TotalTime>5940</TotalTime>
  <Words>3741</Words>
  <Application>Microsoft Office PowerPoint</Application>
  <PresentationFormat>On-screen Show (16:9)</PresentationFormat>
  <Paragraphs>388</Paragraphs>
  <Slides>45</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Aller Light</vt:lpstr>
      <vt:lpstr>Arial</vt:lpstr>
      <vt:lpstr>Calibri</vt:lpstr>
      <vt:lpstr>Courier New</vt:lpstr>
      <vt:lpstr>Söhne</vt:lpstr>
      <vt:lpstr>Times New Roman</vt:lpstr>
      <vt:lpstr>Wingdings</vt:lpstr>
      <vt:lpstr>Thème Office</vt:lpstr>
      <vt:lpstr>PowerPoint Presentation</vt:lpstr>
      <vt:lpstr>Programma van de voormiddag</vt:lpstr>
      <vt:lpstr>Programme de la matinée</vt:lpstr>
      <vt:lpstr>Programma begin 2026</vt:lpstr>
      <vt:lpstr>Programme début 2026</vt:lpstr>
      <vt:lpstr>Aanwezige geselecteerde projecten</vt:lpstr>
      <vt:lpstr>Projets sélectionnés présents</vt:lpstr>
      <vt:lpstr>Inleiding</vt:lpstr>
      <vt:lpstr>Introduction</vt:lpstr>
      <vt:lpstr>Fasen na de selectie van een project</vt:lpstr>
      <vt:lpstr>Phases après la sélection d’un projet</vt:lpstr>
      <vt:lpstr>Fasen na de selectie van een project</vt:lpstr>
      <vt:lpstr>Phases après la sélection d’un projet</vt:lpstr>
      <vt:lpstr>Begeleidingscomité</vt:lpstr>
      <vt:lpstr>Comité d’accompagnement</vt:lpstr>
      <vt:lpstr>Rapportering</vt:lpstr>
      <vt:lpstr>Rapportage</vt:lpstr>
      <vt:lpstr>Duurzaamheid en rapportering</vt:lpstr>
      <vt:lpstr>Pérennité + rapportage</vt:lpstr>
      <vt:lpstr>Work packages &amp; deliverables</vt:lpstr>
      <vt:lpstr>Work packages &amp; livrables</vt:lpstr>
      <vt:lpstr>Indicatoren</vt:lpstr>
      <vt:lpstr>Indicateurs </vt:lpstr>
      <vt:lpstr>Indicatoren (rapportering)</vt:lpstr>
      <vt:lpstr>Indicateurs (rapportage)</vt:lpstr>
      <vt:lpstr>Uitbetaling van de subsidie</vt:lpstr>
      <vt:lpstr>Liquidation de la subvention</vt:lpstr>
      <vt:lpstr>Verantwoording van de uitgaven / van de betalingsverzoeken</vt:lpstr>
      <vt:lpstr>La justification des dépenses / les demandes de paiement</vt:lpstr>
      <vt:lpstr>Verantwoording van de uitgaven / van de betalingsverzoeken  Investeringsuitgaven</vt:lpstr>
      <vt:lpstr>La justification des dépenses / les demandes de paiement  Frais d’investissement</vt:lpstr>
      <vt:lpstr>Verantwoording van de uitgaven / van de betalingsverzoeken  Personeelskosten</vt:lpstr>
      <vt:lpstr>La justification des dépenses / les demandes de paiement  Frais de personnel</vt:lpstr>
      <vt:lpstr>Verantwoording van de uitgaven / betalingsaanvragen</vt:lpstr>
      <vt:lpstr>La justification des dépenses / les demandes de paiement</vt:lpstr>
      <vt:lpstr>Aankopen / verantwoording van gebouwen en terreinen</vt:lpstr>
      <vt:lpstr>Acquisitions / valorisations d’immeubles et de terrains</vt:lpstr>
      <vt:lpstr>Bijdragen in natura</vt:lpstr>
      <vt:lpstr>Contributions en nature</vt:lpstr>
      <vt:lpstr>Controle en bewaring van de stukken</vt:lpstr>
      <vt:lpstr>Contrôle et conservation des pièces</vt:lpstr>
      <vt:lpstr>Boekhouding</vt:lpstr>
      <vt:lpstr>Comptabilité</vt:lpstr>
      <vt:lpstr>Controle- en auditinstanties </vt:lpstr>
      <vt:lpstr>Organismes de contrôle et d’audit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BI-UK-PPT</dc:title>
  <dc:creator>Benjamin Harpigny</dc:creator>
  <cp:lastModifiedBy>CORNELIS Evi</cp:lastModifiedBy>
  <cp:revision>251</cp:revision>
  <cp:lastPrinted>2024-04-15T08:45:11Z</cp:lastPrinted>
  <dcterms:created xsi:type="dcterms:W3CDTF">2013-10-17T10:19:39Z</dcterms:created>
  <dcterms:modified xsi:type="dcterms:W3CDTF">2025-10-17T05:52:22Z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quage spécifique">
    <vt:lpwstr/>
  </property>
  <property fmtid="{D5CDD505-2E9C-101B-9397-08002B2CF9AE}" pid="3" name="ContentTypeId">
    <vt:lpwstr>0x010100DBAA8B00DAA7C7409BC687FC09F57BB400E4F7548ADFC764439EEC91D3488DFE1F</vt:lpwstr>
  </property>
  <property fmtid="{D5CDD505-2E9C-101B-9397-08002B2CF9AE}" pid="4" name="Orientation1">
    <vt:lpwstr/>
  </property>
  <property fmtid="{D5CDD505-2E9C-101B-9397-08002B2CF9AE}" pid="5" name="Mot-clé">
    <vt:lpwstr/>
  </property>
  <property fmtid="{D5CDD505-2E9C-101B-9397-08002B2CF9AE}" pid="6" name="Type de document">
    <vt:lpwstr>13;#Template PowerPoint|637b2f20-df0a-4619-9eb8-50d9a2752545</vt:lpwstr>
  </property>
  <property fmtid="{D5CDD505-2E9C-101B-9397-08002B2CF9AE}" pid="7" name="Utilisation1">
    <vt:lpwstr/>
  </property>
  <property fmtid="{D5CDD505-2E9C-101B-9397-08002B2CF9AE}" pid="8" name="Mot_x002d_cl_x00e9_">
    <vt:lpwstr/>
  </property>
  <property fmtid="{D5CDD505-2E9C-101B-9397-08002B2CF9AE}" pid="9" name="ClassificationContentMarkingHeaderLocations">
    <vt:lpwstr>Thème Office:8</vt:lpwstr>
  </property>
  <property fmtid="{D5CDD505-2E9C-101B-9397-08002B2CF9AE}" pid="10" name="ClassificationContentMarkingHeaderText">
    <vt:lpwstr>GOB/SPRB - Intern/Interne</vt:lpwstr>
  </property>
</Properties>
</file>