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59" r:id="rId5"/>
    <p:sldId id="440" r:id="rId6"/>
    <p:sldId id="406" r:id="rId7"/>
    <p:sldId id="442" r:id="rId8"/>
    <p:sldId id="444" r:id="rId9"/>
    <p:sldId id="451" r:id="rId10"/>
    <p:sldId id="456" r:id="rId11"/>
    <p:sldId id="493" r:id="rId12"/>
    <p:sldId id="487" r:id="rId13"/>
    <p:sldId id="462" r:id="rId14"/>
    <p:sldId id="494" r:id="rId15"/>
    <p:sldId id="463" r:id="rId16"/>
    <p:sldId id="475" r:id="rId17"/>
    <p:sldId id="492" r:id="rId18"/>
    <p:sldId id="314" r:id="rId19"/>
    <p:sldId id="283" r:id="rId20"/>
    <p:sldId id="346" r:id="rId21"/>
    <p:sldId id="347" r:id="rId22"/>
    <p:sldId id="302" r:id="rId23"/>
    <p:sldId id="515" r:id="rId24"/>
    <p:sldId id="477" r:id="rId25"/>
    <p:sldId id="506" r:id="rId26"/>
    <p:sldId id="516" r:id="rId27"/>
    <p:sldId id="507" r:id="rId28"/>
    <p:sldId id="508" r:id="rId29"/>
    <p:sldId id="529" r:id="rId30"/>
    <p:sldId id="505" r:id="rId31"/>
    <p:sldId id="517" r:id="rId32"/>
    <p:sldId id="504" r:id="rId33"/>
    <p:sldId id="524" r:id="rId34"/>
    <p:sldId id="495" r:id="rId35"/>
    <p:sldId id="497" r:id="rId36"/>
    <p:sldId id="498" r:id="rId37"/>
    <p:sldId id="499" r:id="rId38"/>
    <p:sldId id="500" r:id="rId39"/>
    <p:sldId id="496" r:id="rId40"/>
    <p:sldId id="446" r:id="rId41"/>
    <p:sldId id="510" r:id="rId42"/>
    <p:sldId id="273" r:id="rId43"/>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8A"/>
    <a:srgbClr val="D0D8E8"/>
    <a:srgbClr val="B4BBC9"/>
    <a:srgbClr val="0B00BE"/>
    <a:srgbClr val="7CA2D6"/>
    <a:srgbClr val="B7B7B7"/>
    <a:srgbClr val="FFF2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0EAD69-48EE-4DEB-A088-D131CB947CBC}" v="11" dt="2024-10-03T12:40:47.6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6357" autoAdjust="0"/>
  </p:normalViewPr>
  <p:slideViewPr>
    <p:cSldViewPr>
      <p:cViewPr varScale="1">
        <p:scale>
          <a:sx n="146" d="100"/>
          <a:sy n="146" d="100"/>
        </p:scale>
        <p:origin x="576" y="114"/>
      </p:cViewPr>
      <p:guideLst>
        <p:guide orient="horz" pos="1620"/>
        <p:guide pos="2880"/>
      </p:guideLst>
    </p:cSldViewPr>
  </p:slideViewPr>
  <p:notesTextViewPr>
    <p:cViewPr>
      <p:scale>
        <a:sx n="3" d="2"/>
        <a:sy n="3" d="2"/>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ERMAN Ann" userId="e77d1b84-86a3-46cd-abb0-263699a5349f" providerId="ADAL" clId="{820EAD69-48EE-4DEB-A088-D131CB947CBC}"/>
    <pc:docChg chg="undo custSel addSld delSld modSld">
      <pc:chgData name="MOERMAN Ann" userId="e77d1b84-86a3-46cd-abb0-263699a5349f" providerId="ADAL" clId="{820EAD69-48EE-4DEB-A088-D131CB947CBC}" dt="2024-10-03T16:07:25.915" v="175" actId="255"/>
      <pc:docMkLst>
        <pc:docMk/>
      </pc:docMkLst>
      <pc:sldChg chg="modSp mod">
        <pc:chgData name="MOERMAN Ann" userId="e77d1b84-86a3-46cd-abb0-263699a5349f" providerId="ADAL" clId="{820EAD69-48EE-4DEB-A088-D131CB947CBC}" dt="2024-10-03T12:25:02.166" v="26" actId="20577"/>
        <pc:sldMkLst>
          <pc:docMk/>
          <pc:sldMk cId="2829182355" sldId="259"/>
        </pc:sldMkLst>
        <pc:spChg chg="mod">
          <ac:chgData name="MOERMAN Ann" userId="e77d1b84-86a3-46cd-abb0-263699a5349f" providerId="ADAL" clId="{820EAD69-48EE-4DEB-A088-D131CB947CBC}" dt="2024-10-03T12:25:02.166" v="26" actId="20577"/>
          <ac:spMkLst>
            <pc:docMk/>
            <pc:sldMk cId="2829182355" sldId="259"/>
            <ac:spMk id="2" creationId="{11CA16AA-7B05-47D9-BE8D-7FB2B2D65377}"/>
          </ac:spMkLst>
        </pc:spChg>
      </pc:sldChg>
      <pc:sldChg chg="add del">
        <pc:chgData name="MOERMAN Ann" userId="e77d1b84-86a3-46cd-abb0-263699a5349f" providerId="ADAL" clId="{820EAD69-48EE-4DEB-A088-D131CB947CBC}" dt="2024-10-03T12:34:47.030" v="47" actId="47"/>
        <pc:sldMkLst>
          <pc:docMk/>
          <pc:sldMk cId="3128590287" sldId="264"/>
        </pc:sldMkLst>
      </pc:sldChg>
      <pc:sldChg chg="add del">
        <pc:chgData name="MOERMAN Ann" userId="e77d1b84-86a3-46cd-abb0-263699a5349f" providerId="ADAL" clId="{820EAD69-48EE-4DEB-A088-D131CB947CBC}" dt="2024-10-03T12:34:50.440" v="48" actId="47"/>
        <pc:sldMkLst>
          <pc:docMk/>
          <pc:sldMk cId="1229407187" sldId="265"/>
        </pc:sldMkLst>
      </pc:sldChg>
      <pc:sldChg chg="add del">
        <pc:chgData name="MOERMAN Ann" userId="e77d1b84-86a3-46cd-abb0-263699a5349f" providerId="ADAL" clId="{820EAD69-48EE-4DEB-A088-D131CB947CBC}" dt="2024-10-03T12:36:44.528" v="59" actId="47"/>
        <pc:sldMkLst>
          <pc:docMk/>
          <pc:sldMk cId="480134552" sldId="269"/>
        </pc:sldMkLst>
      </pc:sldChg>
      <pc:sldChg chg="add del">
        <pc:chgData name="MOERMAN Ann" userId="e77d1b84-86a3-46cd-abb0-263699a5349f" providerId="ADAL" clId="{820EAD69-48EE-4DEB-A088-D131CB947CBC}" dt="2024-10-03T12:34:43.871" v="46" actId="47"/>
        <pc:sldMkLst>
          <pc:docMk/>
          <pc:sldMk cId="3163256474" sldId="270"/>
        </pc:sldMkLst>
      </pc:sldChg>
      <pc:sldChg chg="add del">
        <pc:chgData name="MOERMAN Ann" userId="e77d1b84-86a3-46cd-abb0-263699a5349f" providerId="ADAL" clId="{820EAD69-48EE-4DEB-A088-D131CB947CBC}" dt="2024-10-03T12:35:00.908" v="51" actId="47"/>
        <pc:sldMkLst>
          <pc:docMk/>
          <pc:sldMk cId="2425172168" sldId="271"/>
        </pc:sldMkLst>
      </pc:sldChg>
      <pc:sldChg chg="add del">
        <pc:chgData name="MOERMAN Ann" userId="e77d1b84-86a3-46cd-abb0-263699a5349f" providerId="ADAL" clId="{820EAD69-48EE-4DEB-A088-D131CB947CBC}" dt="2024-10-03T12:35:05.041" v="55" actId="47"/>
        <pc:sldMkLst>
          <pc:docMk/>
          <pc:sldMk cId="3598986288" sldId="272"/>
        </pc:sldMkLst>
      </pc:sldChg>
      <pc:sldChg chg="add del">
        <pc:chgData name="MOERMAN Ann" userId="e77d1b84-86a3-46cd-abb0-263699a5349f" providerId="ADAL" clId="{820EAD69-48EE-4DEB-A088-D131CB947CBC}" dt="2024-10-03T12:34:58.241" v="49" actId="47"/>
        <pc:sldMkLst>
          <pc:docMk/>
          <pc:sldMk cId="2581975760" sldId="292"/>
        </pc:sldMkLst>
      </pc:sldChg>
      <pc:sldChg chg="add del">
        <pc:chgData name="MOERMAN Ann" userId="e77d1b84-86a3-46cd-abb0-263699a5349f" providerId="ADAL" clId="{820EAD69-48EE-4DEB-A088-D131CB947CBC}" dt="2024-10-03T12:34:59.576" v="50" actId="47"/>
        <pc:sldMkLst>
          <pc:docMk/>
          <pc:sldMk cId="718212015" sldId="295"/>
        </pc:sldMkLst>
      </pc:sldChg>
      <pc:sldChg chg="add del">
        <pc:chgData name="MOERMAN Ann" userId="e77d1b84-86a3-46cd-abb0-263699a5349f" providerId="ADAL" clId="{820EAD69-48EE-4DEB-A088-D131CB947CBC}" dt="2024-10-03T12:35:01.937" v="52" actId="47"/>
        <pc:sldMkLst>
          <pc:docMk/>
          <pc:sldMk cId="844797418" sldId="296"/>
        </pc:sldMkLst>
      </pc:sldChg>
      <pc:sldChg chg="add del">
        <pc:chgData name="MOERMAN Ann" userId="e77d1b84-86a3-46cd-abb0-263699a5349f" providerId="ADAL" clId="{820EAD69-48EE-4DEB-A088-D131CB947CBC}" dt="2024-10-03T12:35:02.994" v="53" actId="47"/>
        <pc:sldMkLst>
          <pc:docMk/>
          <pc:sldMk cId="2538655519" sldId="297"/>
        </pc:sldMkLst>
      </pc:sldChg>
      <pc:sldChg chg="add del">
        <pc:chgData name="MOERMAN Ann" userId="e77d1b84-86a3-46cd-abb0-263699a5349f" providerId="ADAL" clId="{820EAD69-48EE-4DEB-A088-D131CB947CBC}" dt="2024-10-03T12:35:03.964" v="54" actId="47"/>
        <pc:sldMkLst>
          <pc:docMk/>
          <pc:sldMk cId="153527828" sldId="304"/>
        </pc:sldMkLst>
      </pc:sldChg>
      <pc:sldChg chg="add del">
        <pc:chgData name="MOERMAN Ann" userId="e77d1b84-86a3-46cd-abb0-263699a5349f" providerId="ADAL" clId="{820EAD69-48EE-4DEB-A088-D131CB947CBC}" dt="2024-10-03T12:37:08.742" v="61" actId="47"/>
        <pc:sldMkLst>
          <pc:docMk/>
          <pc:sldMk cId="245565990" sldId="305"/>
        </pc:sldMkLst>
      </pc:sldChg>
      <pc:sldChg chg="add del">
        <pc:chgData name="MOERMAN Ann" userId="e77d1b84-86a3-46cd-abb0-263699a5349f" providerId="ADAL" clId="{820EAD69-48EE-4DEB-A088-D131CB947CBC}" dt="2024-10-03T12:37:10.082" v="62" actId="47"/>
        <pc:sldMkLst>
          <pc:docMk/>
          <pc:sldMk cId="2375537609" sldId="306"/>
        </pc:sldMkLst>
      </pc:sldChg>
      <pc:sldChg chg="add del">
        <pc:chgData name="MOERMAN Ann" userId="e77d1b84-86a3-46cd-abb0-263699a5349f" providerId="ADAL" clId="{820EAD69-48EE-4DEB-A088-D131CB947CBC}" dt="2024-10-03T12:34:42.633" v="45" actId="47"/>
        <pc:sldMkLst>
          <pc:docMk/>
          <pc:sldMk cId="3552111550" sldId="310"/>
        </pc:sldMkLst>
      </pc:sldChg>
      <pc:sldChg chg="modSp mod">
        <pc:chgData name="MOERMAN Ann" userId="e77d1b84-86a3-46cd-abb0-263699a5349f" providerId="ADAL" clId="{820EAD69-48EE-4DEB-A088-D131CB947CBC}" dt="2024-10-03T13:09:52.700" v="157" actId="255"/>
        <pc:sldMkLst>
          <pc:docMk/>
          <pc:sldMk cId="2350123188" sldId="446"/>
        </pc:sldMkLst>
        <pc:spChg chg="mod">
          <ac:chgData name="MOERMAN Ann" userId="e77d1b84-86a3-46cd-abb0-263699a5349f" providerId="ADAL" clId="{820EAD69-48EE-4DEB-A088-D131CB947CBC}" dt="2024-10-03T13:09:52.700" v="157" actId="255"/>
          <ac:spMkLst>
            <pc:docMk/>
            <pc:sldMk cId="2350123188" sldId="446"/>
            <ac:spMk id="2" creationId="{21C7C465-BE09-7D5E-5A4E-42D1463DEE8D}"/>
          </ac:spMkLst>
        </pc:spChg>
      </pc:sldChg>
      <pc:sldChg chg="modSp mod">
        <pc:chgData name="MOERMAN Ann" userId="e77d1b84-86a3-46cd-abb0-263699a5349f" providerId="ADAL" clId="{820EAD69-48EE-4DEB-A088-D131CB947CBC}" dt="2024-10-03T13:09:35.014" v="156" actId="207"/>
        <pc:sldMkLst>
          <pc:docMk/>
          <pc:sldMk cId="3385017251" sldId="510"/>
        </pc:sldMkLst>
        <pc:spChg chg="mod">
          <ac:chgData name="MOERMAN Ann" userId="e77d1b84-86a3-46cd-abb0-263699a5349f" providerId="ADAL" clId="{820EAD69-48EE-4DEB-A088-D131CB947CBC}" dt="2024-10-03T13:09:35.014" v="156" actId="207"/>
          <ac:spMkLst>
            <pc:docMk/>
            <pc:sldMk cId="3385017251" sldId="510"/>
            <ac:spMk id="2" creationId="{21C7C465-BE09-7D5E-5A4E-42D1463DEE8D}"/>
          </ac:spMkLst>
        </pc:spChg>
      </pc:sldChg>
      <pc:sldChg chg="del">
        <pc:chgData name="MOERMAN Ann" userId="e77d1b84-86a3-46cd-abb0-263699a5349f" providerId="ADAL" clId="{820EAD69-48EE-4DEB-A088-D131CB947CBC}" dt="2024-10-03T12:39:46.625" v="67" actId="47"/>
        <pc:sldMkLst>
          <pc:docMk/>
          <pc:sldMk cId="804161875" sldId="518"/>
        </pc:sldMkLst>
      </pc:sldChg>
      <pc:sldChg chg="del">
        <pc:chgData name="MOERMAN Ann" userId="e77d1b84-86a3-46cd-abb0-263699a5349f" providerId="ADAL" clId="{820EAD69-48EE-4DEB-A088-D131CB947CBC}" dt="2024-10-03T12:39:57.374" v="68" actId="47"/>
        <pc:sldMkLst>
          <pc:docMk/>
          <pc:sldMk cId="3617755229" sldId="521"/>
        </pc:sldMkLst>
      </pc:sldChg>
      <pc:sldChg chg="del">
        <pc:chgData name="MOERMAN Ann" userId="e77d1b84-86a3-46cd-abb0-263699a5349f" providerId="ADAL" clId="{820EAD69-48EE-4DEB-A088-D131CB947CBC}" dt="2024-10-03T12:40:01.989" v="69" actId="47"/>
        <pc:sldMkLst>
          <pc:docMk/>
          <pc:sldMk cId="3308200993" sldId="522"/>
        </pc:sldMkLst>
      </pc:sldChg>
      <pc:sldChg chg="del">
        <pc:chgData name="MOERMAN Ann" userId="e77d1b84-86a3-46cd-abb0-263699a5349f" providerId="ADAL" clId="{820EAD69-48EE-4DEB-A088-D131CB947CBC}" dt="2024-10-03T12:40:14.023" v="70" actId="47"/>
        <pc:sldMkLst>
          <pc:docMk/>
          <pc:sldMk cId="237722374" sldId="527"/>
        </pc:sldMkLst>
      </pc:sldChg>
      <pc:sldChg chg="addSp delSp modSp add del mod">
        <pc:chgData name="MOERMAN Ann" userId="e77d1b84-86a3-46cd-abb0-263699a5349f" providerId="ADAL" clId="{820EAD69-48EE-4DEB-A088-D131CB947CBC}" dt="2024-10-03T12:43:56.485" v="145" actId="47"/>
        <pc:sldMkLst>
          <pc:docMk/>
          <pc:sldMk cId="3392271272" sldId="528"/>
        </pc:sldMkLst>
        <pc:graphicFrameChg chg="add del mod">
          <ac:chgData name="MOERMAN Ann" userId="e77d1b84-86a3-46cd-abb0-263699a5349f" providerId="ADAL" clId="{820EAD69-48EE-4DEB-A088-D131CB947CBC}" dt="2024-10-03T12:39:03.676" v="66" actId="478"/>
          <ac:graphicFrameMkLst>
            <pc:docMk/>
            <pc:sldMk cId="3392271272" sldId="528"/>
            <ac:graphicFrameMk id="6" creationId="{E198722E-8C61-4811-9FC6-F32F48B0BAF6}"/>
          </ac:graphicFrameMkLst>
        </pc:graphicFrameChg>
      </pc:sldChg>
      <pc:sldChg chg="modSp add mod">
        <pc:chgData name="MOERMAN Ann" userId="e77d1b84-86a3-46cd-abb0-263699a5349f" providerId="ADAL" clId="{820EAD69-48EE-4DEB-A088-D131CB947CBC}" dt="2024-10-03T16:07:25.915" v="175" actId="255"/>
        <pc:sldMkLst>
          <pc:docMk/>
          <pc:sldMk cId="2963691242" sldId="529"/>
        </pc:sldMkLst>
        <pc:spChg chg="mod">
          <ac:chgData name="MOERMAN Ann" userId="e77d1b84-86a3-46cd-abb0-263699a5349f" providerId="ADAL" clId="{820EAD69-48EE-4DEB-A088-D131CB947CBC}" dt="2024-10-03T12:44:36.041" v="151" actId="20577"/>
          <ac:spMkLst>
            <pc:docMk/>
            <pc:sldMk cId="2963691242" sldId="529"/>
            <ac:spMk id="2" creationId="{3E688532-86D1-BFD7-49A5-21FB63F0B9CC}"/>
          </ac:spMkLst>
        </pc:spChg>
        <pc:spChg chg="mod">
          <ac:chgData name="MOERMAN Ann" userId="e77d1b84-86a3-46cd-abb0-263699a5349f" providerId="ADAL" clId="{820EAD69-48EE-4DEB-A088-D131CB947CBC}" dt="2024-10-03T16:07:25.915" v="175" actId="255"/>
          <ac:spMkLst>
            <pc:docMk/>
            <pc:sldMk cId="2963691242" sldId="529"/>
            <ac:spMk id="3" creationId="{65E885F6-8EE5-F975-EEA2-E7390C9EB8A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03-10-24</a:t>
            </a:fld>
            <a:endParaRPr lang="fr-BE"/>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fr-FR"/>
              <a:t>La présentation est basée sur les présentations précédentes d'Equal Brussels</a:t>
            </a:r>
            <a:endParaRPr lang="fr-BE"/>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‹nr.›</a:t>
            </a:fld>
            <a:endParaRPr lang="fr-BE"/>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03-10-24</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r>
              <a:rPr lang="fr-FR"/>
              <a:t>La présentation est basée sur les présentations précédentes d'Equal Brussels</a:t>
            </a:r>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‹nr.›</a:t>
            </a:fld>
            <a:endParaRPr lang="fr-BE"/>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Modifiez le style du titre</a:t>
            </a:r>
            <a:endParaRPr lang="fr-BE"/>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BA5B9421-56AA-46BA-90BD-AA1DE64F4ACD}" type="datetime1">
              <a:rPr lang="fr-BE" smtClean="0"/>
              <a:t>03-10-24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D1079063-12B2-4203-BE5D-41ED4CC7A888}" type="slidenum">
              <a:rPr lang="fr-BE" smtClean="0"/>
              <a:t>‹nr.›</a:t>
            </a:fld>
            <a:endParaRPr lang="fr-BE"/>
          </a:p>
        </p:txBody>
      </p:sp>
    </p:spTree>
    <p:extLst>
      <p:ext uri="{BB962C8B-B14F-4D97-AF65-F5344CB8AC3E}">
        <p14:creationId xmlns:p14="http://schemas.microsoft.com/office/powerpoint/2010/main" val="1237508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03-10-24</a:t>
            </a:fld>
            <a:endParaRPr lang="fr-BE"/>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‹nr.›</a:t>
            </a:fld>
            <a:endParaRPr lang="fr-BE"/>
          </a:p>
        </p:txBody>
      </p:sp>
      <p:sp>
        <p:nvSpPr>
          <p:cNvPr id="8" name="Tekstvak 7">
            <a:extLst>
              <a:ext uri="{FF2B5EF4-FFF2-40B4-BE49-F238E27FC236}">
                <a16:creationId xmlns:a16="http://schemas.microsoft.com/office/drawing/2014/main" id="{74E29BA3-10B7-3D2B-F5CB-2B226D3F86C2}"/>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 id="2147483664"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www.unia.be/fr/criteres-de-discrimination/discrimination-quelques-precision" TargetMode="Externa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igvm-iefh.belgium.be/fr/publications/de_genderdimensie_in_de_federale_communicatie_integreren"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igvm-iefh.belgium.be/fr/activites/gender_mainstreaming/mise_en_oeuvre_de_la_loi/marches_publics"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hyperlink" Target="https://www.anysurfer.be/fr/labels"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igvm-iefh.belgium.be/nl/activiteiten/gender_mainstreaming" TargetMode="External"/><Relationship Id="rId2" Type="http://schemas.openxmlformats.org/officeDocument/2006/relationships/hyperlink" Target="https://www.unia.be/nl" TargetMode="External"/><Relationship Id="rId1" Type="http://schemas.openxmlformats.org/officeDocument/2006/relationships/slideLayout" Target="../slideLayouts/slideLayout3.xml"/><Relationship Id="rId6" Type="http://schemas.openxmlformats.org/officeDocument/2006/relationships/hyperlink" Target="https://fedweb.belgium.be/sites/default/files/downloads/folder%20inclusive%20writing%20FR%20final%20v5.pdf" TargetMode="External"/><Relationship Id="rId5" Type="http://schemas.openxmlformats.org/officeDocument/2006/relationships/hyperlink" Target="https://equal.brussels/fr/publications/plan-bruxellois-dintegration-du-handistreaming-dans-les-politiques-publiques-2022-2025/" TargetMode="External"/><Relationship Id="rId4" Type="http://schemas.openxmlformats.org/officeDocument/2006/relationships/hyperlink" Target="https://equal.brussels/fr/publications/plan-bruxellois-de-gender-mainstreaming-et-degalite-entre-les-femmes-et-les-hommes-2022-2025/"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genderedinnovations.stanford.edu/methods-sex-and-gender-analysis.html" TargetMode="External"/><Relationship Id="rId3" Type="http://schemas.openxmlformats.org/officeDocument/2006/relationships/hyperlink" Target="https://igvm-iefh.belgium.be/fr/activites/gender_mainstreaming/mise_en_oeuvre_de_la_loi/marches_publics" TargetMode="External"/><Relationship Id="rId7" Type="http://schemas.openxmlformats.org/officeDocument/2006/relationships/hyperlink" Target="file:///C:\Users\amoerman\OneDrive%20-%20Service%20Public%20R&#195;&#169;gional%20de%20Bruxelles%20(SPRB-GOB)\Bureaublad\Bo&#195;&#174;te_&#195;&#160;_outils_Handistreaming.pdf" TargetMode="External"/><Relationship Id="rId2" Type="http://schemas.openxmlformats.org/officeDocument/2006/relationships/hyperlink" Target="https://servicepublic.brussels/brochure-inegalites-de-genre/" TargetMode="External"/><Relationship Id="rId1" Type="http://schemas.openxmlformats.org/officeDocument/2006/relationships/slideLayout" Target="../slideLayouts/slideLayout3.xml"/><Relationship Id="rId6" Type="http://schemas.openxmlformats.org/officeDocument/2006/relationships/hyperlink" Target="https://igvm-iefh.belgium.be/sites/default/files/112_-_checklist_dimension_de_genre_fr.pdf" TargetMode="External"/><Relationship Id="rId5" Type="http://schemas.openxmlformats.org/officeDocument/2006/relationships/hyperlink" Target="https://igvm-iefh.belgium.be/sites/default/files/downloads/66%20-%20Check-list%20de%20genre_FR.pdf" TargetMode="External"/><Relationship Id="rId10" Type="http://schemas.openxmlformats.org/officeDocument/2006/relationships/hyperlink" Target="https://fedweb.belgium.be/sites/default/files/downloads/folder%20inclusive%20writing%20FR%20final%20v5.pdf" TargetMode="External"/><Relationship Id="rId4" Type="http://schemas.openxmlformats.org/officeDocument/2006/relationships/hyperlink" Target="https://igvm-iefh.belgium.be/sites/default/files/downloads/73%20-%20Int%C3%A9grer%20la%20dimension%20de%20genre%20dans%20la%20communication%20f%C3%A9d%C3%A9rale_FR.pdf" TargetMode="External"/><Relationship Id="rId9" Type="http://schemas.openxmlformats.org/officeDocument/2006/relationships/hyperlink" Target="https://equal.brussels/wp-content/uploads/2024/06/Guide-communication-inclusive.pdf"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normAutofit/>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fr-FR" sz="1600" b="1" i="0" u="none" strike="noStrike" kern="1200" cap="all" spc="0" normalizeH="0" baseline="0" noProof="0" dirty="0">
                <a:ln>
                  <a:noFill/>
                </a:ln>
                <a:solidFill>
                  <a:srgbClr val="1F497D">
                    <a:lumMod val="75000"/>
                  </a:srgbClr>
                </a:solidFill>
                <a:effectLst/>
                <a:uLnTx/>
                <a:uFillTx/>
              </a:rPr>
              <a:t>session d’information « égalité des chances »</a:t>
            </a:r>
          </a:p>
          <a:p>
            <a:pPr algn="ctr">
              <a:defRPr/>
            </a:pPr>
            <a:r>
              <a:rPr lang="fr-FR" sz="1600" cap="all" dirty="0">
                <a:solidFill>
                  <a:srgbClr val="1F497D">
                    <a:lumMod val="75000"/>
                  </a:srgbClr>
                </a:solidFill>
              </a:rPr>
              <a:t>À destination des porteurs de projets liés à l’O.S. </a:t>
            </a:r>
            <a:r>
              <a:rPr lang="nl-BE" sz="1600" b="1" i="0" strike="noStrike" cap="all" spc="0" baseline="0" dirty="0">
                <a:solidFill>
                  <a:srgbClr val="17375E"/>
                </a:solidFill>
                <a:effectLst/>
                <a:latin typeface="Arial"/>
                <a:ea typeface="Arial"/>
                <a:cs typeface="Arial"/>
              </a:rPr>
              <a:t>SD 1.1., 2.1., 1.3. </a:t>
            </a:r>
            <a:r>
              <a:rPr lang="nl-BE" sz="1600" b="1" i="0" strike="noStrike" cap="all" spc="0" baseline="0" dirty="0" err="1">
                <a:solidFill>
                  <a:srgbClr val="17375E"/>
                </a:solidFill>
                <a:effectLst/>
                <a:latin typeface="Arial"/>
                <a:ea typeface="Arial"/>
                <a:cs typeface="Arial"/>
              </a:rPr>
              <a:t>eT</a:t>
            </a:r>
            <a:r>
              <a:rPr lang="nl-BE" sz="1600" b="1" i="0" strike="noStrike" cap="all" spc="0" baseline="0" dirty="0">
                <a:solidFill>
                  <a:srgbClr val="17375E"/>
                </a:solidFill>
                <a:effectLst/>
                <a:latin typeface="Arial"/>
                <a:ea typeface="Arial"/>
                <a:cs typeface="Arial"/>
              </a:rPr>
              <a:t> 2.1.</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fr-FR" sz="1400" b="1" i="0" u="none" strike="noStrike" kern="1200" cap="all" spc="0" normalizeH="0" baseline="0" noProof="0" dirty="0">
                <a:ln>
                  <a:noFill/>
                </a:ln>
                <a:solidFill>
                  <a:srgbClr val="1F497D">
                    <a:lumMod val="75000"/>
                  </a:srgbClr>
                </a:solidFill>
                <a:effectLst/>
                <a:uLnTx/>
                <a:uFillTx/>
              </a:rPr>
              <a:t>Programme 2021-2027 de la Région de Bruxelles-Capitale soutenu par le Fonds européen de développement régional (FEDER)</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lang="fr-FR" sz="1600" cap="all" dirty="0">
                <a:solidFill>
                  <a:srgbClr val="1F497D">
                    <a:lumMod val="75000"/>
                  </a:srgbClr>
                </a:solidFill>
              </a:rPr>
              <a:t>4 octobre 2024</a:t>
            </a:r>
            <a:endParaRPr kumimoji="0" lang="fr-FR" sz="1600" b="1" i="0" u="none" strike="noStrike" kern="1200" cap="all" spc="0" normalizeH="0" baseline="0" noProof="0" dirty="0">
              <a:ln>
                <a:noFill/>
              </a:ln>
              <a:solidFill>
                <a:srgbClr val="1F497D">
                  <a:lumMod val="75000"/>
                </a:srgbClr>
              </a:solidFill>
              <a:effectLst/>
              <a:uLnTx/>
              <a:uFillTx/>
            </a:endParaRPr>
          </a:p>
        </p:txBody>
      </p:sp>
      <p:pic>
        <p:nvPicPr>
          <p:cNvPr id="5" name="Image 4">
            <a:extLst>
              <a:ext uri="{FF2B5EF4-FFF2-40B4-BE49-F238E27FC236}">
                <a16:creationId xmlns:a16="http://schemas.microsoft.com/office/drawing/2014/main" id="{3EAC7E1E-5FC0-0EEC-9CAD-02E5F1D169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120" y="195486"/>
            <a:ext cx="6983760" cy="823579"/>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F490F-D96C-6CC4-CEC9-671550525C8A}"/>
              </a:ext>
            </a:extLst>
          </p:cNvPr>
          <p:cNvSpPr>
            <a:spLocks noGrp="1"/>
          </p:cNvSpPr>
          <p:nvPr>
            <p:ph type="title"/>
          </p:nvPr>
        </p:nvSpPr>
        <p:spPr/>
        <p:txBody>
          <a:bodyPr/>
          <a:lstStyle/>
          <a:p>
            <a:r>
              <a:rPr lang="nn-NO" b="1" dirty="0">
                <a:solidFill>
                  <a:srgbClr val="002060"/>
                </a:solidFill>
              </a:rPr>
              <a:t>PROGRAMME</a:t>
            </a:r>
            <a:endParaRPr lang="fr-BE" dirty="0"/>
          </a:p>
        </p:txBody>
      </p:sp>
      <p:sp>
        <p:nvSpPr>
          <p:cNvPr id="3" name="Tijdelijke aanduiding voor tekst 2">
            <a:extLst>
              <a:ext uri="{FF2B5EF4-FFF2-40B4-BE49-F238E27FC236}">
                <a16:creationId xmlns:a16="http://schemas.microsoft.com/office/drawing/2014/main" id="{4D8587B4-5C88-AFCA-BDA0-00F20C687F58}"/>
              </a:ext>
            </a:extLst>
          </p:cNvPr>
          <p:cNvSpPr>
            <a:spLocks noGrp="1"/>
          </p:cNvSpPr>
          <p:nvPr>
            <p:ph type="body" sz="quarter" idx="10"/>
          </p:nvPr>
        </p:nvSpPr>
        <p:spPr/>
        <p:txBody>
          <a:bodyPr/>
          <a:lstStyle/>
          <a:p>
            <a:pPr marL="342900" indent="-342900">
              <a:buFontTx/>
              <a:buChar char="-"/>
            </a:pPr>
            <a:endParaRPr lang="nl-BE" dirty="0"/>
          </a:p>
          <a:p>
            <a:pPr marL="342900" indent="-342900">
              <a:buFontTx/>
              <a:buChar char="-"/>
            </a:pPr>
            <a:r>
              <a:rPr lang="nl-BE" b="1" dirty="0"/>
              <a:t>CADRE </a:t>
            </a:r>
          </a:p>
          <a:p>
            <a:pPr marL="342900" indent="-342900">
              <a:buFontTx/>
              <a:buChar char="-"/>
            </a:pPr>
            <a:r>
              <a:rPr lang="nl-BE" b="1" dirty="0"/>
              <a:t>CONCEPTS CL</a:t>
            </a:r>
            <a:r>
              <a:rPr lang="fr-BE" sz="2000" b="1" kern="0" cap="all" dirty="0">
                <a:effectLst/>
                <a:ea typeface="Arial" panose="020B0604020202020204" pitchFamily="34" charset="0"/>
              </a:rPr>
              <a:t>é</a:t>
            </a:r>
            <a:r>
              <a:rPr lang="nl-BE" b="1" dirty="0"/>
              <a:t>S</a:t>
            </a:r>
          </a:p>
          <a:p>
            <a:pPr marL="342900" indent="-342900">
              <a:buFontTx/>
              <a:buChar char="-"/>
            </a:pPr>
            <a:r>
              <a:rPr lang="nl-BE" b="1" dirty="0"/>
              <a:t>QU’EST-CE QUE CELA SIGNIFIE CONCRETEMENT POUR VOS PROJETS ?</a:t>
            </a:r>
          </a:p>
          <a:p>
            <a:pPr marL="342900" indent="-342900">
              <a:buFontTx/>
              <a:buChar char="-"/>
            </a:pPr>
            <a:r>
              <a:rPr lang="nl-BE" b="1" dirty="0"/>
              <a:t>QUELQUES EXEMPLES </a:t>
            </a:r>
          </a:p>
          <a:p>
            <a:pPr marL="342900" indent="-342900">
              <a:buFontTx/>
              <a:buChar char="-"/>
            </a:pPr>
            <a:r>
              <a:rPr lang="nl-BE" b="1" dirty="0"/>
              <a:t>ANNEXES</a:t>
            </a:r>
          </a:p>
          <a:p>
            <a:pPr marL="342900" indent="-342900">
              <a:buFontTx/>
              <a:buChar char="-"/>
            </a:pPr>
            <a:r>
              <a:rPr lang="nl-BE" b="1" dirty="0"/>
              <a:t>PLUS D’INFORMATIONS </a:t>
            </a:r>
          </a:p>
          <a:p>
            <a:endParaRPr lang="nl-BE" dirty="0"/>
          </a:p>
          <a:p>
            <a:pPr marL="342900" indent="-342900">
              <a:buFontTx/>
              <a:buChar char="-"/>
            </a:pPr>
            <a:endParaRPr lang="nl-BE" dirty="0"/>
          </a:p>
          <a:p>
            <a:pPr marL="342900" indent="-342900">
              <a:buFontTx/>
              <a:buChar char="-"/>
            </a:pPr>
            <a:endParaRPr lang="nl-BE" dirty="0"/>
          </a:p>
          <a:p>
            <a:pPr marL="342900" indent="-342900">
              <a:buFontTx/>
              <a:buChar char="-"/>
            </a:pPr>
            <a:endParaRPr lang="fr-BE" dirty="0"/>
          </a:p>
        </p:txBody>
      </p:sp>
    </p:spTree>
    <p:extLst>
      <p:ext uri="{BB962C8B-B14F-4D97-AF65-F5344CB8AC3E}">
        <p14:creationId xmlns:p14="http://schemas.microsoft.com/office/powerpoint/2010/main" val="1390297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561819D-6EB9-9E8F-7626-DD9809D3AFD6}"/>
              </a:ext>
            </a:extLst>
          </p:cNvPr>
          <p:cNvSpPr>
            <a:spLocks noGrp="1"/>
          </p:cNvSpPr>
          <p:nvPr>
            <p:ph type="body" sz="quarter" idx="10"/>
          </p:nvPr>
        </p:nvSpPr>
        <p:spPr>
          <a:xfrm>
            <a:off x="395536" y="1851671"/>
            <a:ext cx="8640960" cy="763356"/>
          </a:xfrm>
        </p:spPr>
        <p:txBody>
          <a:bodyPr/>
          <a:lstStyle/>
          <a:p>
            <a:r>
              <a:rPr lang="fr-BE" sz="2000" dirty="0"/>
              <a:t>Cadre</a:t>
            </a:r>
          </a:p>
          <a:p>
            <a:r>
              <a:rPr lang="fr-BE" sz="1600" dirty="0"/>
              <a:t>Niveau </a:t>
            </a:r>
            <a:r>
              <a:rPr lang="fr-BE" sz="1600" dirty="0" err="1"/>
              <a:t>européEn</a:t>
            </a:r>
            <a:r>
              <a:rPr lang="fr-BE" sz="1600" dirty="0"/>
              <a:t>: principe horizontal</a:t>
            </a:r>
          </a:p>
          <a:p>
            <a:endParaRPr lang="fr-BE" sz="1600" dirty="0"/>
          </a:p>
        </p:txBody>
      </p:sp>
      <p:sp>
        <p:nvSpPr>
          <p:cNvPr id="3" name="Tijdelijke aanduiding voor tekst 2">
            <a:extLst>
              <a:ext uri="{FF2B5EF4-FFF2-40B4-BE49-F238E27FC236}">
                <a16:creationId xmlns:a16="http://schemas.microsoft.com/office/drawing/2014/main" id="{4DFE1E3E-A1FC-6F8E-B1F7-9FA0B6EAAC34}"/>
              </a:ext>
            </a:extLst>
          </p:cNvPr>
          <p:cNvSpPr>
            <a:spLocks noGrp="1"/>
          </p:cNvSpPr>
          <p:nvPr>
            <p:ph type="body" sz="quarter" idx="11"/>
          </p:nvPr>
        </p:nvSpPr>
        <p:spPr>
          <a:xfrm>
            <a:off x="467544" y="2615027"/>
            <a:ext cx="8496944" cy="1540899"/>
          </a:xfrm>
        </p:spPr>
        <p:txBody>
          <a:bodyPr>
            <a:normAutofit fontScale="77500" lnSpcReduction="20000"/>
          </a:bodyPr>
          <a:lstStyle/>
          <a:p>
            <a:pPr algn="just"/>
            <a:r>
              <a:rPr lang="fr-FR" sz="1600" b="0" dirty="0">
                <a:solidFill>
                  <a:schemeClr val="tx1"/>
                </a:solidFill>
              </a:rPr>
              <a:t>Article de base = l’ article 9 du </a:t>
            </a:r>
            <a:r>
              <a:rPr lang="fr-FR" sz="1600" b="0" i="0" dirty="0">
                <a:solidFill>
                  <a:schemeClr val="tx1"/>
                </a:solidFill>
                <a:effectLst/>
              </a:rPr>
              <a:t>Règlement (UE) 2021/1060 du Parlement européen et du Conseil du 24 juin.</a:t>
            </a:r>
          </a:p>
          <a:p>
            <a:pPr algn="just"/>
            <a:r>
              <a:rPr lang="fr-FR" sz="1600" b="0" dirty="0">
                <a:solidFill>
                  <a:schemeClr val="tx1"/>
                </a:solidFill>
              </a:rPr>
              <a:t>L’article 9.2. stipule que </a:t>
            </a:r>
            <a:r>
              <a:rPr lang="fr-BE" sz="1600" b="0" dirty="0">
                <a:solidFill>
                  <a:schemeClr val="tx1"/>
                </a:solidFill>
                <a:effectLst/>
                <a:ea typeface="Calibri" panose="020F0502020204030204" pitchFamily="34" charset="0"/>
              </a:rPr>
              <a:t>Les États membres et la Commission veillent à ce que </a:t>
            </a:r>
            <a:r>
              <a:rPr lang="fr-BE" sz="1600" dirty="0">
                <a:solidFill>
                  <a:schemeClr val="tx1"/>
                </a:solidFill>
                <a:effectLst/>
                <a:ea typeface="Calibri" panose="020F0502020204030204" pitchFamily="34" charset="0"/>
              </a:rPr>
              <a:t>l’égalité entre les hommes et les femmes</a:t>
            </a:r>
            <a:r>
              <a:rPr lang="fr-BE" sz="1600" b="0" dirty="0">
                <a:solidFill>
                  <a:schemeClr val="tx1"/>
                </a:solidFill>
                <a:effectLst/>
                <a:ea typeface="Calibri" panose="020F0502020204030204" pitchFamily="34" charset="0"/>
              </a:rPr>
              <a:t>, </a:t>
            </a:r>
            <a:r>
              <a:rPr lang="fr-BE" sz="1600" dirty="0">
                <a:solidFill>
                  <a:schemeClr val="tx1"/>
                </a:solidFill>
                <a:effectLst/>
                <a:ea typeface="Calibri" panose="020F0502020204030204" pitchFamily="34" charset="0"/>
              </a:rPr>
              <a:t>le </a:t>
            </a:r>
            <a:r>
              <a:rPr lang="fr-BE" sz="1600" dirty="0" err="1">
                <a:solidFill>
                  <a:schemeClr val="tx1"/>
                </a:solidFill>
                <a:effectLst/>
                <a:ea typeface="Calibri" panose="020F0502020204030204" pitchFamily="34" charset="0"/>
              </a:rPr>
              <a:t>gender</a:t>
            </a:r>
            <a:r>
              <a:rPr lang="fr-BE" sz="1600" dirty="0">
                <a:solidFill>
                  <a:schemeClr val="tx1"/>
                </a:solidFill>
                <a:effectLst/>
                <a:ea typeface="Calibri" panose="020F0502020204030204" pitchFamily="34" charset="0"/>
              </a:rPr>
              <a:t> </a:t>
            </a:r>
            <a:r>
              <a:rPr lang="fr-BE" sz="1600" dirty="0" err="1">
                <a:solidFill>
                  <a:schemeClr val="tx1"/>
                </a:solidFill>
                <a:effectLst/>
                <a:ea typeface="Calibri" panose="020F0502020204030204" pitchFamily="34" charset="0"/>
              </a:rPr>
              <a:t>mainstreaming</a:t>
            </a:r>
            <a:r>
              <a:rPr lang="fr-BE" sz="1600" b="0" dirty="0">
                <a:solidFill>
                  <a:schemeClr val="tx1"/>
                </a:solidFill>
                <a:effectLst/>
                <a:ea typeface="Calibri" panose="020F0502020204030204" pitchFamily="34" charset="0"/>
              </a:rPr>
              <a:t> et </a:t>
            </a:r>
            <a:r>
              <a:rPr lang="fr-BE" sz="1600" dirty="0">
                <a:solidFill>
                  <a:schemeClr val="tx1"/>
                </a:solidFill>
                <a:effectLst/>
                <a:ea typeface="Calibri" panose="020F0502020204030204" pitchFamily="34" charset="0"/>
              </a:rPr>
              <a:t>l’intégration de la dimension de genre</a:t>
            </a:r>
            <a:r>
              <a:rPr lang="fr-BE" sz="1600" b="0" dirty="0">
                <a:solidFill>
                  <a:schemeClr val="tx1"/>
                </a:solidFill>
                <a:effectLst/>
                <a:ea typeface="Calibri" panose="020F0502020204030204" pitchFamily="34" charset="0"/>
              </a:rPr>
              <a:t> soient prises en compte et favorisées tout </a:t>
            </a:r>
            <a:r>
              <a:rPr lang="fr-BE" sz="1600" dirty="0">
                <a:solidFill>
                  <a:schemeClr val="tx1"/>
                </a:solidFill>
                <a:effectLst/>
                <a:ea typeface="Calibri" panose="020F0502020204030204" pitchFamily="34" charset="0"/>
              </a:rPr>
              <a:t>au long de l’élaboration</a:t>
            </a:r>
            <a:r>
              <a:rPr lang="fr-BE" sz="1600" b="0" dirty="0">
                <a:solidFill>
                  <a:schemeClr val="tx1"/>
                </a:solidFill>
                <a:effectLst/>
                <a:ea typeface="Calibri" panose="020F0502020204030204" pitchFamily="34" charset="0"/>
              </a:rPr>
              <a:t>, </a:t>
            </a:r>
            <a:r>
              <a:rPr lang="fr-BE" sz="1600" dirty="0">
                <a:solidFill>
                  <a:schemeClr val="tx1"/>
                </a:solidFill>
                <a:effectLst/>
                <a:ea typeface="Calibri" panose="020F0502020204030204" pitchFamily="34" charset="0"/>
              </a:rPr>
              <a:t>de la mise en œuvre</a:t>
            </a:r>
            <a:r>
              <a:rPr lang="fr-BE" sz="1600" b="0" dirty="0">
                <a:solidFill>
                  <a:schemeClr val="tx1"/>
                </a:solidFill>
                <a:effectLst/>
                <a:ea typeface="Calibri" panose="020F0502020204030204" pitchFamily="34" charset="0"/>
              </a:rPr>
              <a:t>, </a:t>
            </a:r>
            <a:r>
              <a:rPr lang="fr-BE" sz="1600" dirty="0">
                <a:solidFill>
                  <a:schemeClr val="tx1"/>
                </a:solidFill>
                <a:effectLst/>
                <a:ea typeface="Calibri" panose="020F0502020204030204" pitchFamily="34" charset="0"/>
              </a:rPr>
              <a:t>du suivi et de l’évaluation des programmes</a:t>
            </a:r>
            <a:r>
              <a:rPr lang="fr-BE" sz="1600" b="0" dirty="0">
                <a:solidFill>
                  <a:schemeClr val="tx1"/>
                </a:solidFill>
                <a:effectLst/>
                <a:ea typeface="Calibri" panose="020F0502020204030204" pitchFamily="34" charset="0"/>
              </a:rPr>
              <a:t> ainsi que lors de </a:t>
            </a:r>
            <a:r>
              <a:rPr lang="fr-BE" sz="1600" dirty="0">
                <a:solidFill>
                  <a:schemeClr val="tx1"/>
                </a:solidFill>
                <a:effectLst/>
                <a:ea typeface="Calibri" panose="020F0502020204030204" pitchFamily="34" charset="0"/>
              </a:rPr>
              <a:t>l’établissement de rapports à leur sujet</a:t>
            </a:r>
            <a:r>
              <a:rPr lang="fr-BE" sz="1600" b="0" dirty="0">
                <a:solidFill>
                  <a:schemeClr val="tx1"/>
                </a:solidFill>
                <a:effectLst/>
                <a:ea typeface="Calibri" panose="020F0502020204030204" pitchFamily="34" charset="0"/>
              </a:rPr>
              <a:t>. </a:t>
            </a:r>
            <a:endParaRPr lang="fr-BE" sz="1600" b="0" dirty="0">
              <a:solidFill>
                <a:schemeClr val="tx1"/>
              </a:solidFill>
              <a:effectLst/>
              <a:ea typeface="Times New Roman" panose="02020603050405020304" pitchFamily="18" charset="0"/>
            </a:endParaRPr>
          </a:p>
          <a:p>
            <a:pPr algn="just"/>
            <a:endParaRPr lang="fr-FR" sz="1600" b="0" i="0" dirty="0">
              <a:solidFill>
                <a:schemeClr val="tx1"/>
              </a:solidFill>
              <a:effectLst/>
            </a:endParaRPr>
          </a:p>
          <a:p>
            <a:pPr algn="just"/>
            <a:endParaRPr lang="fr-FR" sz="1600" b="0" i="0" dirty="0">
              <a:solidFill>
                <a:schemeClr val="tx1"/>
              </a:solidFill>
              <a:effectLst/>
            </a:endParaRPr>
          </a:p>
        </p:txBody>
      </p:sp>
    </p:spTree>
    <p:extLst>
      <p:ext uri="{BB962C8B-B14F-4D97-AF65-F5344CB8AC3E}">
        <p14:creationId xmlns:p14="http://schemas.microsoft.com/office/powerpoint/2010/main" val="413282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C4B4F7E-F449-C52F-D61F-F422B6DB1FEF}"/>
              </a:ext>
            </a:extLst>
          </p:cNvPr>
          <p:cNvSpPr>
            <a:spLocks noGrp="1"/>
          </p:cNvSpPr>
          <p:nvPr>
            <p:ph type="body" sz="quarter" idx="14"/>
          </p:nvPr>
        </p:nvSpPr>
        <p:spPr>
          <a:xfrm>
            <a:off x="683568" y="771550"/>
            <a:ext cx="7776864" cy="3341020"/>
          </a:xfrm>
        </p:spPr>
        <p:txBody>
          <a:bodyPr>
            <a:noAutofit/>
          </a:bodyPr>
          <a:lstStyle/>
          <a:p>
            <a:pPr algn="just"/>
            <a:r>
              <a:rPr lang="fr-BE" sz="1000" b="0" dirty="0">
                <a:solidFill>
                  <a:schemeClr val="tx1"/>
                </a:solidFill>
                <a:ea typeface="Calibri" panose="020F0502020204030204" pitchFamily="34" charset="0"/>
              </a:rPr>
              <a:t>* Article 9.3. REGLEMENT </a:t>
            </a:r>
            <a:r>
              <a:rPr lang="fr-BE" sz="1000" b="0" dirty="0">
                <a:solidFill>
                  <a:schemeClr val="tx1"/>
                </a:solidFill>
                <a:effectLst/>
                <a:ea typeface="Calibri" panose="020F0502020204030204" pitchFamily="34" charset="0"/>
              </a:rPr>
              <a:t>(UE) 2021/1060: </a:t>
            </a:r>
            <a:r>
              <a:rPr lang="fr-BE" sz="1000" b="0" dirty="0">
                <a:solidFill>
                  <a:schemeClr val="tx1"/>
                </a:solidFill>
                <a:ea typeface="Calibri" panose="020F0502020204030204" pitchFamily="34" charset="0"/>
              </a:rPr>
              <a:t> </a:t>
            </a:r>
            <a:r>
              <a:rPr lang="fr-BE" sz="1000" b="0" dirty="0">
                <a:solidFill>
                  <a:schemeClr val="tx1"/>
                </a:solidFill>
                <a:effectLst/>
                <a:ea typeface="Calibri" panose="020F0502020204030204" pitchFamily="34" charset="0"/>
              </a:rPr>
              <a:t>Les États membres et la Commission prennent les mesures appropriées pour prévenir </a:t>
            </a:r>
            <a:r>
              <a:rPr lang="fr-BE" sz="1000" dirty="0">
                <a:solidFill>
                  <a:schemeClr val="tx1"/>
                </a:solidFill>
                <a:effectLst/>
                <a:ea typeface="Calibri" panose="020F0502020204030204" pitchFamily="34" charset="0"/>
              </a:rPr>
              <a:t>toute discrimination fondée sur le sexe, l’origine raciale ou ethnique, la religion ou les convictions, le handicap, l’âge ou l’orientation sexuelle lors de l’élaboration, de la mise en œuvre, du suivi et de l’évaluation des programmes ainsi que lors de l’établissement de rapports à leur sujet</a:t>
            </a:r>
            <a:r>
              <a:rPr lang="fr-BE" sz="1000" b="0" dirty="0">
                <a:solidFill>
                  <a:schemeClr val="tx1"/>
                </a:solidFill>
                <a:effectLst/>
                <a:ea typeface="Calibri" panose="020F0502020204030204" pitchFamily="34" charset="0"/>
              </a:rPr>
              <a:t>.  En particulier, </a:t>
            </a:r>
            <a:r>
              <a:rPr lang="fr-BE" sz="1000" dirty="0">
                <a:solidFill>
                  <a:schemeClr val="tx1"/>
                </a:solidFill>
                <a:effectLst/>
                <a:ea typeface="Calibri" panose="020F0502020204030204" pitchFamily="34" charset="0"/>
              </a:rPr>
              <a:t>l’accessibilité pour les personnes handicapées </a:t>
            </a:r>
            <a:r>
              <a:rPr lang="fr-BE" sz="1000" b="0" dirty="0">
                <a:solidFill>
                  <a:schemeClr val="tx1"/>
                </a:solidFill>
                <a:effectLst/>
                <a:ea typeface="Calibri" panose="020F0502020204030204" pitchFamily="34" charset="0"/>
              </a:rPr>
              <a:t>est prise en compte tout </a:t>
            </a:r>
            <a:r>
              <a:rPr lang="fr-BE" sz="1000" dirty="0">
                <a:solidFill>
                  <a:schemeClr val="tx1"/>
                </a:solidFill>
                <a:effectLst/>
                <a:ea typeface="Calibri" panose="020F0502020204030204" pitchFamily="34" charset="0"/>
              </a:rPr>
              <a:t>au long de l’élaboration et de la mise en œuvre des programmes</a:t>
            </a:r>
            <a:r>
              <a:rPr lang="fr-BE" sz="1000" b="0" dirty="0">
                <a:solidFill>
                  <a:schemeClr val="tx1"/>
                </a:solidFill>
                <a:effectLst/>
                <a:ea typeface="Calibri" panose="020F0502020204030204" pitchFamily="34" charset="0"/>
              </a:rPr>
              <a:t>.</a:t>
            </a:r>
          </a:p>
          <a:p>
            <a:pPr algn="just"/>
            <a:r>
              <a:rPr lang="fr-BE" sz="1000" b="0" dirty="0">
                <a:solidFill>
                  <a:schemeClr val="tx1"/>
                </a:solidFill>
                <a:effectLst/>
                <a:ea typeface="Calibri" panose="020F0502020204030204" pitchFamily="34" charset="0"/>
              </a:rPr>
              <a:t>* Article 22, 3) d, REGLEMENT (UE) 2021/1060 : Chaque programme comprend ; d) pour chaque objectif spécifique: iv) les mesures visant à </a:t>
            </a:r>
            <a:r>
              <a:rPr lang="fr-BE" sz="1000" dirty="0">
                <a:solidFill>
                  <a:schemeClr val="tx1"/>
                </a:solidFill>
                <a:effectLst/>
                <a:ea typeface="Calibri" panose="020F0502020204030204" pitchFamily="34" charset="0"/>
              </a:rPr>
              <a:t>garantir l’égalité, l’inclusion et la non-discrimination</a:t>
            </a:r>
            <a:r>
              <a:rPr lang="fr-BE" sz="1000" b="0" dirty="0">
                <a:solidFill>
                  <a:schemeClr val="tx1"/>
                </a:solidFill>
                <a:effectLst/>
                <a:ea typeface="Calibri" panose="020F0502020204030204" pitchFamily="34" charset="0"/>
              </a:rPr>
              <a:t>.</a:t>
            </a:r>
            <a:endParaRPr lang="fr-BE" sz="1000" b="0" dirty="0">
              <a:solidFill>
                <a:schemeClr val="tx1"/>
              </a:solidFill>
              <a:effectLst/>
              <a:ea typeface="Times New Roman" panose="02020603050405020304" pitchFamily="18" charset="0"/>
            </a:endParaRPr>
          </a:p>
          <a:p>
            <a:pPr algn="just"/>
            <a:r>
              <a:rPr lang="fr-BE" sz="1000" b="0" dirty="0">
                <a:solidFill>
                  <a:schemeClr val="tx1"/>
                </a:solidFill>
                <a:effectLst/>
                <a:ea typeface="Calibri" panose="020F0502020204030204" pitchFamily="34" charset="0"/>
              </a:rPr>
              <a:t>* Article 73 REGLEMENT (UE) 2021/1060: Sélection des opérations par l’autorité de gestion 1. Pour </a:t>
            </a:r>
            <a:r>
              <a:rPr lang="fr-BE" sz="1000" dirty="0">
                <a:solidFill>
                  <a:schemeClr val="tx1"/>
                </a:solidFill>
                <a:effectLst/>
                <a:ea typeface="Calibri" panose="020F0502020204030204" pitchFamily="34" charset="0"/>
              </a:rPr>
              <a:t>la sélection </a:t>
            </a:r>
            <a:r>
              <a:rPr lang="fr-BE" sz="1000" b="0" dirty="0">
                <a:solidFill>
                  <a:schemeClr val="tx1"/>
                </a:solidFill>
                <a:effectLst/>
                <a:ea typeface="Calibri" panose="020F0502020204030204" pitchFamily="34" charset="0"/>
              </a:rPr>
              <a:t>des opérations, l’autorité de gestion établit et applique des critères et procédures qui sont </a:t>
            </a:r>
            <a:r>
              <a:rPr lang="fr-BE" sz="1000" dirty="0">
                <a:solidFill>
                  <a:schemeClr val="tx1"/>
                </a:solidFill>
                <a:effectLst/>
                <a:ea typeface="Calibri" panose="020F0502020204030204" pitchFamily="34" charset="0"/>
              </a:rPr>
              <a:t>non discriminatoires et transparents</a:t>
            </a:r>
            <a:r>
              <a:rPr lang="fr-BE" sz="1000" b="0" dirty="0">
                <a:solidFill>
                  <a:schemeClr val="tx1"/>
                </a:solidFill>
                <a:effectLst/>
                <a:ea typeface="Calibri" panose="020F0502020204030204" pitchFamily="34" charset="0"/>
              </a:rPr>
              <a:t>, assurent </a:t>
            </a:r>
            <a:r>
              <a:rPr lang="fr-BE" sz="1000" dirty="0">
                <a:solidFill>
                  <a:schemeClr val="tx1"/>
                </a:solidFill>
                <a:effectLst/>
                <a:ea typeface="Calibri" panose="020F0502020204030204" pitchFamily="34" charset="0"/>
              </a:rPr>
              <a:t>l’accessibilité pour les personnes handicapées</a:t>
            </a:r>
            <a:r>
              <a:rPr lang="fr-BE" sz="1000" b="0" dirty="0">
                <a:solidFill>
                  <a:schemeClr val="tx1"/>
                </a:solidFill>
                <a:effectLst/>
                <a:ea typeface="Calibri" panose="020F0502020204030204" pitchFamily="34" charset="0"/>
              </a:rPr>
              <a:t>, </a:t>
            </a:r>
            <a:r>
              <a:rPr lang="fr-BE" sz="1000" dirty="0">
                <a:solidFill>
                  <a:schemeClr val="tx1"/>
                </a:solidFill>
                <a:effectLst/>
                <a:ea typeface="Calibri" panose="020F0502020204030204" pitchFamily="34" charset="0"/>
              </a:rPr>
              <a:t>l’égalité entre les femmes et les hommes </a:t>
            </a:r>
            <a:r>
              <a:rPr lang="fr-BE" sz="1000" b="0" dirty="0">
                <a:solidFill>
                  <a:schemeClr val="tx1"/>
                </a:solidFill>
                <a:effectLst/>
                <a:ea typeface="Calibri" panose="020F0502020204030204" pitchFamily="34" charset="0"/>
              </a:rPr>
              <a:t>et tiennent compte de la Charte des droits fondamentaux de l’Union européenne, …</a:t>
            </a:r>
            <a:endParaRPr lang="fr-BE" sz="1000" b="0" dirty="0">
              <a:solidFill>
                <a:schemeClr val="tx1"/>
              </a:solidFill>
            </a:endParaRPr>
          </a:p>
        </p:txBody>
      </p:sp>
    </p:spTree>
    <p:extLst>
      <p:ext uri="{BB962C8B-B14F-4D97-AF65-F5344CB8AC3E}">
        <p14:creationId xmlns:p14="http://schemas.microsoft.com/office/powerpoint/2010/main" val="376013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561819D-6EB9-9E8F-7626-DD9809D3AFD6}"/>
              </a:ext>
            </a:extLst>
          </p:cNvPr>
          <p:cNvSpPr>
            <a:spLocks noGrp="1"/>
          </p:cNvSpPr>
          <p:nvPr>
            <p:ph type="body" sz="quarter" idx="10"/>
          </p:nvPr>
        </p:nvSpPr>
        <p:spPr>
          <a:xfrm>
            <a:off x="467544" y="1563638"/>
            <a:ext cx="8568952" cy="576065"/>
          </a:xfrm>
        </p:spPr>
        <p:txBody>
          <a:bodyPr/>
          <a:lstStyle/>
          <a:p>
            <a:r>
              <a:rPr lang="fr-BE" sz="2000" dirty="0"/>
              <a:t>Cadre</a:t>
            </a:r>
          </a:p>
          <a:p>
            <a:r>
              <a:rPr lang="fr-BE" sz="1600" dirty="0"/>
              <a:t>NIVEAU régional</a:t>
            </a:r>
          </a:p>
          <a:p>
            <a:endParaRPr lang="fr-BE" sz="1600" dirty="0"/>
          </a:p>
        </p:txBody>
      </p:sp>
      <p:sp>
        <p:nvSpPr>
          <p:cNvPr id="3" name="Tijdelijke aanduiding voor tekst 2">
            <a:extLst>
              <a:ext uri="{FF2B5EF4-FFF2-40B4-BE49-F238E27FC236}">
                <a16:creationId xmlns:a16="http://schemas.microsoft.com/office/drawing/2014/main" id="{4DFE1E3E-A1FC-6F8E-B1F7-9FA0B6EAAC34}"/>
              </a:ext>
            </a:extLst>
          </p:cNvPr>
          <p:cNvSpPr>
            <a:spLocks noGrp="1"/>
          </p:cNvSpPr>
          <p:nvPr>
            <p:ph type="body" sz="quarter" idx="11"/>
          </p:nvPr>
        </p:nvSpPr>
        <p:spPr>
          <a:xfrm>
            <a:off x="467544" y="2283718"/>
            <a:ext cx="8496944" cy="2016223"/>
          </a:xfrm>
        </p:spPr>
        <p:txBody>
          <a:bodyPr>
            <a:normAutofit/>
          </a:bodyPr>
          <a:lstStyle/>
          <a:p>
            <a:pPr algn="just"/>
            <a:r>
              <a:rPr lang="fr-BE" sz="1400" b="0" dirty="0">
                <a:solidFill>
                  <a:prstClr val="black">
                    <a:hueOff val="0"/>
                    <a:satOff val="0"/>
                    <a:lumOff val="0"/>
                    <a:alphaOff val="0"/>
                  </a:prstClr>
                </a:solidFill>
              </a:rPr>
              <a:t>Le </a:t>
            </a:r>
            <a:r>
              <a:rPr lang="fr-BE" sz="1400" b="0" dirty="0" err="1">
                <a:solidFill>
                  <a:prstClr val="black">
                    <a:hueOff val="0"/>
                    <a:satOff val="0"/>
                    <a:lumOff val="0"/>
                    <a:alphaOff val="0"/>
                  </a:prstClr>
                </a:solidFill>
              </a:rPr>
              <a:t>mainstreaming</a:t>
            </a:r>
            <a:r>
              <a:rPr lang="fr-BE" sz="1400" b="0" dirty="0">
                <a:solidFill>
                  <a:prstClr val="black">
                    <a:hueOff val="0"/>
                    <a:satOff val="0"/>
                    <a:lumOff val="0"/>
                    <a:alphaOff val="0"/>
                  </a:prstClr>
                </a:solidFill>
              </a:rPr>
              <a:t> de l'égalité des chances : intégration de l’EC pour tous les publics cibles, dans les actions et compétences de la Région, et notamment</a:t>
            </a:r>
          </a:p>
          <a:p>
            <a:pPr algn="just"/>
            <a:endParaRPr lang="fr-FR" sz="1600" b="0" dirty="0">
              <a:solidFill>
                <a:schemeClr val="tx1"/>
              </a:solidFill>
            </a:endParaRPr>
          </a:p>
        </p:txBody>
      </p:sp>
      <p:pic>
        <p:nvPicPr>
          <p:cNvPr id="7" name="Afbeelding 6">
            <a:extLst>
              <a:ext uri="{FF2B5EF4-FFF2-40B4-BE49-F238E27FC236}">
                <a16:creationId xmlns:a16="http://schemas.microsoft.com/office/drawing/2014/main" id="{FAAB6B77-5F2B-EB0D-0451-54B114156EAC}"/>
              </a:ext>
            </a:extLst>
          </p:cNvPr>
          <p:cNvPicPr>
            <a:picLocks noChangeAspect="1"/>
          </p:cNvPicPr>
          <p:nvPr/>
        </p:nvPicPr>
        <p:blipFill>
          <a:blip r:embed="rId2"/>
          <a:stretch>
            <a:fillRect/>
          </a:stretch>
        </p:blipFill>
        <p:spPr>
          <a:xfrm>
            <a:off x="467544" y="2986619"/>
            <a:ext cx="8132735" cy="1313322"/>
          </a:xfrm>
          <a:prstGeom prst="rect">
            <a:avLst/>
          </a:prstGeom>
        </p:spPr>
      </p:pic>
    </p:spTree>
    <p:extLst>
      <p:ext uri="{BB962C8B-B14F-4D97-AF65-F5344CB8AC3E}">
        <p14:creationId xmlns:p14="http://schemas.microsoft.com/office/powerpoint/2010/main" val="264009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fr-BE" sz="2200" kern="0" cap="all" dirty="0">
                <a:effectLst/>
                <a:ea typeface="Arial" panose="020B0604020202020204" pitchFamily="34" charset="0"/>
              </a:rPr>
              <a:t>Concepts clés</a:t>
            </a:r>
            <a:br>
              <a:rPr lang="fr-BE" sz="1800" kern="0" cap="all" dirty="0">
                <a:effectLst/>
                <a:latin typeface="Arial" panose="020B0604020202020204" pitchFamily="34" charset="0"/>
                <a:ea typeface="Times New Roman" panose="02020603050405020304" pitchFamily="18" charset="0"/>
                <a:cs typeface="Times New Roman (Titres CS)"/>
              </a:rPr>
            </a:br>
            <a:r>
              <a:rPr lang="nl-BE" sz="1800" dirty="0"/>
              <a:t>LE MAINSTREAMING</a:t>
            </a:r>
            <a:endParaRPr lang="fr-BE" sz="1800" dirty="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lstStyle/>
          <a:p>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 Approche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transversale</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structurelle </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et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préventive</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 qui permet d’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intégrer</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 et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renforcer</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 la perspective de l’égalité des chances dans la mise en œuvre et dans le contenu des politiques publiques en RBC (conception, organisation, amélioration, innovation, évolution, prise de décision, évaluation,…) dans le but de </a:t>
            </a:r>
            <a:r>
              <a:rPr lang="fr-BE" sz="1400" b="1" dirty="0">
                <a:solidFill>
                  <a:schemeClr val="tx1"/>
                </a:solidFill>
                <a:latin typeface="Calibri" panose="020F0502020204030204" pitchFamily="34" charset="0"/>
                <a:ea typeface="Calibri" panose="020F0502020204030204" pitchFamily="34" charset="0"/>
                <a:cs typeface="Calibri" panose="020F0502020204030204" pitchFamily="34" charset="0"/>
              </a:rPr>
              <a:t>ne pas </a:t>
            </a:r>
            <a:r>
              <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rPr>
              <a:t>accentuer les inégalités, de les corriger, de les réduire et de les supprimer.</a:t>
            </a:r>
          </a:p>
          <a:p>
            <a:r>
              <a:rPr lang="fr-BE"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celle-ci part d’une </a:t>
            </a:r>
            <a:r>
              <a:rPr lang="fr-BE" sz="14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approche préventive</a:t>
            </a:r>
            <a:r>
              <a:rPr lang="fr-BE"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Le but est d’éviter l’inégalité en analysant la politique envisagée et en voyant si celle-ci crée une inégalité ou non. Si nécessaire, la politique actuelle sera revue ou ajustée</a:t>
            </a:r>
            <a:endPar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fr-BE"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fr-BE" dirty="0"/>
          </a:p>
        </p:txBody>
      </p:sp>
    </p:spTree>
    <p:extLst>
      <p:ext uri="{BB962C8B-B14F-4D97-AF65-F5344CB8AC3E}">
        <p14:creationId xmlns:p14="http://schemas.microsoft.com/office/powerpoint/2010/main" val="2044758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a:xfrm>
            <a:off x="395536" y="205978"/>
            <a:ext cx="8424936" cy="709588"/>
          </a:xfrm>
        </p:spPr>
        <p:txBody>
          <a:bodyPr>
            <a:normAutofit/>
          </a:bodyPr>
          <a:lstStyle/>
          <a:p>
            <a:r>
              <a:rPr lang="fr-BE" sz="2000" kern="0" cap="all" dirty="0">
                <a:effectLst/>
                <a:ea typeface="Arial" panose="020B0604020202020204" pitchFamily="34" charset="0"/>
              </a:rPr>
              <a:t>Concepts clés</a:t>
            </a:r>
            <a:br>
              <a:rPr lang="fr-BE" sz="1800" kern="0" cap="all" dirty="0">
                <a:effectLst/>
                <a:latin typeface="Arial" panose="020B0604020202020204" pitchFamily="34" charset="0"/>
                <a:ea typeface="Times New Roman" panose="02020603050405020304" pitchFamily="18" charset="0"/>
                <a:cs typeface="Times New Roman (Titres CS)"/>
              </a:rPr>
            </a:br>
            <a:r>
              <a:rPr lang="nl-BE" sz="1600" dirty="0"/>
              <a:t>GENRE</a:t>
            </a:r>
            <a:endParaRPr lang="fr-BE" sz="1600" dirty="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rmAutofit/>
          </a:bodyPr>
          <a:lstStyle/>
          <a:p>
            <a:endParaRPr lang="fr-FR" sz="1400" i="0" u="sng" dirty="0">
              <a:solidFill>
                <a:srgbClr val="111111"/>
              </a:solidFill>
              <a:effectLst/>
            </a:endParaRPr>
          </a:p>
          <a:p>
            <a:endParaRPr lang="fr-FR" sz="1400" i="0" dirty="0">
              <a:solidFill>
                <a:schemeClr val="tx1"/>
              </a:solidFill>
              <a:effectLst/>
            </a:endParaRPr>
          </a:p>
          <a:p>
            <a:r>
              <a:rPr lang="fr-FR" sz="1400" i="0" dirty="0">
                <a:solidFill>
                  <a:schemeClr val="tx1"/>
                </a:solidFill>
                <a:effectLst/>
              </a:rPr>
              <a:t>Genre: </a:t>
            </a:r>
            <a:r>
              <a:rPr lang="nl-BE" altLang="nl-BE" sz="1400" dirty="0" err="1">
                <a:solidFill>
                  <a:schemeClr val="tx1"/>
                </a:solidFill>
                <a:ea typeface="ＭＳ Ｐゴシック" pitchFamily="34" charset="-128"/>
              </a:rPr>
              <a:t>différences</a:t>
            </a:r>
            <a:r>
              <a:rPr lang="nl-BE" altLang="nl-BE" sz="1400" dirty="0">
                <a:solidFill>
                  <a:schemeClr val="tx1"/>
                </a:solidFill>
                <a:ea typeface="ＭＳ Ｐゴシック" pitchFamily="34" charset="-128"/>
              </a:rPr>
              <a:t> </a:t>
            </a:r>
            <a:r>
              <a:rPr lang="nl-BE" altLang="nl-BE" sz="1400" dirty="0" err="1">
                <a:solidFill>
                  <a:schemeClr val="tx1"/>
                </a:solidFill>
                <a:ea typeface="ＭＳ Ｐゴシック" pitchFamily="34" charset="-128"/>
              </a:rPr>
              <a:t>culturelles</a:t>
            </a:r>
            <a:r>
              <a:rPr lang="nl-BE" altLang="nl-BE" sz="1400" dirty="0">
                <a:solidFill>
                  <a:schemeClr val="tx1"/>
                </a:solidFill>
                <a:ea typeface="ＭＳ Ｐゴシック" pitchFamily="34" charset="-128"/>
              </a:rPr>
              <a:t> et </a:t>
            </a:r>
            <a:r>
              <a:rPr lang="nl-BE" altLang="nl-BE" sz="1400" dirty="0" err="1">
                <a:solidFill>
                  <a:schemeClr val="tx1"/>
                </a:solidFill>
                <a:ea typeface="ＭＳ Ｐゴシック" pitchFamily="34" charset="-128"/>
              </a:rPr>
              <a:t>sociétales</a:t>
            </a:r>
            <a:r>
              <a:rPr lang="nl-BE" altLang="nl-BE" sz="1400" dirty="0">
                <a:solidFill>
                  <a:schemeClr val="tx1"/>
                </a:solidFill>
                <a:ea typeface="ＭＳ Ｐゴシック" pitchFamily="34" charset="-128"/>
              </a:rPr>
              <a:t> </a:t>
            </a:r>
            <a:r>
              <a:rPr lang="nl-BE" altLang="nl-BE" sz="1400" dirty="0" err="1">
                <a:solidFill>
                  <a:schemeClr val="tx1"/>
                </a:solidFill>
                <a:ea typeface="ＭＳ Ｐゴシック" pitchFamily="34" charset="-128"/>
              </a:rPr>
              <a:t>entre</a:t>
            </a:r>
            <a:r>
              <a:rPr lang="nl-BE" altLang="nl-BE" sz="1400" dirty="0">
                <a:solidFill>
                  <a:schemeClr val="tx1"/>
                </a:solidFill>
                <a:ea typeface="ＭＳ Ｐゴシック" pitchFamily="34" charset="-128"/>
              </a:rPr>
              <a:t> </a:t>
            </a:r>
            <a:r>
              <a:rPr lang="nl-BE" altLang="nl-BE" sz="1400" dirty="0" err="1">
                <a:solidFill>
                  <a:schemeClr val="tx1"/>
                </a:solidFill>
                <a:ea typeface="ＭＳ Ｐゴシック" pitchFamily="34" charset="-128"/>
              </a:rPr>
              <a:t>hommes</a:t>
            </a:r>
            <a:r>
              <a:rPr lang="nl-BE" altLang="nl-BE" sz="1400" dirty="0">
                <a:solidFill>
                  <a:schemeClr val="tx1"/>
                </a:solidFill>
                <a:ea typeface="ＭＳ Ｐゴシック" pitchFamily="34" charset="-128"/>
              </a:rPr>
              <a:t> et </a:t>
            </a:r>
            <a:r>
              <a:rPr lang="nl-BE" altLang="nl-BE" sz="1400" dirty="0" err="1">
                <a:solidFill>
                  <a:schemeClr val="tx1"/>
                </a:solidFill>
                <a:ea typeface="ＭＳ Ｐゴシック" pitchFamily="34" charset="-128"/>
              </a:rPr>
              <a:t>femmes</a:t>
            </a:r>
            <a:r>
              <a:rPr lang="nl-BE" altLang="nl-BE" sz="1400" dirty="0">
                <a:solidFill>
                  <a:schemeClr val="tx1"/>
                </a:solidFill>
                <a:ea typeface="ＭＳ Ｐゴシック" pitchFamily="34" charset="-128"/>
              </a:rPr>
              <a:t> (</a:t>
            </a:r>
            <a:r>
              <a:rPr lang="nl-BE" altLang="nl-BE" sz="1400" dirty="0" err="1">
                <a:solidFill>
                  <a:schemeClr val="tx1"/>
                </a:solidFill>
                <a:ea typeface="ＭＳ Ｐゴシック" pitchFamily="34" charset="-128"/>
              </a:rPr>
              <a:t>évolutives</a:t>
            </a:r>
            <a:r>
              <a:rPr lang="nl-BE" altLang="nl-BE" sz="1400" dirty="0">
                <a:solidFill>
                  <a:schemeClr val="tx1"/>
                </a:solidFill>
                <a:ea typeface="ＭＳ Ｐゴシック" pitchFamily="34" charset="-128"/>
              </a:rPr>
              <a:t>)</a:t>
            </a:r>
          </a:p>
          <a:p>
            <a:endParaRPr lang="fr-BE" dirty="0"/>
          </a:p>
        </p:txBody>
      </p:sp>
    </p:spTree>
    <p:extLst>
      <p:ext uri="{BB962C8B-B14F-4D97-AF65-F5344CB8AC3E}">
        <p14:creationId xmlns:p14="http://schemas.microsoft.com/office/powerpoint/2010/main" val="3488724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2C1A9D-FE0C-38A1-3CCE-3E7B357301CF}"/>
              </a:ext>
            </a:extLst>
          </p:cNvPr>
          <p:cNvSpPr>
            <a:spLocks noGrp="1"/>
          </p:cNvSpPr>
          <p:nvPr>
            <p:ph type="title"/>
          </p:nvPr>
        </p:nvSpPr>
        <p:spPr/>
        <p:txBody>
          <a:bodyPr>
            <a:normAutofit fontScale="90000"/>
          </a:bodyPr>
          <a:lstStyle/>
          <a:p>
            <a:r>
              <a:rPr lang="fr-BE" sz="2200" kern="0" cap="all" dirty="0">
                <a:effectLst/>
                <a:ea typeface="Arial" panose="020B0604020202020204" pitchFamily="34" charset="0"/>
              </a:rPr>
              <a:t>Concepts clés</a:t>
            </a:r>
            <a:br>
              <a:rPr lang="fr-BE" sz="2200" kern="0" cap="all" dirty="0">
                <a:effectLst/>
                <a:ea typeface="Arial" panose="020B0604020202020204" pitchFamily="34" charset="0"/>
              </a:rPr>
            </a:br>
            <a:r>
              <a:rPr lang="fr-BE" sz="1800" kern="0" cap="all" dirty="0" err="1">
                <a:effectLst/>
                <a:ea typeface="Arial" panose="020B0604020202020204" pitchFamily="34" charset="0"/>
              </a:rPr>
              <a:t>Gender</a:t>
            </a:r>
            <a:r>
              <a:rPr lang="fr-BE" sz="1800" kern="0" cap="all" dirty="0">
                <a:effectLst/>
                <a:ea typeface="Arial" panose="020B0604020202020204" pitchFamily="34" charset="0"/>
              </a:rPr>
              <a:t> </a:t>
            </a:r>
            <a:r>
              <a:rPr lang="fr-BE" sz="1800" kern="0" cap="all" dirty="0" err="1">
                <a:effectLst/>
                <a:ea typeface="Arial" panose="020B0604020202020204" pitchFamily="34" charset="0"/>
              </a:rPr>
              <a:t>mainstreaming</a:t>
            </a:r>
            <a:r>
              <a:rPr lang="fr-BE" sz="1800" kern="0" cap="all" dirty="0">
                <a:effectLst/>
                <a:ea typeface="Arial" panose="020B0604020202020204" pitchFamily="34" charset="0"/>
              </a:rPr>
              <a:t> = </a:t>
            </a:r>
            <a:r>
              <a:rPr lang="fr-FR" sz="1800" kern="0" cap="all" dirty="0">
                <a:effectLst/>
                <a:ea typeface="Arial" panose="020B0604020202020204" pitchFamily="34" charset="0"/>
              </a:rPr>
              <a:t>l'intégration de la dimension de genre </a:t>
            </a:r>
            <a:endParaRPr lang="fr-BE" sz="1800" dirty="0"/>
          </a:p>
        </p:txBody>
      </p:sp>
      <p:sp>
        <p:nvSpPr>
          <p:cNvPr id="3" name="Tijdelijke aanduiding voor tekst 2">
            <a:extLst>
              <a:ext uri="{FF2B5EF4-FFF2-40B4-BE49-F238E27FC236}">
                <a16:creationId xmlns:a16="http://schemas.microsoft.com/office/drawing/2014/main" id="{53D5AF15-7612-3675-5677-B9F8C9B1A5AE}"/>
              </a:ext>
            </a:extLst>
          </p:cNvPr>
          <p:cNvSpPr>
            <a:spLocks noGrp="1"/>
          </p:cNvSpPr>
          <p:nvPr>
            <p:ph type="body" sz="quarter" idx="10"/>
          </p:nvPr>
        </p:nvSpPr>
        <p:spPr>
          <a:xfrm>
            <a:off x="359532" y="789552"/>
            <a:ext cx="8424936" cy="3294366"/>
          </a:xfrm>
        </p:spPr>
        <p:txBody>
          <a:bodyPr/>
          <a:lstStyle/>
          <a:p>
            <a:endParaRPr lang="fr-BE" dirty="0"/>
          </a:p>
        </p:txBody>
      </p:sp>
      <p:sp>
        <p:nvSpPr>
          <p:cNvPr id="4" name="Ovaal 3">
            <a:extLst>
              <a:ext uri="{FF2B5EF4-FFF2-40B4-BE49-F238E27FC236}">
                <a16:creationId xmlns:a16="http://schemas.microsoft.com/office/drawing/2014/main" id="{9290576B-ADBB-2904-5EA9-3E4F75D4F956}"/>
              </a:ext>
            </a:extLst>
          </p:cNvPr>
          <p:cNvSpPr/>
          <p:nvPr/>
        </p:nvSpPr>
        <p:spPr>
          <a:xfrm>
            <a:off x="450372" y="871719"/>
            <a:ext cx="2423791" cy="8460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Lutte </a:t>
            </a:r>
            <a:r>
              <a:rPr lang="nl-BE" dirty="0" err="1"/>
              <a:t>contre</a:t>
            </a:r>
            <a:r>
              <a:rPr lang="nl-BE" dirty="0"/>
              <a:t> les </a:t>
            </a:r>
            <a:r>
              <a:rPr lang="nl-BE" dirty="0" err="1"/>
              <a:t>discriminations</a:t>
            </a:r>
            <a:r>
              <a:rPr lang="nl-BE" dirty="0"/>
              <a:t> </a:t>
            </a:r>
            <a:r>
              <a:rPr lang="nl-BE" dirty="0" err="1"/>
              <a:t>entre</a:t>
            </a:r>
            <a:r>
              <a:rPr lang="nl-BE" dirty="0"/>
              <a:t> h/f </a:t>
            </a:r>
            <a:endParaRPr lang="fr-BE" dirty="0"/>
          </a:p>
        </p:txBody>
      </p:sp>
      <p:sp>
        <p:nvSpPr>
          <p:cNvPr id="5" name="Ovaal 4">
            <a:extLst>
              <a:ext uri="{FF2B5EF4-FFF2-40B4-BE49-F238E27FC236}">
                <a16:creationId xmlns:a16="http://schemas.microsoft.com/office/drawing/2014/main" id="{A81D4D3E-B49A-47D6-D96C-D2617F1731EF}"/>
              </a:ext>
            </a:extLst>
          </p:cNvPr>
          <p:cNvSpPr/>
          <p:nvPr/>
        </p:nvSpPr>
        <p:spPr>
          <a:xfrm>
            <a:off x="5976542" y="871719"/>
            <a:ext cx="2232248" cy="8292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Politiques</a:t>
            </a:r>
            <a:r>
              <a:rPr lang="nl-BE" dirty="0"/>
              <a:t> </a:t>
            </a:r>
            <a:r>
              <a:rPr lang="nl-BE" dirty="0" err="1"/>
              <a:t>spécifiques</a:t>
            </a:r>
            <a:endParaRPr lang="fr-BE" dirty="0"/>
          </a:p>
        </p:txBody>
      </p:sp>
      <p:sp>
        <p:nvSpPr>
          <p:cNvPr id="6" name="Ovaal 5">
            <a:extLst>
              <a:ext uri="{FF2B5EF4-FFF2-40B4-BE49-F238E27FC236}">
                <a16:creationId xmlns:a16="http://schemas.microsoft.com/office/drawing/2014/main" id="{2BB26D05-3493-0BCE-66F8-917802576918}"/>
              </a:ext>
            </a:extLst>
          </p:cNvPr>
          <p:cNvSpPr/>
          <p:nvPr/>
        </p:nvSpPr>
        <p:spPr>
          <a:xfrm>
            <a:off x="2952014" y="1264411"/>
            <a:ext cx="2988331" cy="9897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EGALITE </a:t>
            </a:r>
          </a:p>
          <a:p>
            <a:pPr algn="ctr"/>
            <a:r>
              <a:rPr lang="nl-BE" dirty="0"/>
              <a:t>Hommes-</a:t>
            </a:r>
            <a:r>
              <a:rPr lang="nl-BE" dirty="0" err="1"/>
              <a:t>Femmes</a:t>
            </a:r>
            <a:endParaRPr lang="fr-BE" dirty="0"/>
          </a:p>
        </p:txBody>
      </p:sp>
      <p:sp>
        <p:nvSpPr>
          <p:cNvPr id="7" name="Ovaal 6">
            <a:extLst>
              <a:ext uri="{FF2B5EF4-FFF2-40B4-BE49-F238E27FC236}">
                <a16:creationId xmlns:a16="http://schemas.microsoft.com/office/drawing/2014/main" id="{714E8977-DA5F-1BF9-69C8-4D8019328133}"/>
              </a:ext>
            </a:extLst>
          </p:cNvPr>
          <p:cNvSpPr/>
          <p:nvPr/>
        </p:nvSpPr>
        <p:spPr>
          <a:xfrm>
            <a:off x="3419872" y="2571751"/>
            <a:ext cx="2232248" cy="7881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Gender-mainstreaming</a:t>
            </a:r>
            <a:endParaRPr lang="fr-BE" dirty="0"/>
          </a:p>
        </p:txBody>
      </p:sp>
      <p:sp>
        <p:nvSpPr>
          <p:cNvPr id="8" name="Rechthoek 7">
            <a:extLst>
              <a:ext uri="{FF2B5EF4-FFF2-40B4-BE49-F238E27FC236}">
                <a16:creationId xmlns:a16="http://schemas.microsoft.com/office/drawing/2014/main" id="{865308B6-EC0D-77E8-6A02-BEDBA3E265A5}"/>
              </a:ext>
            </a:extLst>
          </p:cNvPr>
          <p:cNvSpPr/>
          <p:nvPr/>
        </p:nvSpPr>
        <p:spPr>
          <a:xfrm>
            <a:off x="539558" y="1999632"/>
            <a:ext cx="1512162" cy="500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Interdire</a:t>
            </a:r>
            <a:r>
              <a:rPr lang="nl-BE" dirty="0"/>
              <a:t> les </a:t>
            </a:r>
            <a:r>
              <a:rPr lang="nl-BE" dirty="0" err="1"/>
              <a:t>inégalités</a:t>
            </a:r>
            <a:endParaRPr lang="fr-BE" dirty="0"/>
          </a:p>
        </p:txBody>
      </p:sp>
      <p:sp>
        <p:nvSpPr>
          <p:cNvPr id="9" name="Rechthoek 8">
            <a:extLst>
              <a:ext uri="{FF2B5EF4-FFF2-40B4-BE49-F238E27FC236}">
                <a16:creationId xmlns:a16="http://schemas.microsoft.com/office/drawing/2014/main" id="{9723A785-42BF-B0E4-8801-401A1BE4E605}"/>
              </a:ext>
            </a:extLst>
          </p:cNvPr>
          <p:cNvSpPr/>
          <p:nvPr/>
        </p:nvSpPr>
        <p:spPr>
          <a:xfrm>
            <a:off x="6912260" y="2067694"/>
            <a:ext cx="1368152"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Corriger</a:t>
            </a:r>
            <a:r>
              <a:rPr lang="nl-BE" dirty="0"/>
              <a:t> les </a:t>
            </a:r>
            <a:r>
              <a:rPr lang="nl-BE" dirty="0" err="1"/>
              <a:t>inégalités</a:t>
            </a:r>
            <a:r>
              <a:rPr lang="nl-BE" dirty="0"/>
              <a:t> </a:t>
            </a:r>
            <a:endParaRPr lang="fr-BE" dirty="0"/>
          </a:p>
        </p:txBody>
      </p:sp>
      <p:sp>
        <p:nvSpPr>
          <p:cNvPr id="10" name="Rechthoek 9">
            <a:extLst>
              <a:ext uri="{FF2B5EF4-FFF2-40B4-BE49-F238E27FC236}">
                <a16:creationId xmlns:a16="http://schemas.microsoft.com/office/drawing/2014/main" id="{9F122A4E-6107-572F-9123-961ABA389E95}"/>
              </a:ext>
            </a:extLst>
          </p:cNvPr>
          <p:cNvSpPr/>
          <p:nvPr/>
        </p:nvSpPr>
        <p:spPr>
          <a:xfrm>
            <a:off x="3527884" y="3579862"/>
            <a:ext cx="2160240"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éviter</a:t>
            </a:r>
            <a:r>
              <a:rPr lang="nl-BE" dirty="0"/>
              <a:t> les </a:t>
            </a:r>
            <a:r>
              <a:rPr lang="nl-BE" dirty="0" err="1"/>
              <a:t>inégalités</a:t>
            </a:r>
            <a:endParaRPr lang="fr-BE" dirty="0"/>
          </a:p>
        </p:txBody>
      </p:sp>
      <p:cxnSp>
        <p:nvCxnSpPr>
          <p:cNvPr id="12" name="Rechte verbindingslijn met pijl 11">
            <a:extLst>
              <a:ext uri="{FF2B5EF4-FFF2-40B4-BE49-F238E27FC236}">
                <a16:creationId xmlns:a16="http://schemas.microsoft.com/office/drawing/2014/main" id="{7D277766-7C5F-A182-B52D-8180737F070B}"/>
              </a:ext>
            </a:extLst>
          </p:cNvPr>
          <p:cNvCxnSpPr>
            <a:cxnSpLocks/>
          </p:cNvCxnSpPr>
          <p:nvPr/>
        </p:nvCxnSpPr>
        <p:spPr>
          <a:xfrm>
            <a:off x="2771800" y="1519791"/>
            <a:ext cx="193203" cy="115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75709ACF-B28D-A553-71E8-E90C9FD6522F}"/>
              </a:ext>
            </a:extLst>
          </p:cNvPr>
          <p:cNvCxnSpPr/>
          <p:nvPr/>
        </p:nvCxnSpPr>
        <p:spPr>
          <a:xfrm flipH="1">
            <a:off x="5885702" y="1519791"/>
            <a:ext cx="181680" cy="57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a:extLst>
              <a:ext uri="{FF2B5EF4-FFF2-40B4-BE49-F238E27FC236}">
                <a16:creationId xmlns:a16="http://schemas.microsoft.com/office/drawing/2014/main" id="{0F876056-5ED9-198C-8251-D726B9BEAE0B}"/>
              </a:ext>
            </a:extLst>
          </p:cNvPr>
          <p:cNvCxnSpPr/>
          <p:nvPr/>
        </p:nvCxnSpPr>
        <p:spPr>
          <a:xfrm flipV="1">
            <a:off x="4535996" y="2254142"/>
            <a:ext cx="0" cy="317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596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fr-BE" sz="2200" kern="0" cap="all" dirty="0">
                <a:effectLst/>
                <a:ea typeface="Arial" panose="020B0604020202020204" pitchFamily="34" charset="0"/>
              </a:rPr>
              <a:t>Concepts clés</a:t>
            </a:r>
            <a:br>
              <a:rPr lang="fr-BE" sz="2200" kern="0" cap="all" dirty="0">
                <a:effectLst/>
                <a:ea typeface="Arial" panose="020B0604020202020204" pitchFamily="34" charset="0"/>
              </a:rPr>
            </a:br>
            <a:r>
              <a:rPr lang="fr-BE" sz="1800" kern="0" cap="all" dirty="0" err="1">
                <a:effectLst/>
                <a:ea typeface="Arial" panose="020B0604020202020204" pitchFamily="34" charset="0"/>
              </a:rPr>
              <a:t>Gender</a:t>
            </a:r>
            <a:r>
              <a:rPr lang="fr-BE" sz="1800" kern="0" cap="all" dirty="0">
                <a:effectLst/>
                <a:ea typeface="Arial" panose="020B0604020202020204" pitchFamily="34" charset="0"/>
              </a:rPr>
              <a:t> </a:t>
            </a:r>
            <a:r>
              <a:rPr lang="fr-BE" sz="1800" kern="0" cap="all" dirty="0" err="1">
                <a:effectLst/>
                <a:ea typeface="Arial" panose="020B0604020202020204" pitchFamily="34" charset="0"/>
              </a:rPr>
              <a:t>mainstreaming</a:t>
            </a:r>
            <a:endParaRPr lang="fr-BE" sz="1800" dirty="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Autofit/>
          </a:bodyPr>
          <a:lstStyle/>
          <a:p>
            <a:r>
              <a:rPr lang="fr-BE" altLang="fr-FR" sz="1400" kern="1200" dirty="0">
                <a:solidFill>
                  <a:prstClr val="black"/>
                </a:solidFill>
                <a:ea typeface="ＭＳ Ｐゴシック" pitchFamily="34" charset="-128"/>
              </a:rPr>
              <a:t>Il existe des différences entre la situation des femmes et des hommes dans de nombreux domaines.</a:t>
            </a:r>
          </a:p>
          <a:p>
            <a:endParaRPr lang="fr-BE" altLang="fr-FR" sz="1400" kern="1200" dirty="0">
              <a:solidFill>
                <a:prstClr val="black"/>
              </a:solidFill>
              <a:ea typeface="ＭＳ Ｐゴシック" pitchFamily="34" charset="-128"/>
            </a:endParaRPr>
          </a:p>
          <a:p>
            <a:pPr marL="342900" lvl="0" indent="-342900" algn="just">
              <a:lnSpc>
                <a:spcPct val="115000"/>
              </a:lnSpc>
              <a:buFont typeface="Symbol" panose="05050102010706020507" pitchFamily="18" charset="2"/>
              <a:buChar char=""/>
            </a:pPr>
            <a:r>
              <a:rPr lang="fr-BE" sz="1400" b="1" u="sng" dirty="0">
                <a:solidFill>
                  <a:schemeClr val="tx1"/>
                </a:solidFill>
                <a:effectLst/>
                <a:latin typeface="Arial" panose="020B0604020202020204" pitchFamily="34" charset="0"/>
                <a:ea typeface="Arial" panose="020B0604020202020204" pitchFamily="34" charset="0"/>
                <a:cs typeface="Calibri" panose="020F0502020204030204" pitchFamily="34" charset="0"/>
              </a:rPr>
              <a:t>Économie et emploi  </a:t>
            </a:r>
            <a:r>
              <a:rPr lang="fr-BE" sz="1400" dirty="0">
                <a:solidFill>
                  <a:schemeClr val="tx1"/>
                </a:solidFill>
                <a:effectLst/>
                <a:latin typeface="Arial" panose="020B0604020202020204" pitchFamily="34" charset="0"/>
                <a:ea typeface="Arial" panose="020B0604020202020204" pitchFamily="34" charset="0"/>
                <a:cs typeface="Calibri" panose="020F0502020204030204" pitchFamily="34" charset="0"/>
              </a:rPr>
              <a:t>(ségrégation horizontale-verticale dans l’emploi, régime de travail, types de contrat, travail rémunéré-non rémunéré, attitudes de consommation, entreprenariat,…);</a:t>
            </a:r>
            <a:endParaRPr lang="fr-BE" sz="14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fr-BE" sz="1400" b="1" u="sng" dirty="0">
                <a:solidFill>
                  <a:schemeClr val="tx1"/>
                </a:solidFill>
                <a:effectLst/>
                <a:latin typeface="Arial" panose="020B0604020202020204" pitchFamily="34" charset="0"/>
                <a:ea typeface="Arial" panose="020B0604020202020204" pitchFamily="34" charset="0"/>
                <a:cs typeface="Calibri" panose="020F0502020204030204" pitchFamily="34" charset="0"/>
              </a:rPr>
              <a:t>Mobilité et sécurité routière</a:t>
            </a:r>
            <a:r>
              <a:rPr lang="fr-BE" sz="1400" b="1" dirty="0">
                <a:solidFill>
                  <a:schemeClr val="tx1"/>
                </a:solidFill>
                <a:effectLst/>
                <a:latin typeface="Arial" panose="020B0604020202020204" pitchFamily="34" charset="0"/>
                <a:ea typeface="Arial" panose="020B0604020202020204" pitchFamily="34" charset="0"/>
                <a:cs typeface="Calibri" panose="020F0502020204030204" pitchFamily="34" charset="0"/>
              </a:rPr>
              <a:t> </a:t>
            </a:r>
            <a:r>
              <a:rPr lang="fr-BE" sz="1400" dirty="0">
                <a:solidFill>
                  <a:schemeClr val="tx1"/>
                </a:solidFill>
                <a:effectLst/>
                <a:latin typeface="Arial" panose="020B0604020202020204" pitchFamily="34" charset="0"/>
                <a:ea typeface="Arial" panose="020B0604020202020204" pitchFamily="34" charset="0"/>
                <a:cs typeface="Calibri" panose="020F0502020204030204" pitchFamily="34" charset="0"/>
              </a:rPr>
              <a:t>(utilisation des transports privés-publics, type de trajet effectués, lieux fréquentés, types d’agressions commises-subies, types d’accidents de la route subis-provoqués …);</a:t>
            </a:r>
            <a:endParaRPr lang="fr-BE" sz="14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BE" sz="1400" b="1" u="sng" dirty="0">
                <a:solidFill>
                  <a:schemeClr val="tx1"/>
                </a:solidFill>
                <a:effectLst/>
                <a:latin typeface="Arial" panose="020B0604020202020204" pitchFamily="34" charset="0"/>
                <a:ea typeface="Arial" panose="020B0604020202020204" pitchFamily="34" charset="0"/>
                <a:cs typeface="Calibri" panose="020F0502020204030204" pitchFamily="34" charset="0"/>
              </a:rPr>
              <a:t>Vie privée </a:t>
            </a:r>
            <a:r>
              <a:rPr lang="fr-BE" sz="1400" dirty="0">
                <a:solidFill>
                  <a:schemeClr val="tx1"/>
                </a:solidFill>
                <a:effectLst/>
                <a:latin typeface="Arial" panose="020B0604020202020204" pitchFamily="34" charset="0"/>
                <a:ea typeface="Arial" panose="020B0604020202020204" pitchFamily="34" charset="0"/>
                <a:cs typeface="Calibri" panose="020F0502020204030204" pitchFamily="34" charset="0"/>
              </a:rPr>
              <a:t>(répartition des tâches domestiques, des revenus, soins aux enfants, violence conjugale subie).</a:t>
            </a:r>
            <a:endParaRPr lang="fr-BE" sz="14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p>
            <a:endParaRPr lang="fr-BE" altLang="fr-FR" sz="1400" kern="1200" dirty="0">
              <a:solidFill>
                <a:prstClr val="black"/>
              </a:solidFill>
              <a:ea typeface="ＭＳ Ｐゴシック" pitchFamily="34" charset="-128"/>
            </a:endParaRPr>
          </a:p>
          <a:p>
            <a:endParaRPr lang="fr-FR" sz="1400" dirty="0">
              <a:solidFill>
                <a:schemeClr val="tx1"/>
              </a:solidFill>
            </a:endParaRPr>
          </a:p>
          <a:p>
            <a:pPr marL="285750" indent="-285750">
              <a:buFont typeface="Arial" panose="020B0604020202020204" pitchFamily="34" charset="0"/>
              <a:buChar char="•"/>
            </a:pPr>
            <a:endParaRPr lang="fr-FR" sz="1400" dirty="0">
              <a:solidFill>
                <a:schemeClr val="tx1"/>
              </a:solidFill>
            </a:endParaRPr>
          </a:p>
          <a:p>
            <a:r>
              <a:rPr lang="fr-FR" sz="1400" dirty="0">
                <a:solidFill>
                  <a:schemeClr val="tx1"/>
                </a:solidFill>
              </a:rPr>
              <a:t>.</a:t>
            </a:r>
          </a:p>
        </p:txBody>
      </p:sp>
    </p:spTree>
    <p:extLst>
      <p:ext uri="{BB962C8B-B14F-4D97-AF65-F5344CB8AC3E}">
        <p14:creationId xmlns:p14="http://schemas.microsoft.com/office/powerpoint/2010/main" val="1368510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fr-BE" sz="2200" kern="0" cap="all" dirty="0">
                <a:effectLst/>
                <a:ea typeface="Arial" panose="020B0604020202020204" pitchFamily="34" charset="0"/>
              </a:rPr>
              <a:t>Concepts clés</a:t>
            </a:r>
            <a:br>
              <a:rPr lang="nl-BE" sz="2000" dirty="0"/>
            </a:br>
            <a:endParaRPr lang="fr-BE" sz="1800" dirty="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Autofit/>
          </a:bodyPr>
          <a:lstStyle/>
          <a:p>
            <a:pPr marL="0" indent="0" eaLnBrk="1" hangingPunct="1">
              <a:lnSpc>
                <a:spcPct val="80000"/>
              </a:lnSpc>
              <a:buFont typeface="Wingdings 2" pitchFamily="18" charset="2"/>
              <a:buNone/>
            </a:pPr>
            <a:r>
              <a:rPr lang="fr-BE" altLang="nl-BE" sz="1400" dirty="0">
                <a:solidFill>
                  <a:schemeClr val="tx1"/>
                </a:solidFill>
                <a:ea typeface="ＭＳ Ｐゴシック" pitchFamily="34" charset="-128"/>
              </a:rPr>
              <a:t>Ces </a:t>
            </a:r>
            <a:r>
              <a:rPr lang="fr-BE" altLang="nl-BE" sz="1400" b="1" dirty="0">
                <a:solidFill>
                  <a:schemeClr val="tx1"/>
                </a:solidFill>
                <a:ea typeface="ＭＳ Ｐゴシック" pitchFamily="34" charset="-128"/>
              </a:rPr>
              <a:t>différences</a:t>
            </a:r>
            <a:r>
              <a:rPr lang="fr-BE" altLang="nl-BE" sz="1400" dirty="0">
                <a:solidFill>
                  <a:schemeClr val="tx1"/>
                </a:solidFill>
                <a:ea typeface="ＭＳ Ｐゴシック" pitchFamily="34" charset="-128"/>
              </a:rPr>
              <a:t> ne constituent </a:t>
            </a:r>
            <a:r>
              <a:rPr lang="fr-BE" altLang="nl-BE" sz="1400" u="sng" dirty="0">
                <a:solidFill>
                  <a:schemeClr val="tx1"/>
                </a:solidFill>
                <a:ea typeface="ＭＳ Ｐゴシック" pitchFamily="34" charset="-128"/>
              </a:rPr>
              <a:t>pas nécessairement</a:t>
            </a:r>
            <a:r>
              <a:rPr lang="fr-BE" altLang="nl-BE" sz="1400" dirty="0">
                <a:solidFill>
                  <a:schemeClr val="tx1"/>
                </a:solidFill>
                <a:ea typeface="ＭＳ Ｐゴシック" pitchFamily="34" charset="-128"/>
              </a:rPr>
              <a:t> des </a:t>
            </a:r>
            <a:r>
              <a:rPr lang="fr-BE" altLang="nl-BE" sz="1400" b="1" dirty="0">
                <a:solidFill>
                  <a:schemeClr val="tx1"/>
                </a:solidFill>
                <a:ea typeface="ＭＳ Ｐゴシック" pitchFamily="34" charset="-128"/>
              </a:rPr>
              <a:t>inégalités </a:t>
            </a:r>
            <a:r>
              <a:rPr lang="fr-BE" altLang="nl-BE" sz="1400" dirty="0">
                <a:solidFill>
                  <a:schemeClr val="tx1"/>
                </a:solidFill>
                <a:ea typeface="ＭＳ Ｐゴシック" pitchFamily="34" charset="-128"/>
              </a:rPr>
              <a:t>entre hommes et femmes.</a:t>
            </a:r>
          </a:p>
          <a:p>
            <a:pPr marL="0" indent="0" eaLnBrk="1" hangingPunct="1">
              <a:lnSpc>
                <a:spcPct val="80000"/>
              </a:lnSpc>
              <a:buFont typeface="Wingdings 2" pitchFamily="18" charset="2"/>
              <a:buNone/>
            </a:pPr>
            <a:endParaRPr lang="fr-BE" altLang="nl-BE" sz="1400" dirty="0">
              <a:solidFill>
                <a:schemeClr val="tx1"/>
              </a:solidFill>
              <a:ea typeface="ＭＳ Ｐゴシック" pitchFamily="34" charset="-128"/>
            </a:endParaRPr>
          </a:p>
          <a:p>
            <a:pPr marL="0" indent="0" eaLnBrk="1" hangingPunct="1">
              <a:lnSpc>
                <a:spcPct val="80000"/>
              </a:lnSpc>
              <a:buFont typeface="Wingdings 2" pitchFamily="18" charset="2"/>
              <a:buNone/>
            </a:pPr>
            <a:r>
              <a:rPr lang="fr-FR" altLang="nl-BE" sz="1400" dirty="0">
                <a:solidFill>
                  <a:schemeClr val="tx1"/>
                </a:solidFill>
                <a:ea typeface="ＭＳ Ｐゴシック" pitchFamily="34" charset="-128"/>
              </a:rPr>
              <a:t>De manière générale, on considère qu</a:t>
            </a:r>
            <a:r>
              <a:rPr lang="fr-FR" altLang="en-GB" sz="1400" dirty="0">
                <a:solidFill>
                  <a:schemeClr val="tx1"/>
                </a:solidFill>
                <a:ea typeface="ＭＳ Ｐゴシック" pitchFamily="34" charset="-128"/>
              </a:rPr>
              <a:t>’</a:t>
            </a:r>
            <a:r>
              <a:rPr lang="fr-FR" altLang="nl-BE" sz="1400" dirty="0">
                <a:solidFill>
                  <a:schemeClr val="tx1"/>
                </a:solidFill>
                <a:ea typeface="ＭＳ Ｐゴシック" pitchFamily="34" charset="-128"/>
              </a:rPr>
              <a:t>une différence </a:t>
            </a:r>
            <a:r>
              <a:rPr lang="fr-FR" altLang="nl-BE" sz="1400" u="sng" dirty="0">
                <a:solidFill>
                  <a:schemeClr val="tx1"/>
                </a:solidFill>
                <a:ea typeface="ＭＳ Ｐゴシック" pitchFamily="34" charset="-128"/>
              </a:rPr>
              <a:t>pose problème en termes d</a:t>
            </a:r>
            <a:r>
              <a:rPr lang="fr-FR" altLang="en-GB" sz="1400" u="sng" dirty="0">
                <a:solidFill>
                  <a:schemeClr val="tx1"/>
                </a:solidFill>
                <a:ea typeface="ＭＳ Ｐゴシック" pitchFamily="34" charset="-128"/>
              </a:rPr>
              <a:t>’</a:t>
            </a:r>
            <a:r>
              <a:rPr lang="fr-FR" altLang="nl-BE" sz="1400" u="sng" dirty="0">
                <a:solidFill>
                  <a:schemeClr val="tx1"/>
                </a:solidFill>
                <a:ea typeface="ＭＳ Ｐゴシック" pitchFamily="34" charset="-128"/>
              </a:rPr>
              <a:t>égalité</a:t>
            </a:r>
            <a:r>
              <a:rPr lang="fr-FR" altLang="nl-BE" sz="1400" dirty="0">
                <a:solidFill>
                  <a:schemeClr val="tx1"/>
                </a:solidFill>
                <a:ea typeface="ＭＳ Ｐゴシック" pitchFamily="34" charset="-128"/>
              </a:rPr>
              <a:t> </a:t>
            </a:r>
            <a:r>
              <a:rPr lang="fr-FR" altLang="ja-JP" sz="1400" dirty="0">
                <a:solidFill>
                  <a:schemeClr val="tx1"/>
                </a:solidFill>
                <a:ea typeface="ＭＳ Ｐゴシック" pitchFamily="34" charset="-128"/>
              </a:rPr>
              <a:t>entre hommes et femmes lorsque :</a:t>
            </a:r>
          </a:p>
          <a:p>
            <a:pPr marL="0" indent="0" eaLnBrk="1" hangingPunct="1">
              <a:lnSpc>
                <a:spcPct val="80000"/>
              </a:lnSpc>
            </a:pPr>
            <a:endParaRPr lang="fr-BE" altLang="nl-BE" sz="1400" dirty="0">
              <a:solidFill>
                <a:schemeClr val="tx1"/>
              </a:solidFill>
              <a:ea typeface="ＭＳ Ｐゴシック" pitchFamily="34" charset="-128"/>
            </a:endParaRPr>
          </a:p>
          <a:p>
            <a:pPr marL="285750" indent="-285750" eaLnBrk="1" hangingPunct="1">
              <a:lnSpc>
                <a:spcPct val="80000"/>
              </a:lnSpc>
              <a:buFont typeface="Arial" panose="020B0604020202020204" pitchFamily="34" charset="0"/>
              <a:buChar char="•"/>
            </a:pPr>
            <a:r>
              <a:rPr lang="fr-BE" altLang="nl-BE" sz="1400" b="1" dirty="0">
                <a:solidFill>
                  <a:schemeClr val="tx1"/>
                </a:solidFill>
                <a:ea typeface="ＭＳ Ｐゴシック" pitchFamily="34" charset="-128"/>
              </a:rPr>
              <a:t>Les hommes et les femmes n</a:t>
            </a:r>
            <a:r>
              <a:rPr lang="fr-BE" altLang="en-GB" sz="1400" b="1" dirty="0">
                <a:solidFill>
                  <a:schemeClr val="tx1"/>
                </a:solidFill>
                <a:ea typeface="ＭＳ Ｐゴシック" pitchFamily="34" charset="-128"/>
              </a:rPr>
              <a:t>’</a:t>
            </a:r>
            <a:r>
              <a:rPr lang="fr-BE" altLang="nl-BE" sz="1400" b="1" dirty="0">
                <a:solidFill>
                  <a:schemeClr val="tx1"/>
                </a:solidFill>
                <a:ea typeface="ＭＳ Ｐゴシック" pitchFamily="34" charset="-128"/>
              </a:rPr>
              <a:t>ont pas le même accès aux ressources </a:t>
            </a:r>
            <a:r>
              <a:rPr lang="fr-FR" altLang="ja-JP" sz="1400" dirty="0">
                <a:solidFill>
                  <a:schemeClr val="tx1"/>
                </a:solidFill>
                <a:ea typeface="ＭＳ Ｐゴシック" pitchFamily="34" charset="-128"/>
              </a:rPr>
              <a:t>(revenus, travail, responsabilités/pouvoir, santé/bien-être, sécurité, savoir/éducation, mobilité, temps,…); </a:t>
            </a:r>
          </a:p>
          <a:p>
            <a:pPr marL="285750" indent="-285750" eaLnBrk="1" hangingPunct="1">
              <a:lnSpc>
                <a:spcPct val="80000"/>
              </a:lnSpc>
              <a:buFont typeface="Arial" panose="020B0604020202020204" pitchFamily="34" charset="0"/>
              <a:buChar char="•"/>
            </a:pPr>
            <a:endParaRPr lang="fr-FR" altLang="ja-JP" sz="1400" dirty="0">
              <a:solidFill>
                <a:schemeClr val="tx1"/>
              </a:solidFill>
              <a:ea typeface="ＭＳ Ｐゴシック" pitchFamily="34" charset="-128"/>
            </a:endParaRPr>
          </a:p>
          <a:p>
            <a:pPr marL="285750" indent="-285750" eaLnBrk="1" hangingPunct="1">
              <a:lnSpc>
                <a:spcPct val="80000"/>
              </a:lnSpc>
              <a:buFont typeface="Arial" panose="020B0604020202020204" pitchFamily="34" charset="0"/>
              <a:buChar char="•"/>
            </a:pPr>
            <a:r>
              <a:rPr lang="fr-FR" altLang="nl-BE" sz="1400" b="1" dirty="0">
                <a:solidFill>
                  <a:schemeClr val="tx1"/>
                </a:solidFill>
                <a:ea typeface="ＭＳ Ｐゴシック" pitchFamily="34" charset="-128"/>
              </a:rPr>
              <a:t>L</a:t>
            </a:r>
            <a:r>
              <a:rPr lang="fr-BE" altLang="nl-BE" sz="1400" b="1" dirty="0">
                <a:solidFill>
                  <a:schemeClr val="tx1"/>
                </a:solidFill>
                <a:ea typeface="ＭＳ Ｐゴシック" pitchFamily="34" charset="-128"/>
              </a:rPr>
              <a:t>es hommes et les femmes n</a:t>
            </a:r>
            <a:r>
              <a:rPr lang="fr-BE" altLang="en-GB" sz="1400" b="1" dirty="0">
                <a:solidFill>
                  <a:schemeClr val="tx1"/>
                </a:solidFill>
                <a:ea typeface="ＭＳ Ｐゴシック" pitchFamily="34" charset="-128"/>
              </a:rPr>
              <a:t>’</a:t>
            </a:r>
            <a:r>
              <a:rPr lang="fr-BE" altLang="nl-BE" sz="1400" b="1" dirty="0">
                <a:solidFill>
                  <a:schemeClr val="tx1"/>
                </a:solidFill>
                <a:ea typeface="ＭＳ Ｐゴシック" pitchFamily="34" charset="-128"/>
              </a:rPr>
              <a:t>ont pas les mêmes droits fondamentaux </a:t>
            </a:r>
            <a:r>
              <a:rPr lang="fr-BE" altLang="nl-BE" sz="1400" dirty="0">
                <a:solidFill>
                  <a:schemeClr val="tx1"/>
                </a:solidFill>
                <a:ea typeface="ＭＳ Ｐゴシック" pitchFamily="34" charset="-128"/>
              </a:rPr>
              <a:t>(droits civils, sociaux et politiques)</a:t>
            </a:r>
          </a:p>
          <a:p>
            <a:endParaRPr lang="fr-FR" sz="1400" dirty="0">
              <a:solidFill>
                <a:schemeClr val="tx1"/>
              </a:solidFill>
            </a:endParaRPr>
          </a:p>
          <a:p>
            <a:endParaRPr lang="fr-FR" sz="1400" dirty="0">
              <a:solidFill>
                <a:schemeClr val="tx1"/>
              </a:solidFill>
            </a:endParaRPr>
          </a:p>
        </p:txBody>
      </p:sp>
    </p:spTree>
    <p:extLst>
      <p:ext uri="{BB962C8B-B14F-4D97-AF65-F5344CB8AC3E}">
        <p14:creationId xmlns:p14="http://schemas.microsoft.com/office/powerpoint/2010/main" val="1187934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897E33-DC08-6BD5-E195-795A6681C5E3}"/>
              </a:ext>
            </a:extLst>
          </p:cNvPr>
          <p:cNvSpPr>
            <a:spLocks noGrp="1"/>
          </p:cNvSpPr>
          <p:nvPr>
            <p:ph type="title"/>
          </p:nvPr>
        </p:nvSpPr>
        <p:spPr/>
        <p:txBody>
          <a:bodyPr>
            <a:normAutofit fontScale="90000"/>
          </a:bodyPr>
          <a:lstStyle/>
          <a:p>
            <a:br>
              <a:rPr lang="fr-BE" sz="2200" kern="0" cap="all" dirty="0">
                <a:effectLst/>
                <a:ea typeface="Arial" panose="020B0604020202020204" pitchFamily="34" charset="0"/>
              </a:rPr>
            </a:br>
            <a:r>
              <a:rPr lang="fr-BE" sz="2200" kern="0" cap="all" dirty="0">
                <a:effectLst/>
                <a:ea typeface="Arial" panose="020B0604020202020204" pitchFamily="34" charset="0"/>
              </a:rPr>
              <a:t>Concepts clés</a:t>
            </a:r>
            <a:br>
              <a:rPr lang="fr-BE" sz="3200" kern="0" cap="all" dirty="0">
                <a:effectLst/>
                <a:ea typeface="Arial" panose="020B0604020202020204" pitchFamily="34" charset="0"/>
              </a:rPr>
            </a:br>
            <a:r>
              <a:rPr lang="fr-BE" sz="1800" kern="0" cap="all" dirty="0" err="1">
                <a:effectLst/>
                <a:ea typeface="Arial" panose="020B0604020202020204" pitchFamily="34" charset="0"/>
              </a:rPr>
              <a:t>handistreaming</a:t>
            </a:r>
            <a:r>
              <a:rPr lang="nl-BE" sz="1800" dirty="0"/>
              <a:t>  </a:t>
            </a:r>
            <a:br>
              <a:rPr lang="nl-BE" sz="1800" dirty="0"/>
            </a:br>
            <a:endParaRPr lang="fr-BE" sz="1800" dirty="0"/>
          </a:p>
        </p:txBody>
      </p:sp>
      <p:sp>
        <p:nvSpPr>
          <p:cNvPr id="3" name="Tijdelijke aanduiding voor tekst 2">
            <a:extLst>
              <a:ext uri="{FF2B5EF4-FFF2-40B4-BE49-F238E27FC236}">
                <a16:creationId xmlns:a16="http://schemas.microsoft.com/office/drawing/2014/main" id="{F0371DEF-B4C3-8AA2-5910-F16E58B14EEC}"/>
              </a:ext>
            </a:extLst>
          </p:cNvPr>
          <p:cNvSpPr>
            <a:spLocks noGrp="1"/>
          </p:cNvSpPr>
          <p:nvPr>
            <p:ph type="body" sz="quarter" idx="10"/>
          </p:nvPr>
        </p:nvSpPr>
        <p:spPr/>
        <p:txBody>
          <a:bodyPr>
            <a:normAutofit/>
          </a:bodyPr>
          <a:lstStyle/>
          <a:p>
            <a:pPr marL="342900" indent="-342900">
              <a:buFontTx/>
              <a:buChar char="-"/>
            </a:pPr>
            <a:r>
              <a:rPr lang="fr-FR" sz="1600" b="0" i="0" dirty="0">
                <a:solidFill>
                  <a:srgbClr val="555555"/>
                </a:solidFill>
                <a:effectLst/>
              </a:rPr>
              <a:t>Le </a:t>
            </a:r>
            <a:r>
              <a:rPr lang="fr-FR" sz="1600" b="0" i="0" dirty="0" err="1">
                <a:solidFill>
                  <a:srgbClr val="555555"/>
                </a:solidFill>
                <a:effectLst/>
              </a:rPr>
              <a:t>handistreaming</a:t>
            </a:r>
            <a:r>
              <a:rPr lang="fr-FR" sz="1600" b="0" i="0" dirty="0">
                <a:solidFill>
                  <a:srgbClr val="555555"/>
                </a:solidFill>
                <a:effectLst/>
              </a:rPr>
              <a:t> a pour objectif d’intégrer une dimension handicap dans tous les domaines de la politique d’une manière transversale et préventive. Ce qui permet d’éviter une différence de traitement entre les personnes avec handicap et les personnes sans handicap.</a:t>
            </a:r>
          </a:p>
          <a:p>
            <a:pPr marL="342900" indent="-342900">
              <a:buFontTx/>
              <a:buChar char="-"/>
            </a:pPr>
            <a:r>
              <a:rPr lang="fr-FR" sz="1600" b="0" i="0" dirty="0">
                <a:solidFill>
                  <a:srgbClr val="555555"/>
                </a:solidFill>
                <a:effectLst/>
              </a:rPr>
              <a:t>Intégration de cette attention spécifique à la réflexion dès le début du projet</a:t>
            </a:r>
          </a:p>
          <a:p>
            <a:endParaRPr lang="fr-FR" sz="1600" dirty="0">
              <a:solidFill>
                <a:srgbClr val="555555"/>
              </a:solidFill>
            </a:endParaRPr>
          </a:p>
          <a:p>
            <a:endParaRPr lang="fr-FR" dirty="0">
              <a:solidFill>
                <a:srgbClr val="555555"/>
              </a:solidFill>
              <a:latin typeface="Open Sans" panose="020B0606030504020204" pitchFamily="34" charset="0"/>
            </a:endParaRPr>
          </a:p>
          <a:p>
            <a:pPr marL="0" lvl="0" indent="0" algn="ctr" defTabSz="2044700">
              <a:lnSpc>
                <a:spcPct val="90000"/>
              </a:lnSpc>
              <a:spcBef>
                <a:spcPct val="0"/>
              </a:spcBef>
              <a:spcAft>
                <a:spcPct val="35000"/>
              </a:spcAft>
              <a:buFont typeface="+mj-lt"/>
              <a:buNone/>
            </a:pPr>
            <a:r>
              <a:rPr lang="fr-BE" sz="2000" kern="1200" dirty="0">
                <a:solidFill>
                  <a:prstClr val="white"/>
                </a:solidFill>
                <a:latin typeface="Calibri"/>
                <a:ea typeface="+mn-ea"/>
                <a:cs typeface="+mn-cs"/>
              </a:rPr>
              <a:t>HANDISTREAMING</a:t>
            </a:r>
          </a:p>
          <a:p>
            <a:pPr marL="0" lvl="0" indent="0" algn="ctr" defTabSz="2044700">
              <a:lnSpc>
                <a:spcPct val="90000"/>
              </a:lnSpc>
              <a:spcBef>
                <a:spcPct val="0"/>
              </a:spcBef>
              <a:spcAft>
                <a:spcPct val="35000"/>
              </a:spcAft>
              <a:buFont typeface="+mj-lt"/>
              <a:buNone/>
            </a:pPr>
            <a:r>
              <a:rPr lang="fr-BE" sz="2000" kern="1200" dirty="0">
                <a:solidFill>
                  <a:prstClr val="white"/>
                </a:solidFill>
                <a:latin typeface="Calibri"/>
                <a:ea typeface="+mn-ea"/>
                <a:cs typeface="+mn-cs"/>
              </a:rPr>
              <a:t>=  Intégration de cette attention spécifique à la réflexion dès le début du projet</a:t>
            </a:r>
          </a:p>
          <a:p>
            <a:endParaRPr lang="fr-BE" b="1" dirty="0"/>
          </a:p>
        </p:txBody>
      </p:sp>
    </p:spTree>
    <p:extLst>
      <p:ext uri="{BB962C8B-B14F-4D97-AF65-F5344CB8AC3E}">
        <p14:creationId xmlns:p14="http://schemas.microsoft.com/office/powerpoint/2010/main" val="1260006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DFBB08B-22D3-5246-03DC-89F3E2F496C7}"/>
              </a:ext>
            </a:extLst>
          </p:cNvPr>
          <p:cNvSpPr>
            <a:spLocks noGrp="1"/>
          </p:cNvSpPr>
          <p:nvPr>
            <p:ph type="body" sz="quarter" idx="10"/>
          </p:nvPr>
        </p:nvSpPr>
        <p:spPr>
          <a:xfrm>
            <a:off x="539552" y="1635647"/>
            <a:ext cx="8496944" cy="648071"/>
          </a:xfrm>
        </p:spPr>
        <p:txBody>
          <a:bodyPr/>
          <a:lstStyle/>
          <a:p>
            <a:r>
              <a:rPr lang="fr-BE" sz="2000" dirty="0"/>
              <a:t>Qu’est-ce que cela signifie concrètement pour vos projets ? </a:t>
            </a:r>
          </a:p>
        </p:txBody>
      </p:sp>
    </p:spTree>
    <p:extLst>
      <p:ext uri="{BB962C8B-B14F-4D97-AF65-F5344CB8AC3E}">
        <p14:creationId xmlns:p14="http://schemas.microsoft.com/office/powerpoint/2010/main" val="3144315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DFF3F-6120-9B0C-00CA-FFC66050A2AB}"/>
              </a:ext>
            </a:extLst>
          </p:cNvPr>
          <p:cNvSpPr>
            <a:spLocks noGrp="1"/>
          </p:cNvSpPr>
          <p:nvPr>
            <p:ph type="title"/>
          </p:nvPr>
        </p:nvSpPr>
        <p:spPr/>
        <p:txBody>
          <a:bodyPr>
            <a:normAutofit/>
          </a:bodyPr>
          <a:lstStyle/>
          <a:p>
            <a:r>
              <a:rPr lang="nl-BE" sz="2000" dirty="0"/>
              <a:t>AU NIVEAU DU PROJET</a:t>
            </a:r>
            <a:endParaRPr lang="fr-BE" sz="2000" dirty="0"/>
          </a:p>
        </p:txBody>
      </p:sp>
      <p:sp>
        <p:nvSpPr>
          <p:cNvPr id="3" name="Tijdelijke aanduiding voor tekst 2">
            <a:extLst>
              <a:ext uri="{FF2B5EF4-FFF2-40B4-BE49-F238E27FC236}">
                <a16:creationId xmlns:a16="http://schemas.microsoft.com/office/drawing/2014/main" id="{956FAE20-CBC7-6943-6039-E4280B82D444}"/>
              </a:ext>
            </a:extLst>
          </p:cNvPr>
          <p:cNvSpPr>
            <a:spLocks noGrp="1"/>
          </p:cNvSpPr>
          <p:nvPr>
            <p:ph type="body" sz="quarter" idx="10"/>
          </p:nvPr>
        </p:nvSpPr>
        <p:spPr/>
        <p:txBody>
          <a:bodyPr>
            <a:normAutofit/>
          </a:bodyPr>
          <a:lstStyle/>
          <a:p>
            <a:endParaRPr lang="fr-BE" sz="1400" dirty="0">
              <a:solidFill>
                <a:schemeClr val="tx1"/>
              </a:solidFill>
            </a:endParaRPr>
          </a:p>
          <a:p>
            <a:pPr marL="285750" indent="-285750">
              <a:buFontTx/>
              <a:buChar char="-"/>
            </a:pPr>
            <a:r>
              <a:rPr lang="fr-BE" sz="1400" dirty="0">
                <a:solidFill>
                  <a:schemeClr val="tx1"/>
                </a:solidFill>
              </a:rPr>
              <a:t>L’intégration de la dimension de:</a:t>
            </a:r>
          </a:p>
          <a:p>
            <a:pPr marL="825750" lvl="2" indent="-285750">
              <a:buFontTx/>
              <a:buChar char="-"/>
            </a:pPr>
            <a:r>
              <a:rPr lang="fr-BE" sz="1400" dirty="0">
                <a:solidFill>
                  <a:schemeClr val="tx1"/>
                </a:solidFill>
              </a:rPr>
              <a:t>genre, </a:t>
            </a:r>
          </a:p>
          <a:p>
            <a:pPr marL="825750" lvl="2" indent="-285750">
              <a:buFontTx/>
              <a:buChar char="-"/>
            </a:pPr>
            <a:r>
              <a:rPr lang="fr-BE" sz="1400" dirty="0">
                <a:solidFill>
                  <a:schemeClr val="tx1"/>
                </a:solidFill>
              </a:rPr>
              <a:t>handicap, </a:t>
            </a:r>
          </a:p>
          <a:p>
            <a:pPr marL="825750" lvl="2" indent="-285750">
              <a:buFontTx/>
              <a:buChar char="-"/>
            </a:pPr>
            <a:r>
              <a:rPr lang="fr-BE" sz="1400" dirty="0">
                <a:solidFill>
                  <a:schemeClr val="tx1"/>
                </a:solidFill>
              </a:rPr>
              <a:t>minorité ethniques et culturelles, </a:t>
            </a:r>
          </a:p>
          <a:p>
            <a:pPr marL="825750" lvl="2" indent="-285750">
              <a:buFontTx/>
              <a:buChar char="-"/>
            </a:pPr>
            <a:r>
              <a:rPr lang="fr-BE" sz="1400" dirty="0">
                <a:solidFill>
                  <a:schemeClr val="tx1"/>
                </a:solidFill>
              </a:rPr>
              <a:t>orientation sexuelles, identité de genre et expression de genre, </a:t>
            </a:r>
          </a:p>
          <a:p>
            <a:pPr marL="825750" lvl="2" indent="-285750">
              <a:buFontTx/>
              <a:buChar char="-"/>
            </a:pPr>
            <a:r>
              <a:rPr lang="fr-BE" sz="1400" dirty="0">
                <a:solidFill>
                  <a:schemeClr val="tx1"/>
                </a:solidFill>
              </a:rPr>
              <a:t>origine et situation sociale </a:t>
            </a:r>
          </a:p>
          <a:p>
            <a:pPr lvl="2" indent="0"/>
            <a:r>
              <a:rPr lang="fr-BE" sz="1400" b="0" dirty="0">
                <a:solidFill>
                  <a:schemeClr val="tx1"/>
                </a:solidFill>
              </a:rPr>
              <a:t>peut s’appliquer à l’ensemble des activités financées, tant au niveau de l’organisation que des objectifs.</a:t>
            </a:r>
          </a:p>
          <a:p>
            <a:pPr marL="285750" indent="-285750">
              <a:buFontTx/>
              <a:buChar char="-"/>
            </a:pPr>
            <a:r>
              <a:rPr lang="fr-BE" sz="1400" dirty="0">
                <a:solidFill>
                  <a:schemeClr val="tx1"/>
                </a:solidFill>
              </a:rPr>
              <a:t>L’intégration de ces dimensions ne sont pas un but en soit mais </a:t>
            </a:r>
            <a:r>
              <a:rPr lang="fr-BE" sz="1400" b="1" dirty="0">
                <a:solidFill>
                  <a:schemeClr val="tx1"/>
                </a:solidFill>
              </a:rPr>
              <a:t>un principe</a:t>
            </a:r>
            <a:r>
              <a:rPr lang="fr-BE" sz="1400" dirty="0">
                <a:solidFill>
                  <a:schemeClr val="tx1"/>
                </a:solidFill>
              </a:rPr>
              <a:t> et </a:t>
            </a:r>
            <a:r>
              <a:rPr lang="fr-BE" sz="1400" b="1" dirty="0">
                <a:solidFill>
                  <a:schemeClr val="tx1"/>
                </a:solidFill>
              </a:rPr>
              <a:t>une démarche</a:t>
            </a:r>
          </a:p>
          <a:p>
            <a:endParaRPr lang="fr-BE" sz="1400" dirty="0">
              <a:solidFill>
                <a:schemeClr val="tx1"/>
              </a:solidFill>
            </a:endParaRPr>
          </a:p>
          <a:p>
            <a:endParaRPr lang="fr-BE" dirty="0"/>
          </a:p>
        </p:txBody>
      </p:sp>
    </p:spTree>
    <p:extLst>
      <p:ext uri="{BB962C8B-B14F-4D97-AF65-F5344CB8AC3E}">
        <p14:creationId xmlns:p14="http://schemas.microsoft.com/office/powerpoint/2010/main" val="3633524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a:bodyPr>
          <a:lstStyle/>
          <a:p>
            <a:r>
              <a:rPr lang="nl-BE" sz="2000" dirty="0"/>
              <a:t>AU NIVEAU DU PROJET</a:t>
            </a:r>
            <a:endParaRPr lang="fr-BE" sz="2000" dirty="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lstStyle/>
          <a:p>
            <a:pPr lvl="0">
              <a:lnSpc>
                <a:spcPct val="107000"/>
              </a:lnSpc>
            </a:pPr>
            <a:r>
              <a:rPr lang="fr-BE" sz="1400" dirty="0">
                <a:solidFill>
                  <a:schemeClr val="tx1"/>
                </a:solidFill>
              </a:rPr>
              <a:t>Au niveau du projet </a:t>
            </a:r>
          </a:p>
          <a:p>
            <a:pPr marL="171450" lvl="0" indent="-171450">
              <a:lnSpc>
                <a:spcPct val="107000"/>
              </a:lnSpc>
              <a:buFont typeface="Arial" panose="020B0604020202020204" pitchFamily="34" charset="0"/>
              <a:buChar char="•"/>
            </a:pPr>
            <a:r>
              <a:rPr lang="fr-BE" sz="1400" dirty="0">
                <a:solidFill>
                  <a:schemeClr val="tx1"/>
                </a:solidFill>
              </a:rPr>
              <a:t>Clairement définir l’objectif du projet et déterminer le groupe cible : </a:t>
            </a:r>
          </a:p>
          <a:p>
            <a:pPr marL="711450" lvl="2" indent="-171450">
              <a:lnSpc>
                <a:spcPct val="107000"/>
              </a:lnSpc>
              <a:buFont typeface="Arial" panose="020B0604020202020204" pitchFamily="34" charset="0"/>
              <a:buChar char="•"/>
            </a:pPr>
            <a:r>
              <a:rPr lang="fr-BE" sz="1400" dirty="0">
                <a:solidFill>
                  <a:schemeClr val="tx1"/>
                </a:solidFill>
              </a:rPr>
              <a:t>Quel public voulez-vous atteindre avec votre projet ? </a:t>
            </a:r>
          </a:p>
          <a:p>
            <a:pPr marL="999450" lvl="4" indent="-171450">
              <a:lnSpc>
                <a:spcPct val="107000"/>
              </a:lnSpc>
            </a:pPr>
            <a:r>
              <a:rPr lang="fr-BE" sz="1400" b="1" dirty="0">
                <a:solidFill>
                  <a:schemeClr val="tx1"/>
                </a:solidFill>
              </a:rPr>
              <a:t>Avez-vous pensé au public qui en serait involontairement exclu au vu de l’objectif poursuivi? </a:t>
            </a:r>
          </a:p>
          <a:p>
            <a:pPr marL="711450" lvl="2" indent="-171450">
              <a:lnSpc>
                <a:spcPct val="107000"/>
              </a:lnSpc>
              <a:buFont typeface="Arial" panose="020B0604020202020204" pitchFamily="34" charset="0"/>
              <a:buChar char="•"/>
            </a:pPr>
            <a:r>
              <a:rPr lang="fr-BE" sz="1400" dirty="0">
                <a:solidFill>
                  <a:schemeClr val="tx1"/>
                </a:solidFill>
              </a:rPr>
              <a:t>Il y a-t-il des freins ressentis par les publics visés pour participer à ce projet ou en bénéficier ? </a:t>
            </a:r>
          </a:p>
          <a:p>
            <a:pPr marL="171450" lvl="1" indent="-171450">
              <a:lnSpc>
                <a:spcPct val="107000"/>
              </a:lnSpc>
              <a:buFont typeface="Arial" panose="020B0604020202020204" pitchFamily="34" charset="0"/>
              <a:buChar char="•"/>
            </a:pPr>
            <a:r>
              <a:rPr lang="fr-BE" sz="1400" dirty="0">
                <a:solidFill>
                  <a:schemeClr val="tx1"/>
                </a:solidFill>
              </a:rPr>
              <a:t>Mener les actions nécessaires (ex : communication accessible et non stéréotypée, lieu accessible et sécurisé pour ce public, accompagnement éventuel du public cible…)</a:t>
            </a:r>
          </a:p>
          <a:p>
            <a:endParaRPr lang="fr-BE" dirty="0"/>
          </a:p>
        </p:txBody>
      </p:sp>
    </p:spTree>
    <p:extLst>
      <p:ext uri="{BB962C8B-B14F-4D97-AF65-F5344CB8AC3E}">
        <p14:creationId xmlns:p14="http://schemas.microsoft.com/office/powerpoint/2010/main" val="227327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0DD1326-0853-B62C-674F-9192A7AA6E69}"/>
              </a:ext>
            </a:extLst>
          </p:cNvPr>
          <p:cNvSpPr txBox="1"/>
          <p:nvPr/>
        </p:nvSpPr>
        <p:spPr>
          <a:xfrm>
            <a:off x="0" y="240400"/>
            <a:ext cx="8928992" cy="2431435"/>
          </a:xfrm>
          <a:prstGeom prst="rect">
            <a:avLst/>
          </a:prstGeom>
          <a:noFill/>
        </p:spPr>
        <p:txBody>
          <a:bodyPr wrap="square">
            <a:spAutoFit/>
          </a:bodyPr>
          <a:lstStyle/>
          <a:p>
            <a:r>
              <a:rPr lang="nl-BE" sz="2000" dirty="0"/>
              <a:t>      </a:t>
            </a:r>
            <a:r>
              <a:rPr lang="fr-BE" sz="1600" b="1" cap="all" dirty="0">
                <a:solidFill>
                  <a:schemeClr val="bg1">
                    <a:lumMod val="50000"/>
                  </a:schemeClr>
                </a:solidFill>
                <a:latin typeface="Calibri" panose="020F0502020204030204" pitchFamily="34" charset="0"/>
                <a:cs typeface="Times New Roman" panose="02020603050405020304" pitchFamily="18" charset="0"/>
              </a:rPr>
              <a:t>Intégration de l’EC dans un projet … CONCRETEMENT Quelles sont les clés pour    	intégrer l’égalité des chances dans mon projet ?</a:t>
            </a:r>
          </a:p>
          <a:p>
            <a:r>
              <a:rPr lang="fr-BE" sz="1600" b="1" cap="all" dirty="0">
                <a:solidFill>
                  <a:schemeClr val="bg1">
                    <a:lumMod val="50000"/>
                  </a:schemeClr>
                </a:solidFill>
                <a:latin typeface="Calibri" panose="020F0502020204030204" pitchFamily="34" charset="0"/>
                <a:cs typeface="Times New Roman" panose="02020603050405020304" pitchFamily="18" charset="0"/>
              </a:rPr>
              <a:t>        QUELQUES POINTS d’ATTENTION</a:t>
            </a:r>
          </a:p>
          <a:p>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r>
              <a:rPr lang="fr-BE" sz="2000" b="1" cap="all" dirty="0">
                <a:solidFill>
                  <a:schemeClr val="accent1">
                    <a:lumMod val="75000"/>
                  </a:schemeClr>
                </a:solidFill>
                <a:latin typeface="Calibri" panose="020F0502020204030204" pitchFamily="34" charset="0"/>
                <a:cs typeface="Times New Roman" panose="02020603050405020304" pitchFamily="18" charset="0"/>
              </a:rPr>
              <a:t> </a:t>
            </a:r>
          </a:p>
          <a:p>
            <a:pPr algn="ctr"/>
            <a:endParaRPr lang="fr-BE" sz="2000" b="1" cap="all" dirty="0">
              <a:solidFill>
                <a:schemeClr val="accent1">
                  <a:lumMod val="75000"/>
                </a:schemeClr>
              </a:solidFill>
              <a:latin typeface="Calibri" panose="020F0502020204030204" pitchFamily="34" charset="0"/>
              <a:cs typeface="Times New Roman" panose="02020603050405020304" pitchFamily="18" charset="0"/>
              <a:sym typeface="Wingdings" panose="05000000000000000000" pitchFamily="2" charset="2"/>
            </a:endParaRPr>
          </a:p>
        </p:txBody>
      </p:sp>
      <p:pic>
        <p:nvPicPr>
          <p:cNvPr id="11" name="Picture 2" descr="Afficher l’image source">
            <a:extLst>
              <a:ext uri="{FF2B5EF4-FFF2-40B4-BE49-F238E27FC236}">
                <a16:creationId xmlns:a16="http://schemas.microsoft.com/office/drawing/2014/main" id="{5622C402-F5AC-BB88-787B-E2A41EE8334D}"/>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4664" y="1856837"/>
            <a:ext cx="1523360" cy="13875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avertissement, Signe, Attention PNG - Panneau Davertissement,  Signe, Attention transparentes | PNG gratuit">
            <a:extLst>
              <a:ext uri="{FF2B5EF4-FFF2-40B4-BE49-F238E27FC236}">
                <a16:creationId xmlns:a16="http://schemas.microsoft.com/office/drawing/2014/main" id="{86F6092B-3AB2-9F56-D73E-E7AE4036C8D3}"/>
              </a:ext>
            </a:extLst>
          </p:cNvPr>
          <p:cNvPicPr>
            <a:picLocks noChangeAspect="1" noChangeArrowheads="1"/>
          </p:cNvPicPr>
          <p:nvPr/>
        </p:nvPicPr>
        <p:blipFill>
          <a:blip r:embed="rId3"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8934" y="1809572"/>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052F0D6B-5A57-0238-C93B-B9CB0CCF55EE}"/>
              </a:ext>
            </a:extLst>
          </p:cNvPr>
          <p:cNvSpPr txBox="1"/>
          <p:nvPr/>
        </p:nvSpPr>
        <p:spPr>
          <a:xfrm>
            <a:off x="1008112" y="1856837"/>
            <a:ext cx="4572000" cy="708656"/>
          </a:xfrm>
          <a:prstGeom prst="rect">
            <a:avLst/>
          </a:prstGeom>
          <a:noFill/>
        </p:spPr>
        <p:txBody>
          <a:bodyPr wrap="square">
            <a:spAutoFit/>
          </a:bodyPr>
          <a:lstStyle/>
          <a:p>
            <a:pPr>
              <a:lnSpc>
                <a:spcPct val="107000"/>
              </a:lnSpc>
              <a:spcAft>
                <a:spcPts val="800"/>
              </a:spcAft>
            </a:pPr>
            <a:r>
              <a:rPr lang="fr-BE" sz="1400" b="1" u="none" strike="noStrike" dirty="0">
                <a:solidFill>
                  <a:srgbClr val="4472C4"/>
                </a:solidFill>
                <a:effectLst/>
                <a:latin typeface="Arial" panose="020B0604020202020204" pitchFamily="34" charset="0"/>
                <a:ea typeface="Calibri" panose="020F0502020204030204" pitchFamily="34" charset="0"/>
                <a:cs typeface="Arial" panose="020B0604020202020204" pitchFamily="34" charset="0"/>
              </a:rPr>
              <a:t> </a:t>
            </a:r>
            <a:r>
              <a:rPr lang="fr-BE" sz="1400" dirty="0">
                <a:solidFill>
                  <a:prstClr val="black">
                    <a:hueOff val="0"/>
                    <a:satOff val="0"/>
                    <a:lumOff val="0"/>
                    <a:alphaOff val="0"/>
                  </a:prstClr>
                </a:solidFill>
                <a:latin typeface="Arial" panose="020B0604020202020204" pitchFamily="34" charset="0"/>
                <a:cs typeface="Arial" panose="020B0604020202020204" pitchFamily="34" charset="0"/>
              </a:rPr>
              <a:t>aux stéréotypes et préjugés </a:t>
            </a:r>
          </a:p>
          <a:p>
            <a:pPr>
              <a:lnSpc>
                <a:spcPct val="107000"/>
              </a:lnSpc>
              <a:spcAft>
                <a:spcPts val="800"/>
              </a:spcAft>
            </a:pPr>
            <a:endParaRPr lang="fr-BE" b="1" dirty="0">
              <a:solidFill>
                <a:prstClr val="black">
                  <a:hueOff val="0"/>
                  <a:satOff val="0"/>
                  <a:lumOff val="0"/>
                  <a:alphaOff val="0"/>
                </a:prstClr>
              </a:solidFill>
              <a:latin typeface="Calibri"/>
            </a:endParaRPr>
          </a:p>
        </p:txBody>
      </p:sp>
      <p:pic>
        <p:nvPicPr>
          <p:cNvPr id="15" name="Picture 4" descr="Afficher l’image source">
            <a:extLst>
              <a:ext uri="{FF2B5EF4-FFF2-40B4-BE49-F238E27FC236}">
                <a16:creationId xmlns:a16="http://schemas.microsoft.com/office/drawing/2014/main" id="{57829795-BBF7-F4E2-A1B0-F4A9034FE3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603" y="2405910"/>
            <a:ext cx="1892736" cy="1227575"/>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42D09670-9E48-8F04-F91E-54AE9253630F}"/>
              </a:ext>
            </a:extLst>
          </p:cNvPr>
          <p:cNvSpPr txBox="1"/>
          <p:nvPr/>
        </p:nvSpPr>
        <p:spPr>
          <a:xfrm>
            <a:off x="5220072" y="2863371"/>
            <a:ext cx="4572000" cy="312650"/>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r>
              <a:rPr lang="fr-BE" sz="1400" dirty="0">
                <a:solidFill>
                  <a:prstClr val="black">
                    <a:hueOff val="0"/>
                    <a:satOff val="0"/>
                    <a:lumOff val="0"/>
                    <a:alphaOff val="0"/>
                  </a:prstClr>
                </a:solidFill>
                <a:latin typeface="Calibri"/>
                <a:ea typeface="+mn-ea"/>
                <a:cs typeface="+mn-cs"/>
              </a:rPr>
              <a:t>à ne pas (re)</a:t>
            </a:r>
            <a:r>
              <a:rPr lang="fr-BE" sz="1400" dirty="0">
                <a:solidFill>
                  <a:prstClr val="black">
                    <a:hueOff val="0"/>
                    <a:satOff val="0"/>
                    <a:lumOff val="0"/>
                    <a:alphaOff val="0"/>
                  </a:prstClr>
                </a:solidFill>
                <a:latin typeface="Arial" panose="020B0604020202020204" pitchFamily="34" charset="0"/>
                <a:ea typeface="+mn-ea"/>
              </a:rPr>
              <a:t>produire</a:t>
            </a:r>
            <a:r>
              <a:rPr lang="fr-BE" sz="1400" dirty="0">
                <a:solidFill>
                  <a:prstClr val="black">
                    <a:hueOff val="0"/>
                    <a:satOff val="0"/>
                    <a:lumOff val="0"/>
                    <a:alphaOff val="0"/>
                  </a:prstClr>
                </a:solidFill>
                <a:latin typeface="Calibri"/>
                <a:ea typeface="+mn-ea"/>
                <a:cs typeface="+mn-cs"/>
              </a:rPr>
              <a:t> de discriminations</a:t>
            </a:r>
          </a:p>
        </p:txBody>
      </p:sp>
      <p:pic>
        <p:nvPicPr>
          <p:cNvPr id="17" name="Picture 2" descr="Panneau Davertissement, Signe, Attention PNG - Panneau Davertissement,  Signe, Attention transparentes | PNG gratuit">
            <a:extLst>
              <a:ext uri="{FF2B5EF4-FFF2-40B4-BE49-F238E27FC236}">
                <a16:creationId xmlns:a16="http://schemas.microsoft.com/office/drawing/2014/main" id="{5977FCC6-C6A4-638E-3940-E8CFB02E3E82}"/>
              </a:ext>
            </a:extLst>
          </p:cNvPr>
          <p:cNvPicPr>
            <a:picLocks noChangeAspect="1" noChangeArrowheads="1"/>
          </p:cNvPicPr>
          <p:nvPr/>
        </p:nvPicPr>
        <p:blipFill>
          <a:blip r:embed="rId3"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89378" y="2720876"/>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A083C685-CDF6-B2DB-ED43-F06D67259E23}"/>
              </a:ext>
            </a:extLst>
          </p:cNvPr>
          <p:cNvSpPr txBox="1"/>
          <p:nvPr/>
        </p:nvSpPr>
        <p:spPr>
          <a:xfrm>
            <a:off x="4644008" y="3440878"/>
            <a:ext cx="4139952" cy="1540743"/>
          </a:xfrm>
          <a:prstGeom prst="rect">
            <a:avLst/>
          </a:prstGeom>
          <a:noFill/>
        </p:spPr>
        <p:txBody>
          <a:bodyPr wrap="square">
            <a:spAutoFit/>
          </a:bodyPr>
          <a:lstStyle/>
          <a:p>
            <a:pPr marL="342900" lvl="0" indent="-342900">
              <a:lnSpc>
                <a:spcPct val="107000"/>
              </a:lnSpc>
              <a:spcAft>
                <a:spcPts val="800"/>
              </a:spcAft>
              <a:buFont typeface="Wingdings" panose="05000000000000000000" pitchFamily="2" charset="2"/>
              <a:buChar char=""/>
            </a:pPr>
            <a:r>
              <a:rPr lang="fr-BE" sz="1000" dirty="0">
                <a:solidFill>
                  <a:prstClr val="black">
                    <a:hueOff val="0"/>
                    <a:satOff val="0"/>
                    <a:lumOff val="0"/>
                    <a:alphaOff val="0"/>
                  </a:prstClr>
                </a:solidFill>
                <a:latin typeface="Arial" panose="020B0604020202020204" pitchFamily="34" charset="0"/>
                <a:cs typeface="Arial" panose="020B0604020202020204" pitchFamily="34" charset="0"/>
              </a:rPr>
              <a:t>Définitions UNIA :</a:t>
            </a:r>
            <a:r>
              <a:rPr lang="fr-BE" sz="1000" i="1" dirty="0">
                <a:solidFill>
                  <a:prstClr val="black">
                    <a:hueOff val="0"/>
                    <a:satOff val="0"/>
                    <a:lumOff val="0"/>
                    <a:alphaOff val="0"/>
                  </a:prstClr>
                </a:solidFill>
                <a:latin typeface="Arial" panose="020B0604020202020204" pitchFamily="34" charset="0"/>
                <a:cs typeface="Arial" panose="020B0604020202020204" pitchFamily="34" charset="0"/>
              </a:rPr>
              <a:t> </a:t>
            </a:r>
            <a:r>
              <a:rPr lang="fr-BE" sz="1000" i="1" dirty="0">
                <a:solidFill>
                  <a:prstClr val="black">
                    <a:hueOff val="0"/>
                    <a:satOff val="0"/>
                    <a:lumOff val="0"/>
                    <a:alphaOff val="0"/>
                  </a:prst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Discrimination: quelques précisions | </a:t>
            </a:r>
            <a:r>
              <a:rPr lang="fr-BE" sz="1000" i="1" dirty="0" err="1">
                <a:solidFill>
                  <a:prstClr val="black">
                    <a:hueOff val="0"/>
                    <a:satOff val="0"/>
                    <a:lumOff val="0"/>
                    <a:alphaOff val="0"/>
                  </a:prst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Unia</a:t>
            </a:r>
            <a:endParaRPr lang="fr-BE" sz="1000" i="1" dirty="0">
              <a:solidFill>
                <a:prstClr val="black">
                  <a:hueOff val="0"/>
                  <a:satOff val="0"/>
                  <a:lumOff val="0"/>
                  <a:alphaOff val="0"/>
                </a:prstClr>
              </a:solidFill>
              <a:latin typeface="Arial" panose="020B0604020202020204" pitchFamily="34" charset="0"/>
              <a:cs typeface="Arial" panose="020B0604020202020204" pitchFamily="34" charset="0"/>
            </a:endParaRPr>
          </a:p>
          <a:p>
            <a:pPr>
              <a:lnSpc>
                <a:spcPct val="107000"/>
              </a:lnSpc>
              <a:spcAft>
                <a:spcPts val="800"/>
              </a:spcAft>
            </a:pPr>
            <a:r>
              <a:rPr lang="fr-BE" sz="1000" i="1" dirty="0">
                <a:effectLst/>
                <a:latin typeface="Arial" panose="020B0604020202020204" pitchFamily="34" charset="0"/>
                <a:ea typeface="Calibri" panose="020F0502020204030204" pitchFamily="34" charset="0"/>
                <a:cs typeface="Arial" panose="020B0604020202020204" pitchFamily="34" charset="0"/>
              </a:rPr>
              <a:t>« Les </a:t>
            </a:r>
            <a:r>
              <a:rPr lang="fr-BE" sz="1000" i="1" u="sng" dirty="0">
                <a:effectLst/>
                <a:latin typeface="Arial" panose="020B0604020202020204" pitchFamily="34" charset="0"/>
                <a:ea typeface="Calibri" panose="020F0502020204030204" pitchFamily="34" charset="0"/>
                <a:cs typeface="Arial" panose="020B0604020202020204" pitchFamily="34" charset="0"/>
              </a:rPr>
              <a:t>stéréotypes</a:t>
            </a:r>
            <a:r>
              <a:rPr lang="fr-BE" sz="1000" i="1" dirty="0">
                <a:effectLst/>
                <a:latin typeface="Arial" panose="020B0604020202020204" pitchFamily="34" charset="0"/>
                <a:ea typeface="Calibri" panose="020F0502020204030204" pitchFamily="34" charset="0"/>
                <a:cs typeface="Arial" panose="020B0604020202020204" pitchFamily="34" charset="0"/>
              </a:rPr>
              <a:t> (association d’une image à un groupe de personnes) </a:t>
            </a:r>
            <a:r>
              <a:rPr lang="fr-BE" sz="1000" dirty="0">
                <a:effectLst/>
                <a:latin typeface="Arial" panose="020B0604020202020204" pitchFamily="34" charset="0"/>
                <a:ea typeface="Calibri" panose="020F0502020204030204" pitchFamily="34" charset="0"/>
                <a:cs typeface="Arial" panose="020B0604020202020204" pitchFamily="34" charset="0"/>
              </a:rPr>
              <a:t>nourrissent</a:t>
            </a:r>
            <a:r>
              <a:rPr lang="fr-BE" sz="1000" i="1" dirty="0">
                <a:effectLst/>
                <a:latin typeface="Arial" panose="020B0604020202020204" pitchFamily="34" charset="0"/>
                <a:ea typeface="Calibri" panose="020F0502020204030204" pitchFamily="34" charset="0"/>
                <a:cs typeface="Arial" panose="020B0604020202020204" pitchFamily="34" charset="0"/>
              </a:rPr>
              <a:t> les </a:t>
            </a:r>
            <a:r>
              <a:rPr lang="fr-BE" sz="1000" i="1" u="sng" dirty="0">
                <a:effectLst/>
                <a:latin typeface="Arial" panose="020B0604020202020204" pitchFamily="34" charset="0"/>
                <a:ea typeface="Calibri" panose="020F0502020204030204" pitchFamily="34" charset="0"/>
                <a:cs typeface="Arial" panose="020B0604020202020204" pitchFamily="34" charset="0"/>
              </a:rPr>
              <a:t>préjugés</a:t>
            </a:r>
            <a:r>
              <a:rPr lang="fr-BE" sz="1000" i="1" dirty="0">
                <a:effectLst/>
                <a:latin typeface="Arial" panose="020B0604020202020204" pitchFamily="34" charset="0"/>
                <a:ea typeface="Calibri" panose="020F0502020204030204" pitchFamily="34" charset="0"/>
                <a:cs typeface="Arial" panose="020B0604020202020204" pitchFamily="34" charset="0"/>
              </a:rPr>
              <a:t> (réactions émotionnelles) et ces préjugés peuvent mener à de la </a:t>
            </a:r>
            <a:r>
              <a:rPr lang="fr-BE" sz="1000" i="1" u="sng" dirty="0">
                <a:effectLst/>
                <a:latin typeface="Arial" panose="020B0604020202020204" pitchFamily="34" charset="0"/>
                <a:ea typeface="Calibri" panose="020F0502020204030204" pitchFamily="34" charset="0"/>
                <a:cs typeface="Arial" panose="020B0604020202020204" pitchFamily="34" charset="0"/>
              </a:rPr>
              <a:t>discrimination</a:t>
            </a:r>
            <a:r>
              <a:rPr lang="fr-BE" sz="1000" i="1" dirty="0">
                <a:effectLst/>
                <a:latin typeface="Arial" panose="020B0604020202020204" pitchFamily="34" charset="0"/>
                <a:ea typeface="Calibri" panose="020F0502020204030204" pitchFamily="34" charset="0"/>
                <a:cs typeface="Arial" panose="020B0604020202020204" pitchFamily="34" charset="0"/>
              </a:rPr>
              <a:t> »</a:t>
            </a:r>
            <a:endParaRPr lang="fr-BE" sz="10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BE" sz="1000" i="1" dirty="0">
                <a:effectLst/>
                <a:latin typeface="Arial" panose="020B0604020202020204" pitchFamily="34" charset="0"/>
                <a:ea typeface="Calibri" panose="020F0502020204030204" pitchFamily="34" charset="0"/>
                <a:cs typeface="Arial" panose="020B0604020202020204" pitchFamily="34" charset="0"/>
              </a:rPr>
              <a:t>« La discrimination est le traitement injuste ou inégal d’une personne sur base de caractéristiques personnelles. »</a:t>
            </a:r>
            <a:endParaRPr lang="fr-BE" sz="1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pPr>
            <a:endParaRPr lang="fr-BE" sz="1000" i="1"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9156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anneau Davertissement, Signe, Attention PNG - Panneau Davertissement,  Signe, Attention transparentes | PNG gratuit">
            <a:extLst>
              <a:ext uri="{FF2B5EF4-FFF2-40B4-BE49-F238E27FC236}">
                <a16:creationId xmlns:a16="http://schemas.microsoft.com/office/drawing/2014/main" id="{B61B516C-C6C7-DEF5-E2B5-D5A03FFBA909}"/>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55508" y="627534"/>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23C9986D-2DBB-FD27-7FDD-A61AFB42196E}"/>
              </a:ext>
            </a:extLst>
          </p:cNvPr>
          <p:cNvSpPr txBox="1"/>
          <p:nvPr/>
        </p:nvSpPr>
        <p:spPr>
          <a:xfrm>
            <a:off x="1907705" y="555526"/>
            <a:ext cx="6883034" cy="4081823"/>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pPr lvl="0">
              <a:lnSpc>
                <a:spcPct val="107000"/>
              </a:lnSpc>
            </a:pPr>
            <a:r>
              <a:rPr lang="fr-BE" sz="1400" dirty="0">
                <a:solidFill>
                  <a:prstClr val="black">
                    <a:hueOff val="0"/>
                    <a:satOff val="0"/>
                    <a:lumOff val="0"/>
                    <a:alphaOff val="0"/>
                  </a:prstClr>
                </a:solidFill>
                <a:latin typeface="Arial" panose="020B0604020202020204" pitchFamily="34" charset="0"/>
                <a:ea typeface="+mn-ea"/>
              </a:rPr>
              <a:t>à inclure : femmes/hommes, personnes en situation de handicap et valides, public varié à </a:t>
            </a:r>
            <a:r>
              <a:rPr lang="fr-BE" sz="1400" b="1" dirty="0">
                <a:solidFill>
                  <a:prstClr val="black">
                    <a:hueOff val="0"/>
                    <a:satOff val="0"/>
                    <a:lumOff val="0"/>
                    <a:alphaOff val="0"/>
                  </a:prstClr>
                </a:solidFill>
                <a:latin typeface="Arial" panose="020B0604020202020204" pitchFamily="34" charset="0"/>
                <a:ea typeface="+mn-ea"/>
              </a:rPr>
              <a:t>toutes</a:t>
            </a:r>
            <a:r>
              <a:rPr lang="fr-BE" sz="1400" dirty="0">
                <a:solidFill>
                  <a:prstClr val="black">
                    <a:hueOff val="0"/>
                    <a:satOff val="0"/>
                    <a:lumOff val="0"/>
                    <a:alphaOff val="0"/>
                  </a:prstClr>
                </a:solidFill>
                <a:latin typeface="Arial" panose="020B0604020202020204" pitchFamily="34" charset="0"/>
                <a:ea typeface="+mn-ea"/>
              </a:rPr>
              <a:t> les étapes du projet de sa conception jusqu’au suivi (analyse de la situation, formulation des objectifs, planification, mise en œuvre, analyse des résultats et évaluation)</a:t>
            </a:r>
          </a:p>
          <a:p>
            <a:pPr marL="628650" indent="-171450">
              <a:lnSpc>
                <a:spcPct val="107000"/>
              </a:lnSpc>
              <a:buFontTx/>
              <a:buChar char="-"/>
            </a:pPr>
            <a:r>
              <a:rPr lang="fr-BE" sz="1400" dirty="0">
                <a:solidFill>
                  <a:schemeClr val="tx1"/>
                </a:solidFill>
                <a:latin typeface="Arial" panose="020B0604020202020204" pitchFamily="34" charset="0"/>
              </a:rPr>
              <a:t>Projet qui agit sur les inégalités</a:t>
            </a:r>
          </a:p>
          <a:p>
            <a:pPr marL="628650" indent="-171450">
              <a:lnSpc>
                <a:spcPct val="107000"/>
              </a:lnSpc>
              <a:buFontTx/>
              <a:buChar char="-"/>
            </a:pPr>
            <a:r>
              <a:rPr lang="fr-BE" sz="1400" dirty="0">
                <a:solidFill>
                  <a:schemeClr val="tx1"/>
                </a:solidFill>
                <a:latin typeface="Arial" panose="020B0604020202020204" pitchFamily="34" charset="0"/>
              </a:rPr>
              <a:t>Projet qui intègre des solutions face à des possibles constats d’inégalités dans le sujet du projet en lui-même</a:t>
            </a:r>
          </a:p>
          <a:p>
            <a:pPr marL="628650" indent="-171450">
              <a:lnSpc>
                <a:spcPct val="107000"/>
              </a:lnSpc>
              <a:buFontTx/>
              <a:buChar char="-"/>
            </a:pPr>
            <a:r>
              <a:rPr lang="fr-BE" sz="1400" dirty="0">
                <a:solidFill>
                  <a:schemeClr val="tx1"/>
                </a:solidFill>
                <a:latin typeface="Arial" panose="020B0604020202020204" pitchFamily="34" charset="0"/>
              </a:rPr>
              <a:t>Mise en application des objectifs au-delà des déclarations d’intentions -&gt; développement de la méthodologie dans le projet ?</a:t>
            </a:r>
          </a:p>
          <a:p>
            <a:pPr marL="457200">
              <a:lnSpc>
                <a:spcPct val="107000"/>
              </a:lnSpc>
            </a:pPr>
            <a:endParaRPr lang="fr-BE" sz="1400" dirty="0">
              <a:solidFill>
                <a:schemeClr val="tx1"/>
              </a:solidFill>
              <a:latin typeface="Arial" panose="020B0604020202020204" pitchFamily="34" charset="0"/>
            </a:endParaRPr>
          </a:p>
          <a:p>
            <a:pPr marL="457200">
              <a:lnSpc>
                <a:spcPct val="107000"/>
              </a:lnSpc>
            </a:pPr>
            <a:r>
              <a:rPr lang="fr-BE" sz="1200" i="1" dirty="0">
                <a:solidFill>
                  <a:schemeClr val="tx1"/>
                </a:solidFill>
                <a:latin typeface="Arial" panose="020B0604020202020204" pitchFamily="34" charset="0"/>
              </a:rPr>
              <a:t>EX : </a:t>
            </a:r>
            <a:r>
              <a:rPr lang="fr-FR" sz="1200" i="1" dirty="0">
                <a:solidFill>
                  <a:schemeClr val="tx1"/>
                </a:solidFill>
                <a:latin typeface="Arial" panose="020B0604020202020204" pitchFamily="34" charset="0"/>
              </a:rPr>
              <a:t>La communication : neutre et intégration d’un public cible divers grâce à l’usage de :</a:t>
            </a:r>
            <a:br>
              <a:rPr lang="fr-FR" sz="1200" i="1" dirty="0">
                <a:solidFill>
                  <a:schemeClr val="tx1"/>
                </a:solidFill>
                <a:latin typeface="Arial" panose="020B0604020202020204" pitchFamily="34" charset="0"/>
              </a:rPr>
            </a:br>
            <a:r>
              <a:rPr lang="fr-FR" sz="1200" i="1" dirty="0">
                <a:solidFill>
                  <a:schemeClr val="tx1"/>
                </a:solidFill>
                <a:latin typeface="Arial" panose="020B0604020202020204" pitchFamily="34" charset="0"/>
              </a:rPr>
              <a:t>- Langage épicène (dire « membre du personnel » au lieu de « agent ») </a:t>
            </a:r>
            <a:br>
              <a:rPr lang="fr-FR" sz="1200" i="1" dirty="0">
                <a:solidFill>
                  <a:schemeClr val="tx1"/>
                </a:solidFill>
                <a:latin typeface="Arial" panose="020B0604020202020204" pitchFamily="34" charset="0"/>
              </a:rPr>
            </a:br>
            <a:r>
              <a:rPr lang="fr-FR" sz="1200" i="1" dirty="0">
                <a:solidFill>
                  <a:schemeClr val="tx1"/>
                </a:solidFill>
                <a:latin typeface="Arial" panose="020B0604020202020204" pitchFamily="34" charset="0"/>
              </a:rPr>
              <a:t>- Langage non stéréotypé (éviter de parler « du bon père de famille », « panier de la ménagère »)</a:t>
            </a:r>
            <a:br>
              <a:rPr lang="fr-FR" sz="1200" i="1" dirty="0">
                <a:solidFill>
                  <a:schemeClr val="tx1"/>
                </a:solidFill>
                <a:latin typeface="Arial" panose="020B0604020202020204" pitchFamily="34" charset="0"/>
              </a:rPr>
            </a:br>
            <a:r>
              <a:rPr lang="fr-FR" sz="1200" i="1" dirty="0">
                <a:solidFill>
                  <a:schemeClr val="tx1"/>
                </a:solidFill>
                <a:latin typeface="Arial" panose="020B0604020202020204" pitchFamily="34" charset="0"/>
              </a:rPr>
              <a:t>- Visuel avec des personnes variées</a:t>
            </a:r>
            <a:br>
              <a:rPr lang="fr-FR" sz="1200" i="1" dirty="0">
                <a:solidFill>
                  <a:schemeClr val="tx1"/>
                </a:solidFill>
                <a:latin typeface="Arial" panose="020B0604020202020204" pitchFamily="34" charset="0"/>
              </a:rPr>
            </a:br>
            <a:r>
              <a:rPr lang="fr-FR" sz="1200" i="1" dirty="0">
                <a:solidFill>
                  <a:schemeClr val="tx1"/>
                </a:solidFill>
                <a:latin typeface="Arial" panose="020B0604020202020204" pitchFamily="34" charset="0"/>
              </a:rPr>
              <a:t>- Canaux de communication variés et accessibles</a:t>
            </a:r>
          </a:p>
        </p:txBody>
      </p:sp>
      <p:pic>
        <p:nvPicPr>
          <p:cNvPr id="15" name="Picture 2" descr="Afficher l’image source">
            <a:extLst>
              <a:ext uri="{FF2B5EF4-FFF2-40B4-BE49-F238E27FC236}">
                <a16:creationId xmlns:a16="http://schemas.microsoft.com/office/drawing/2014/main" id="{D20BD512-3158-E700-0CAC-8F6D1B62136F}"/>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4283" y="1714287"/>
            <a:ext cx="1386408" cy="12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607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320199"/>
            <a:ext cx="7326814" cy="584775"/>
          </a:xfrm>
          <a:prstGeom prst="rect">
            <a:avLst/>
          </a:prstGeom>
          <a:noFill/>
        </p:spPr>
        <p:txBody>
          <a:bodyPr wrap="square" rtlCol="0">
            <a:spAutoFit/>
          </a:bodyPr>
          <a:lstStyle/>
          <a:p>
            <a:r>
              <a:rPr lang="fr-BE" sz="1600" b="1" dirty="0">
                <a:solidFill>
                  <a:schemeClr val="bg1">
                    <a:lumMod val="50000"/>
                  </a:schemeClr>
                </a:solidFill>
                <a:latin typeface="Arial" panose="020B0604020202020204" pitchFamily="34" charset="0"/>
                <a:cs typeface="Arial" panose="020B0604020202020204" pitchFamily="34" charset="0"/>
              </a:rPr>
              <a:t>LES DIFFÉRENTS GROUPES-CIBLES SONT INTÉGRÉS À CHAQUE ÉTAPES DU PROCESSUS DU MONTAGE D’UN PROJET </a:t>
            </a:r>
          </a:p>
        </p:txBody>
      </p:sp>
      <p:sp>
        <p:nvSpPr>
          <p:cNvPr id="5" name="Rounded Rectangle 4"/>
          <p:cNvSpPr/>
          <p:nvPr/>
        </p:nvSpPr>
        <p:spPr>
          <a:xfrm>
            <a:off x="1763688" y="1167594"/>
            <a:ext cx="1755195"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6" name="Rounded Rectangle 5"/>
          <p:cNvSpPr/>
          <p:nvPr/>
        </p:nvSpPr>
        <p:spPr>
          <a:xfrm>
            <a:off x="3653898" y="1177320"/>
            <a:ext cx="1728192" cy="583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7" name="Rounded Rectangle 6"/>
          <p:cNvSpPr/>
          <p:nvPr/>
        </p:nvSpPr>
        <p:spPr>
          <a:xfrm>
            <a:off x="5544108" y="1177321"/>
            <a:ext cx="1728192" cy="583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8" name="Rounded Rectangle 7"/>
          <p:cNvSpPr/>
          <p:nvPr/>
        </p:nvSpPr>
        <p:spPr>
          <a:xfrm>
            <a:off x="5544108" y="2301720"/>
            <a:ext cx="172819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9" name="Rounded Rectangle 8"/>
          <p:cNvSpPr/>
          <p:nvPr/>
        </p:nvSpPr>
        <p:spPr>
          <a:xfrm>
            <a:off x="5544108" y="3435846"/>
            <a:ext cx="1782198"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0" name="Rounded Rectangle 9"/>
          <p:cNvSpPr/>
          <p:nvPr/>
        </p:nvSpPr>
        <p:spPr>
          <a:xfrm>
            <a:off x="3653898" y="3435846"/>
            <a:ext cx="1782198"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1" name="Rounded Rectangle 10"/>
          <p:cNvSpPr/>
          <p:nvPr/>
        </p:nvSpPr>
        <p:spPr>
          <a:xfrm>
            <a:off x="1763688" y="3435846"/>
            <a:ext cx="1809201"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2" name="Rounded Rectangle 11"/>
          <p:cNvSpPr/>
          <p:nvPr/>
        </p:nvSpPr>
        <p:spPr>
          <a:xfrm>
            <a:off x="1763688" y="2306350"/>
            <a:ext cx="3402378"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3" name="TextBox 12"/>
          <p:cNvSpPr txBox="1"/>
          <p:nvPr/>
        </p:nvSpPr>
        <p:spPr>
          <a:xfrm>
            <a:off x="1979712" y="1275606"/>
            <a:ext cx="1188132" cy="507831"/>
          </a:xfrm>
          <a:prstGeom prst="rect">
            <a:avLst/>
          </a:prstGeom>
          <a:noFill/>
        </p:spPr>
        <p:txBody>
          <a:bodyPr wrap="square" rtlCol="0">
            <a:spAutoFit/>
          </a:bodyPr>
          <a:lstStyle/>
          <a:p>
            <a:r>
              <a:rPr lang="fr-BE" sz="1350" b="1" dirty="0"/>
              <a:t>Naissance du projet </a:t>
            </a:r>
          </a:p>
        </p:txBody>
      </p:sp>
      <p:sp>
        <p:nvSpPr>
          <p:cNvPr id="14" name="TextBox 13"/>
          <p:cNvSpPr txBox="1"/>
          <p:nvPr/>
        </p:nvSpPr>
        <p:spPr>
          <a:xfrm>
            <a:off x="3761910" y="1275606"/>
            <a:ext cx="1404156" cy="507831"/>
          </a:xfrm>
          <a:prstGeom prst="rect">
            <a:avLst/>
          </a:prstGeom>
          <a:noFill/>
        </p:spPr>
        <p:txBody>
          <a:bodyPr wrap="square" rtlCol="0">
            <a:spAutoFit/>
          </a:bodyPr>
          <a:lstStyle/>
          <a:p>
            <a:r>
              <a:rPr lang="fr-BE" sz="1350" b="1" dirty="0"/>
              <a:t>Analyse de la situation </a:t>
            </a:r>
          </a:p>
        </p:txBody>
      </p:sp>
      <p:sp>
        <p:nvSpPr>
          <p:cNvPr id="15" name="TextBox 14"/>
          <p:cNvSpPr txBox="1"/>
          <p:nvPr/>
        </p:nvSpPr>
        <p:spPr>
          <a:xfrm>
            <a:off x="5621359" y="1260043"/>
            <a:ext cx="1512168" cy="507831"/>
          </a:xfrm>
          <a:prstGeom prst="rect">
            <a:avLst/>
          </a:prstGeom>
          <a:noFill/>
        </p:spPr>
        <p:txBody>
          <a:bodyPr wrap="square" rtlCol="0">
            <a:spAutoFit/>
          </a:bodyPr>
          <a:lstStyle/>
          <a:p>
            <a:r>
              <a:rPr lang="fr-BE" sz="1350" b="1" dirty="0"/>
              <a:t>Formulation des objectifs </a:t>
            </a:r>
          </a:p>
        </p:txBody>
      </p:sp>
      <p:sp>
        <p:nvSpPr>
          <p:cNvPr id="16" name="TextBox 15"/>
          <p:cNvSpPr txBox="1"/>
          <p:nvPr/>
        </p:nvSpPr>
        <p:spPr>
          <a:xfrm>
            <a:off x="5814138" y="2409732"/>
            <a:ext cx="1242138" cy="300082"/>
          </a:xfrm>
          <a:prstGeom prst="rect">
            <a:avLst/>
          </a:prstGeom>
          <a:noFill/>
        </p:spPr>
        <p:txBody>
          <a:bodyPr wrap="square" rtlCol="0">
            <a:spAutoFit/>
          </a:bodyPr>
          <a:lstStyle/>
          <a:p>
            <a:r>
              <a:rPr lang="fr-BE" sz="1350" b="1" dirty="0"/>
              <a:t>Planification </a:t>
            </a:r>
          </a:p>
        </p:txBody>
      </p:sp>
      <p:sp>
        <p:nvSpPr>
          <p:cNvPr id="17" name="TextBox 16"/>
          <p:cNvSpPr txBox="1"/>
          <p:nvPr/>
        </p:nvSpPr>
        <p:spPr>
          <a:xfrm>
            <a:off x="2519772" y="2409732"/>
            <a:ext cx="2430270" cy="300082"/>
          </a:xfrm>
          <a:prstGeom prst="rect">
            <a:avLst/>
          </a:prstGeom>
          <a:noFill/>
        </p:spPr>
        <p:txBody>
          <a:bodyPr wrap="square" rtlCol="0">
            <a:spAutoFit/>
          </a:bodyPr>
          <a:lstStyle/>
          <a:p>
            <a:r>
              <a:rPr lang="fr-BE" sz="1350" b="1" dirty="0"/>
              <a:t>Mise en œuvre du projet </a:t>
            </a:r>
          </a:p>
        </p:txBody>
      </p:sp>
      <p:sp>
        <p:nvSpPr>
          <p:cNvPr id="18" name="TextBox 17"/>
          <p:cNvSpPr txBox="1"/>
          <p:nvPr/>
        </p:nvSpPr>
        <p:spPr>
          <a:xfrm>
            <a:off x="1979712" y="3543858"/>
            <a:ext cx="1539171" cy="507831"/>
          </a:xfrm>
          <a:prstGeom prst="rect">
            <a:avLst/>
          </a:prstGeom>
          <a:noFill/>
        </p:spPr>
        <p:txBody>
          <a:bodyPr wrap="square" rtlCol="0">
            <a:spAutoFit/>
          </a:bodyPr>
          <a:lstStyle/>
          <a:p>
            <a:r>
              <a:rPr lang="fr-BE" sz="1350" b="1" dirty="0"/>
              <a:t>Analyse des résultats</a:t>
            </a:r>
          </a:p>
        </p:txBody>
      </p:sp>
      <p:sp>
        <p:nvSpPr>
          <p:cNvPr id="19" name="TextBox 18"/>
          <p:cNvSpPr txBox="1"/>
          <p:nvPr/>
        </p:nvSpPr>
        <p:spPr>
          <a:xfrm>
            <a:off x="3734907" y="3543859"/>
            <a:ext cx="1647183" cy="507831"/>
          </a:xfrm>
          <a:prstGeom prst="rect">
            <a:avLst/>
          </a:prstGeom>
          <a:noFill/>
        </p:spPr>
        <p:txBody>
          <a:bodyPr wrap="square" rtlCol="0">
            <a:spAutoFit/>
          </a:bodyPr>
          <a:lstStyle/>
          <a:p>
            <a:r>
              <a:rPr lang="fr-BE" sz="1350" b="1" dirty="0"/>
              <a:t>Institutionnalisation et pérennisation</a:t>
            </a:r>
          </a:p>
        </p:txBody>
      </p:sp>
      <p:sp>
        <p:nvSpPr>
          <p:cNvPr id="20" name="TextBox 19"/>
          <p:cNvSpPr txBox="1"/>
          <p:nvPr/>
        </p:nvSpPr>
        <p:spPr>
          <a:xfrm>
            <a:off x="5868144" y="3543858"/>
            <a:ext cx="1188132" cy="300082"/>
          </a:xfrm>
          <a:prstGeom prst="rect">
            <a:avLst/>
          </a:prstGeom>
          <a:noFill/>
        </p:spPr>
        <p:txBody>
          <a:bodyPr wrap="square" rtlCol="0">
            <a:spAutoFit/>
          </a:bodyPr>
          <a:lstStyle/>
          <a:p>
            <a:r>
              <a:rPr lang="fr-BE" sz="1350" b="1" dirty="0"/>
              <a:t>Transfert </a:t>
            </a:r>
          </a:p>
        </p:txBody>
      </p:sp>
      <p:sp>
        <p:nvSpPr>
          <p:cNvPr id="23" name="Right Arrow 22"/>
          <p:cNvSpPr/>
          <p:nvPr/>
        </p:nvSpPr>
        <p:spPr>
          <a:xfrm>
            <a:off x="3329862" y="1394417"/>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4" name="Right Arrow 23"/>
          <p:cNvSpPr/>
          <p:nvPr/>
        </p:nvSpPr>
        <p:spPr>
          <a:xfrm>
            <a:off x="5274078" y="140998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5" name="Right Arrow 24"/>
          <p:cNvSpPr/>
          <p:nvPr/>
        </p:nvSpPr>
        <p:spPr>
          <a:xfrm rot="5400000">
            <a:off x="6300192" y="192369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6" name="Right Arrow 25"/>
          <p:cNvSpPr/>
          <p:nvPr/>
        </p:nvSpPr>
        <p:spPr>
          <a:xfrm rot="10800000">
            <a:off x="5112060" y="246838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7" name="Right Arrow 26"/>
          <p:cNvSpPr/>
          <p:nvPr/>
        </p:nvSpPr>
        <p:spPr>
          <a:xfrm rot="5400000">
            <a:off x="2543432" y="3057816"/>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8" name="Right Arrow 27"/>
          <p:cNvSpPr/>
          <p:nvPr/>
        </p:nvSpPr>
        <p:spPr>
          <a:xfrm>
            <a:off x="3356865" y="3624225"/>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9" name="Right Arrow 28"/>
          <p:cNvSpPr/>
          <p:nvPr/>
        </p:nvSpPr>
        <p:spPr>
          <a:xfrm>
            <a:off x="5277780" y="3624225"/>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Tree>
    <p:extLst>
      <p:ext uri="{BB962C8B-B14F-4D97-AF65-F5344CB8AC3E}">
        <p14:creationId xmlns:p14="http://schemas.microsoft.com/office/powerpoint/2010/main" val="170924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303498"/>
            <a:ext cx="7218802" cy="584775"/>
          </a:xfrm>
          <a:prstGeom prst="rect">
            <a:avLst/>
          </a:prstGeom>
          <a:noFill/>
        </p:spPr>
        <p:txBody>
          <a:bodyPr wrap="square" rtlCol="0">
            <a:spAutoFit/>
          </a:bodyPr>
          <a:lstStyle/>
          <a:p>
            <a:r>
              <a:rPr lang="fr-BE" sz="1600" b="1" dirty="0">
                <a:solidFill>
                  <a:schemeClr val="bg1">
                    <a:lumMod val="50000"/>
                  </a:schemeClr>
                </a:solidFill>
                <a:latin typeface="Arial" panose="020B0604020202020204" pitchFamily="34" charset="0"/>
                <a:cs typeface="Arial" panose="020B0604020202020204" pitchFamily="34" charset="0"/>
              </a:rPr>
              <a:t>LES DIFFÉRENTS GROUPES-CIBLES SONT INTÉGRÉS DANS CHACUNE DES DIMENSIONS DU PROJET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980" y="4731990"/>
            <a:ext cx="1709597" cy="286473"/>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4467539"/>
            <a:ext cx="3188792" cy="59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2209389" y="1731026"/>
            <a:ext cx="864096" cy="864096"/>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6" name="TextBox 5"/>
          <p:cNvSpPr txBox="1"/>
          <p:nvPr/>
        </p:nvSpPr>
        <p:spPr>
          <a:xfrm>
            <a:off x="2251994" y="1943784"/>
            <a:ext cx="918102" cy="461665"/>
          </a:xfrm>
          <a:prstGeom prst="rect">
            <a:avLst/>
          </a:prstGeom>
          <a:noFill/>
        </p:spPr>
        <p:txBody>
          <a:bodyPr wrap="square" rtlCol="0">
            <a:spAutoFit/>
          </a:bodyPr>
          <a:lstStyle/>
          <a:p>
            <a:r>
              <a:rPr lang="fr-BE" sz="1200" b="1" dirty="0"/>
              <a:t>Groupe d’initiative </a:t>
            </a:r>
          </a:p>
        </p:txBody>
      </p:sp>
      <p:sp>
        <p:nvSpPr>
          <p:cNvPr id="7" name="Oval 6"/>
          <p:cNvSpPr/>
          <p:nvPr/>
        </p:nvSpPr>
        <p:spPr>
          <a:xfrm>
            <a:off x="1775539" y="1259074"/>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8" name="TextBox 7"/>
          <p:cNvSpPr txBox="1"/>
          <p:nvPr/>
        </p:nvSpPr>
        <p:spPr>
          <a:xfrm>
            <a:off x="1776182" y="1384822"/>
            <a:ext cx="1026114" cy="230832"/>
          </a:xfrm>
          <a:prstGeom prst="rect">
            <a:avLst/>
          </a:prstGeom>
          <a:noFill/>
        </p:spPr>
        <p:txBody>
          <a:bodyPr wrap="square" rtlCol="0">
            <a:spAutoFit/>
          </a:bodyPr>
          <a:lstStyle/>
          <a:p>
            <a:r>
              <a:rPr lang="fr-BE" sz="900" b="1" dirty="0"/>
              <a:t>Partenaires</a:t>
            </a:r>
            <a:r>
              <a:rPr lang="fr-BE" sz="900" dirty="0"/>
              <a:t> </a:t>
            </a:r>
          </a:p>
        </p:txBody>
      </p:sp>
      <p:sp>
        <p:nvSpPr>
          <p:cNvPr id="9" name="Oval 8"/>
          <p:cNvSpPr/>
          <p:nvPr/>
        </p:nvSpPr>
        <p:spPr>
          <a:xfrm>
            <a:off x="2851660" y="1247843"/>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0" name="Oval 9"/>
          <p:cNvSpPr/>
          <p:nvPr/>
        </p:nvSpPr>
        <p:spPr>
          <a:xfrm>
            <a:off x="1277634" y="1931953"/>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1" name="Oval 10"/>
          <p:cNvSpPr/>
          <p:nvPr/>
        </p:nvSpPr>
        <p:spPr>
          <a:xfrm>
            <a:off x="1788796" y="2728667"/>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3" name="TextBox 12"/>
          <p:cNvSpPr txBox="1"/>
          <p:nvPr/>
        </p:nvSpPr>
        <p:spPr>
          <a:xfrm>
            <a:off x="2897814" y="1330856"/>
            <a:ext cx="1026114" cy="230832"/>
          </a:xfrm>
          <a:prstGeom prst="rect">
            <a:avLst/>
          </a:prstGeom>
          <a:noFill/>
        </p:spPr>
        <p:txBody>
          <a:bodyPr wrap="square" rtlCol="0">
            <a:spAutoFit/>
          </a:bodyPr>
          <a:lstStyle/>
          <a:p>
            <a:r>
              <a:rPr lang="fr-BE" sz="900" b="1" dirty="0"/>
              <a:t>Partenaires</a:t>
            </a:r>
            <a:r>
              <a:rPr lang="fr-BE" sz="900" dirty="0"/>
              <a:t> </a:t>
            </a:r>
          </a:p>
        </p:txBody>
      </p:sp>
      <p:sp>
        <p:nvSpPr>
          <p:cNvPr id="14" name="TextBox 13"/>
          <p:cNvSpPr txBox="1"/>
          <p:nvPr/>
        </p:nvSpPr>
        <p:spPr>
          <a:xfrm>
            <a:off x="1263125" y="2017099"/>
            <a:ext cx="1026114" cy="230832"/>
          </a:xfrm>
          <a:prstGeom prst="rect">
            <a:avLst/>
          </a:prstGeom>
          <a:noFill/>
        </p:spPr>
        <p:txBody>
          <a:bodyPr wrap="square" rtlCol="0">
            <a:spAutoFit/>
          </a:bodyPr>
          <a:lstStyle/>
          <a:p>
            <a:r>
              <a:rPr lang="fr-BE" sz="900" b="1" dirty="0"/>
              <a:t>Partenaires</a:t>
            </a:r>
            <a:r>
              <a:rPr lang="fr-BE" sz="900" dirty="0"/>
              <a:t> </a:t>
            </a:r>
          </a:p>
        </p:txBody>
      </p:sp>
      <p:sp>
        <p:nvSpPr>
          <p:cNvPr id="15" name="TextBox 14"/>
          <p:cNvSpPr txBox="1"/>
          <p:nvPr/>
        </p:nvSpPr>
        <p:spPr>
          <a:xfrm>
            <a:off x="1825546" y="2815763"/>
            <a:ext cx="1026114" cy="230832"/>
          </a:xfrm>
          <a:prstGeom prst="rect">
            <a:avLst/>
          </a:prstGeom>
          <a:noFill/>
        </p:spPr>
        <p:txBody>
          <a:bodyPr wrap="square" rtlCol="0">
            <a:spAutoFit/>
          </a:bodyPr>
          <a:lstStyle/>
          <a:p>
            <a:r>
              <a:rPr lang="fr-BE" sz="900" b="1" dirty="0"/>
              <a:t>Partenaires</a:t>
            </a:r>
            <a:r>
              <a:rPr lang="fr-BE" sz="900" dirty="0"/>
              <a:t> </a:t>
            </a:r>
          </a:p>
        </p:txBody>
      </p:sp>
      <p:sp>
        <p:nvSpPr>
          <p:cNvPr id="16" name="Oval 15"/>
          <p:cNvSpPr/>
          <p:nvPr/>
        </p:nvSpPr>
        <p:spPr>
          <a:xfrm>
            <a:off x="4409982" y="1221600"/>
            <a:ext cx="2538282" cy="1782198"/>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7" name="TextBox 16"/>
          <p:cNvSpPr txBox="1"/>
          <p:nvPr/>
        </p:nvSpPr>
        <p:spPr>
          <a:xfrm>
            <a:off x="5250872" y="1947849"/>
            <a:ext cx="1944216" cy="369332"/>
          </a:xfrm>
          <a:prstGeom prst="rect">
            <a:avLst/>
          </a:prstGeom>
          <a:noFill/>
        </p:spPr>
        <p:txBody>
          <a:bodyPr wrap="square" rtlCol="0">
            <a:spAutoFit/>
          </a:bodyPr>
          <a:lstStyle/>
          <a:p>
            <a:r>
              <a:rPr lang="fr-BE" b="1" dirty="0"/>
              <a:t>Groupe-cible </a:t>
            </a:r>
          </a:p>
        </p:txBody>
      </p:sp>
      <p:sp>
        <p:nvSpPr>
          <p:cNvPr id="18" name="Arc 17"/>
          <p:cNvSpPr/>
          <p:nvPr/>
        </p:nvSpPr>
        <p:spPr>
          <a:xfrm rot="6043953">
            <a:off x="733105" y="-2500645"/>
            <a:ext cx="4939190" cy="8078500"/>
          </a:xfrm>
          <a:prstGeom prst="arc">
            <a:avLst>
              <a:gd name="adj1" fmla="val 15275845"/>
              <a:gd name="adj2" fmla="val 1925468"/>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sz="1350"/>
          </a:p>
        </p:txBody>
      </p:sp>
      <p:sp>
        <p:nvSpPr>
          <p:cNvPr id="19" name="TextBox 18"/>
          <p:cNvSpPr txBox="1"/>
          <p:nvPr/>
        </p:nvSpPr>
        <p:spPr>
          <a:xfrm>
            <a:off x="5814138" y="3813888"/>
            <a:ext cx="1944216" cy="461665"/>
          </a:xfrm>
          <a:prstGeom prst="rect">
            <a:avLst/>
          </a:prstGeom>
          <a:noFill/>
        </p:spPr>
        <p:txBody>
          <a:bodyPr wrap="square" rtlCol="0">
            <a:spAutoFit/>
          </a:bodyPr>
          <a:lstStyle/>
          <a:p>
            <a:r>
              <a:rPr lang="fr-BE" sz="2400" b="1" dirty="0"/>
              <a:t>THEMATIQUE </a:t>
            </a:r>
          </a:p>
        </p:txBody>
      </p:sp>
      <p:cxnSp>
        <p:nvCxnSpPr>
          <p:cNvPr id="21" name="Straight Arrow Connector 20"/>
          <p:cNvCxnSpPr/>
          <p:nvPr/>
        </p:nvCxnSpPr>
        <p:spPr>
          <a:xfrm flipV="1">
            <a:off x="3275856" y="2112699"/>
            <a:ext cx="972108" cy="8274"/>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618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anneau Davertissement, Signe, Attention PNG - Panneau Davertissement,  Signe, Attention transparentes | PNG gratuit">
            <a:extLst>
              <a:ext uri="{FF2B5EF4-FFF2-40B4-BE49-F238E27FC236}">
                <a16:creationId xmlns:a16="http://schemas.microsoft.com/office/drawing/2014/main" id="{B61B516C-C6C7-DEF5-E2B5-D5A03FFBA909}"/>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544" y="627534"/>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23C9986D-2DBB-FD27-7FDD-A61AFB42196E}"/>
              </a:ext>
            </a:extLst>
          </p:cNvPr>
          <p:cNvSpPr txBox="1"/>
          <p:nvPr/>
        </p:nvSpPr>
        <p:spPr>
          <a:xfrm>
            <a:off x="1141991" y="555526"/>
            <a:ext cx="7009096" cy="1106778"/>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pPr lvl="0">
              <a:lnSpc>
                <a:spcPct val="107000"/>
              </a:lnSpc>
            </a:pPr>
            <a:r>
              <a:rPr lang="fr-FR" sz="1400" dirty="0">
                <a:solidFill>
                  <a:prstClr val="black">
                    <a:hueOff val="0"/>
                    <a:satOff val="0"/>
                    <a:lumOff val="0"/>
                    <a:alphaOff val="0"/>
                  </a:prstClr>
                </a:solidFill>
                <a:latin typeface="Arial" panose="020B0604020202020204" pitchFamily="34" charset="0"/>
                <a:ea typeface="+mn-ea"/>
              </a:rPr>
              <a:t>à l’intersectionnalité* du public cible de mon projet, qu’il s’agisse d’un groupe spécifique ou global (considérant les effets différenciés sur divers sous-groupes)</a:t>
            </a:r>
          </a:p>
          <a:p>
            <a:pPr lvl="0">
              <a:lnSpc>
                <a:spcPct val="107000"/>
              </a:lnSpc>
            </a:pPr>
            <a:r>
              <a:rPr lang="fr-FR" sz="1400" i="1" dirty="0">
                <a:solidFill>
                  <a:schemeClr val="tx1"/>
                </a:solidFill>
                <a:latin typeface="Arial" panose="020B0604020202020204" pitchFamily="34" charset="0"/>
              </a:rPr>
              <a:t>*interaction entre divers critères protégés qui peut engendrer une discrimination aux effets spécifiques</a:t>
            </a:r>
          </a:p>
        </p:txBody>
      </p:sp>
      <p:pic>
        <p:nvPicPr>
          <p:cNvPr id="15" name="Picture 2" descr="Afficher l’image source">
            <a:extLst>
              <a:ext uri="{FF2B5EF4-FFF2-40B4-BE49-F238E27FC236}">
                <a16:creationId xmlns:a16="http://schemas.microsoft.com/office/drawing/2014/main" id="{D20BD512-3158-E700-0CAC-8F6D1B62136F}"/>
              </a:ext>
            </a:extLst>
          </p:cNvPr>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544" y="1748444"/>
            <a:ext cx="1949986" cy="17762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anneau Davertissement, Signe, Attention PNG - Panneau Davertissement,  Signe, Attention transparentes | PNG gratuit">
            <a:extLst>
              <a:ext uri="{FF2B5EF4-FFF2-40B4-BE49-F238E27FC236}">
                <a16:creationId xmlns:a16="http://schemas.microsoft.com/office/drawing/2014/main" id="{6DE56FE1-2713-2463-B903-8A0572FBA197}"/>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38281" y="1736081"/>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DAC2D29B-BD11-488D-A6FA-E96F91933F72}"/>
              </a:ext>
            </a:extLst>
          </p:cNvPr>
          <p:cNvSpPr txBox="1"/>
          <p:nvPr/>
        </p:nvSpPr>
        <p:spPr>
          <a:xfrm>
            <a:off x="3378608" y="1586593"/>
            <a:ext cx="4658943" cy="997645"/>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pPr lvl="0">
              <a:lnSpc>
                <a:spcPct val="107000"/>
              </a:lnSpc>
            </a:pPr>
            <a:r>
              <a:rPr lang="fr-FR" sz="1400" dirty="0">
                <a:solidFill>
                  <a:prstClr val="black">
                    <a:hueOff val="0"/>
                    <a:satOff val="0"/>
                    <a:lumOff val="0"/>
                    <a:alphaOff val="0"/>
                  </a:prstClr>
                </a:solidFill>
                <a:latin typeface="Arial" panose="020B0604020202020204" pitchFamily="34" charset="0"/>
                <a:ea typeface="+mn-ea"/>
              </a:rPr>
              <a:t>à réfléchir aux indicateurs pertinents (au-delà du décompte hommes/femmes, dans le respect du RGPD), croisement des données (handicap, situation géographique, statut familial…)</a:t>
            </a:r>
            <a:endParaRPr lang="fr-FR" sz="1400" i="1" dirty="0">
              <a:solidFill>
                <a:schemeClr val="tx1"/>
              </a:solidFill>
              <a:latin typeface="Arial" panose="020B0604020202020204" pitchFamily="34" charset="0"/>
            </a:endParaRPr>
          </a:p>
        </p:txBody>
      </p:sp>
      <p:pic>
        <p:nvPicPr>
          <p:cNvPr id="4" name="Picture 2" descr="Panneau Davertissement, Signe, Attention PNG - Panneau Davertissement,  Signe, Attention transparentes | PNG gratuit">
            <a:extLst>
              <a:ext uri="{FF2B5EF4-FFF2-40B4-BE49-F238E27FC236}">
                <a16:creationId xmlns:a16="http://schemas.microsoft.com/office/drawing/2014/main" id="{CF0F5685-93AD-1D01-D0B1-A2DD9A6ED78F}"/>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39460" y="2780352"/>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44357FF-21C1-1CA7-4809-9B44CACAE77C}"/>
              </a:ext>
            </a:extLst>
          </p:cNvPr>
          <p:cNvSpPr txBox="1"/>
          <p:nvPr/>
        </p:nvSpPr>
        <p:spPr>
          <a:xfrm>
            <a:off x="3242885" y="2653339"/>
            <a:ext cx="5013986" cy="773673"/>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pPr lvl="0">
              <a:lnSpc>
                <a:spcPct val="107000"/>
              </a:lnSpc>
            </a:pPr>
            <a:r>
              <a:rPr lang="fr-FR" sz="1400" dirty="0">
                <a:solidFill>
                  <a:prstClr val="black">
                    <a:hueOff val="0"/>
                    <a:satOff val="0"/>
                    <a:lumOff val="0"/>
                    <a:alphaOff val="0"/>
                  </a:prstClr>
                </a:solidFill>
                <a:latin typeface="Arial" panose="020B0604020202020204" pitchFamily="34" charset="0"/>
                <a:ea typeface="+mn-ea"/>
              </a:rPr>
              <a:t>à la prise en compte des rôles et des expériences différenciées, afin de ne pas accentuer une problématique, ou nier des besoins spécifiques</a:t>
            </a:r>
            <a:r>
              <a:rPr lang="fr-FR" sz="1400" dirty="0">
                <a:solidFill>
                  <a:prstClr val="black">
                    <a:hueOff val="0"/>
                    <a:satOff val="0"/>
                    <a:lumOff val="0"/>
                    <a:alphaOff val="0"/>
                  </a:prstClr>
                </a:solidFill>
                <a:latin typeface="Calibri"/>
                <a:ea typeface="+mn-ea"/>
                <a:cs typeface="+mn-cs"/>
              </a:rPr>
              <a:t>.</a:t>
            </a:r>
            <a:endParaRPr lang="fr-FR" sz="1000" i="1" dirty="0">
              <a:solidFill>
                <a:schemeClr val="tx1"/>
              </a:solidFill>
            </a:endParaRPr>
          </a:p>
        </p:txBody>
      </p:sp>
      <p:pic>
        <p:nvPicPr>
          <p:cNvPr id="6" name="Picture 2" descr="Panneau Davertissement, Signe, Attention PNG - Panneau Davertissement,  Signe, Attention transparentes | PNG gratuit">
            <a:extLst>
              <a:ext uri="{FF2B5EF4-FFF2-40B4-BE49-F238E27FC236}">
                <a16:creationId xmlns:a16="http://schemas.microsoft.com/office/drawing/2014/main" id="{C1BB4405-79C7-F01E-4387-2F88B69053FD}"/>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2031" y="3702301"/>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3D34A6D1-EB85-3EEB-E279-F56185CD3E2A}"/>
              </a:ext>
            </a:extLst>
          </p:cNvPr>
          <p:cNvSpPr txBox="1"/>
          <p:nvPr/>
        </p:nvSpPr>
        <p:spPr>
          <a:xfrm>
            <a:off x="1547664" y="3709084"/>
            <a:ext cx="7638459" cy="543162"/>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anose="020B0604020202020204" pitchFamily="34" charset="0"/>
              </a:defRPr>
            </a:lvl1pPr>
          </a:lstStyle>
          <a:p>
            <a:pPr lvl="0">
              <a:lnSpc>
                <a:spcPct val="107000"/>
              </a:lnSpc>
            </a:pPr>
            <a:r>
              <a:rPr lang="fr-FR" sz="1400" dirty="0">
                <a:solidFill>
                  <a:prstClr val="black">
                    <a:hueOff val="0"/>
                    <a:satOff val="0"/>
                    <a:lumOff val="0"/>
                    <a:alphaOff val="0"/>
                  </a:prstClr>
                </a:solidFill>
                <a:latin typeface="Arial" panose="020B0604020202020204" pitchFamily="34" charset="0"/>
                <a:ea typeface="+mn-ea"/>
              </a:rPr>
              <a:t>à veiller à ce que l’argent investi pour mon projet ne bénéficie pas plus à un genre qu’à un autre (</a:t>
            </a:r>
            <a:r>
              <a:rPr lang="fr-FR" sz="1400" dirty="0" err="1">
                <a:solidFill>
                  <a:prstClr val="black">
                    <a:hueOff val="0"/>
                    <a:satOff val="0"/>
                    <a:lumOff val="0"/>
                    <a:alphaOff val="0"/>
                  </a:prstClr>
                </a:solidFill>
                <a:latin typeface="Arial" panose="020B0604020202020204" pitchFamily="34" charset="0"/>
                <a:ea typeface="+mn-ea"/>
              </a:rPr>
              <a:t>genderbudgeting</a:t>
            </a:r>
            <a:r>
              <a:rPr lang="fr-FR" sz="1400" dirty="0">
                <a:solidFill>
                  <a:prstClr val="black">
                    <a:hueOff val="0"/>
                    <a:satOff val="0"/>
                    <a:lumOff val="0"/>
                    <a:alphaOff val="0"/>
                  </a:prstClr>
                </a:solidFill>
                <a:latin typeface="Arial" panose="020B0604020202020204" pitchFamily="34" charset="0"/>
                <a:ea typeface="+mn-ea"/>
              </a:rPr>
              <a:t>)</a:t>
            </a:r>
            <a:endParaRPr lang="fr-FR" sz="1000" i="1" dirty="0">
              <a:solidFill>
                <a:schemeClr val="tx1"/>
              </a:solidFill>
              <a:latin typeface="Arial" panose="020B0604020202020204" pitchFamily="34" charset="0"/>
            </a:endParaRPr>
          </a:p>
        </p:txBody>
      </p:sp>
    </p:spTree>
    <p:extLst>
      <p:ext uri="{BB962C8B-B14F-4D97-AF65-F5344CB8AC3E}">
        <p14:creationId xmlns:p14="http://schemas.microsoft.com/office/powerpoint/2010/main" val="365890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6602-51AD-DC8C-088D-09410C0588B1}"/>
              </a:ext>
            </a:extLst>
          </p:cNvPr>
          <p:cNvSpPr>
            <a:spLocks noGrp="1"/>
          </p:cNvSpPr>
          <p:nvPr>
            <p:ph type="title"/>
          </p:nvPr>
        </p:nvSpPr>
        <p:spPr/>
        <p:txBody>
          <a:bodyPr>
            <a:normAutofit fontScale="90000"/>
          </a:bodyPr>
          <a:lstStyle/>
          <a:p>
            <a:r>
              <a:rPr lang="nl-BE" sz="2200" dirty="0"/>
              <a:t>QUELQUES EXEMPLES </a:t>
            </a:r>
            <a:br>
              <a:rPr lang="nl-BE" sz="3600" dirty="0"/>
            </a:br>
            <a:r>
              <a:rPr lang="fr-FR" sz="1800" i="0" cap="all" dirty="0">
                <a:effectLst/>
              </a:rPr>
              <a:t>L’INTÉGRATION DE LA DIMENSION DE GENRE DANS LE CADRE DES MARCHÉS PUBLICS</a:t>
            </a:r>
            <a:endParaRPr lang="fr-BE" sz="1800" dirty="0"/>
          </a:p>
        </p:txBody>
      </p:sp>
      <p:sp>
        <p:nvSpPr>
          <p:cNvPr id="3" name="Tijdelijke aanduiding voor tekst 2">
            <a:extLst>
              <a:ext uri="{FF2B5EF4-FFF2-40B4-BE49-F238E27FC236}">
                <a16:creationId xmlns:a16="http://schemas.microsoft.com/office/drawing/2014/main" id="{94D38F81-9E08-07D5-1444-8DDF5D73C8A4}"/>
              </a:ext>
            </a:extLst>
          </p:cNvPr>
          <p:cNvSpPr>
            <a:spLocks noGrp="1"/>
          </p:cNvSpPr>
          <p:nvPr>
            <p:ph type="body" sz="quarter" idx="10"/>
          </p:nvPr>
        </p:nvSpPr>
        <p:spPr/>
        <p:txBody>
          <a:bodyPr>
            <a:normAutofit/>
          </a:bodyPr>
          <a:lstStyle/>
          <a:p>
            <a:pPr marL="342900" indent="-342900">
              <a:buFontTx/>
              <a:buChar char="-"/>
            </a:pPr>
            <a:endParaRPr lang="nl-BE" sz="1400" dirty="0">
              <a:solidFill>
                <a:schemeClr val="tx1"/>
              </a:solidFill>
            </a:endParaRPr>
          </a:p>
          <a:p>
            <a:pPr marL="342900" indent="-342900">
              <a:buFontTx/>
              <a:buChar char="-"/>
            </a:pPr>
            <a:r>
              <a:rPr lang="nl-BE" sz="1400" dirty="0" err="1">
                <a:solidFill>
                  <a:schemeClr val="tx1"/>
                </a:solidFill>
              </a:rPr>
              <a:t>l’accent</a:t>
            </a:r>
            <a:r>
              <a:rPr lang="nl-BE" sz="1400" dirty="0">
                <a:solidFill>
                  <a:schemeClr val="tx1"/>
                </a:solidFill>
              </a:rPr>
              <a:t> </a:t>
            </a:r>
            <a:r>
              <a:rPr lang="nl-BE" sz="1400" dirty="0" err="1">
                <a:solidFill>
                  <a:schemeClr val="tx1"/>
                </a:solidFill>
              </a:rPr>
              <a:t>sur</a:t>
            </a:r>
            <a:r>
              <a:rPr lang="nl-BE" sz="1400" dirty="0">
                <a:solidFill>
                  <a:schemeClr val="tx1"/>
                </a:solidFill>
              </a:rPr>
              <a:t> le </a:t>
            </a:r>
            <a:r>
              <a:rPr lang="nl-BE" sz="1400" dirty="0" err="1">
                <a:solidFill>
                  <a:schemeClr val="tx1"/>
                </a:solidFill>
              </a:rPr>
              <a:t>contenu</a:t>
            </a:r>
            <a:r>
              <a:rPr lang="nl-BE" sz="1400" dirty="0">
                <a:solidFill>
                  <a:schemeClr val="tx1"/>
                </a:solidFill>
              </a:rPr>
              <a:t> du marché</a:t>
            </a:r>
          </a:p>
          <a:p>
            <a:pPr marL="342900" indent="-342900">
              <a:buFontTx/>
              <a:buChar char="-"/>
            </a:pPr>
            <a:r>
              <a:rPr lang="nl-BE" sz="1400" dirty="0" err="1">
                <a:solidFill>
                  <a:schemeClr val="tx1"/>
                </a:solidFill>
              </a:rPr>
              <a:t>Quelles</a:t>
            </a:r>
            <a:r>
              <a:rPr lang="nl-BE" sz="1400" dirty="0">
                <a:solidFill>
                  <a:schemeClr val="tx1"/>
                </a:solidFill>
              </a:rPr>
              <a:t> </a:t>
            </a:r>
            <a:r>
              <a:rPr lang="nl-BE" sz="1400" dirty="0" err="1">
                <a:solidFill>
                  <a:schemeClr val="tx1"/>
                </a:solidFill>
              </a:rPr>
              <a:t>mesures</a:t>
            </a:r>
            <a:r>
              <a:rPr lang="nl-BE" sz="1400" dirty="0">
                <a:solidFill>
                  <a:schemeClr val="tx1"/>
                </a:solidFill>
              </a:rPr>
              <a:t> </a:t>
            </a:r>
            <a:r>
              <a:rPr lang="nl-BE" sz="1400" dirty="0" err="1">
                <a:solidFill>
                  <a:schemeClr val="tx1"/>
                </a:solidFill>
              </a:rPr>
              <a:t>peuvent</a:t>
            </a:r>
            <a:r>
              <a:rPr lang="nl-BE" sz="1400" dirty="0">
                <a:solidFill>
                  <a:schemeClr val="tx1"/>
                </a:solidFill>
              </a:rPr>
              <a:t> </a:t>
            </a:r>
            <a:r>
              <a:rPr lang="nl-BE" sz="1400" dirty="0" err="1">
                <a:solidFill>
                  <a:schemeClr val="tx1"/>
                </a:solidFill>
              </a:rPr>
              <a:t>être</a:t>
            </a:r>
            <a:r>
              <a:rPr lang="nl-BE" sz="1400" dirty="0">
                <a:solidFill>
                  <a:schemeClr val="tx1"/>
                </a:solidFill>
              </a:rPr>
              <a:t> prises pour que le </a:t>
            </a:r>
            <a:r>
              <a:rPr lang="nl-BE" sz="1400" dirty="0" err="1">
                <a:solidFill>
                  <a:schemeClr val="tx1"/>
                </a:solidFill>
              </a:rPr>
              <a:t>résultat</a:t>
            </a:r>
            <a:r>
              <a:rPr lang="nl-BE" sz="1400" dirty="0">
                <a:solidFill>
                  <a:schemeClr val="tx1"/>
                </a:solidFill>
              </a:rPr>
              <a:t> </a:t>
            </a:r>
            <a:r>
              <a:rPr lang="nl-BE" sz="1400" dirty="0" err="1">
                <a:solidFill>
                  <a:schemeClr val="tx1"/>
                </a:solidFill>
              </a:rPr>
              <a:t>final</a:t>
            </a:r>
            <a:r>
              <a:rPr lang="nl-BE" sz="1400" dirty="0">
                <a:solidFill>
                  <a:schemeClr val="tx1"/>
                </a:solidFill>
              </a:rPr>
              <a:t> du marché </a:t>
            </a:r>
            <a:r>
              <a:rPr lang="nl-BE" sz="1400" dirty="0" err="1">
                <a:solidFill>
                  <a:schemeClr val="tx1"/>
                </a:solidFill>
              </a:rPr>
              <a:t>tienne</a:t>
            </a:r>
            <a:r>
              <a:rPr lang="nl-BE" sz="1400" dirty="0">
                <a:solidFill>
                  <a:schemeClr val="tx1"/>
                </a:solidFill>
              </a:rPr>
              <a:t> </a:t>
            </a:r>
            <a:r>
              <a:rPr lang="nl-BE" sz="1400" dirty="0" err="1">
                <a:solidFill>
                  <a:schemeClr val="tx1"/>
                </a:solidFill>
              </a:rPr>
              <a:t>compte</a:t>
            </a:r>
            <a:r>
              <a:rPr lang="nl-BE" sz="1400" dirty="0">
                <a:solidFill>
                  <a:schemeClr val="tx1"/>
                </a:solidFill>
              </a:rPr>
              <a:t> de la </a:t>
            </a:r>
            <a:r>
              <a:rPr lang="nl-BE" sz="1400" dirty="0" err="1">
                <a:solidFill>
                  <a:schemeClr val="tx1"/>
                </a:solidFill>
              </a:rPr>
              <a:t>situation</a:t>
            </a:r>
            <a:r>
              <a:rPr lang="nl-BE" sz="1400" dirty="0">
                <a:solidFill>
                  <a:schemeClr val="tx1"/>
                </a:solidFill>
              </a:rPr>
              <a:t> </a:t>
            </a:r>
            <a:r>
              <a:rPr lang="nl-BE" sz="1400" dirty="0" err="1">
                <a:solidFill>
                  <a:schemeClr val="tx1"/>
                </a:solidFill>
              </a:rPr>
              <a:t>aussi</a:t>
            </a:r>
            <a:r>
              <a:rPr lang="nl-BE" sz="1400" dirty="0">
                <a:solidFill>
                  <a:schemeClr val="tx1"/>
                </a:solidFill>
              </a:rPr>
              <a:t> </a:t>
            </a:r>
            <a:r>
              <a:rPr lang="nl-BE" sz="1400" dirty="0" err="1">
                <a:solidFill>
                  <a:schemeClr val="tx1"/>
                </a:solidFill>
              </a:rPr>
              <a:t>bien</a:t>
            </a:r>
            <a:r>
              <a:rPr lang="nl-BE" sz="1400" dirty="0">
                <a:solidFill>
                  <a:schemeClr val="tx1"/>
                </a:solidFill>
              </a:rPr>
              <a:t> des </a:t>
            </a:r>
            <a:r>
              <a:rPr lang="nl-BE" sz="1400" dirty="0" err="1">
                <a:solidFill>
                  <a:schemeClr val="tx1"/>
                </a:solidFill>
              </a:rPr>
              <a:t>femmes</a:t>
            </a:r>
            <a:r>
              <a:rPr lang="nl-BE" sz="1400" dirty="0">
                <a:solidFill>
                  <a:schemeClr val="tx1"/>
                </a:solidFill>
              </a:rPr>
              <a:t> que des </a:t>
            </a:r>
            <a:r>
              <a:rPr lang="nl-BE" sz="1400" dirty="0" err="1">
                <a:solidFill>
                  <a:schemeClr val="tx1"/>
                </a:solidFill>
              </a:rPr>
              <a:t>hommes</a:t>
            </a:r>
            <a:r>
              <a:rPr lang="nl-BE" sz="1400" dirty="0">
                <a:solidFill>
                  <a:schemeClr val="tx1"/>
                </a:solidFill>
              </a:rPr>
              <a:t> ?</a:t>
            </a:r>
          </a:p>
          <a:p>
            <a:pPr marL="342900" indent="-342900">
              <a:buFontTx/>
              <a:buChar char="-"/>
            </a:pPr>
            <a:r>
              <a:rPr lang="nl-BE" sz="1400" dirty="0" err="1">
                <a:solidFill>
                  <a:schemeClr val="tx1"/>
                </a:solidFill>
              </a:rPr>
              <a:t>Surtout</a:t>
            </a:r>
            <a:r>
              <a:rPr lang="nl-BE" sz="1400" dirty="0">
                <a:solidFill>
                  <a:schemeClr val="tx1"/>
                </a:solidFill>
              </a:rPr>
              <a:t> </a:t>
            </a:r>
            <a:r>
              <a:rPr lang="nl-BE" sz="1400" dirty="0" err="1">
                <a:solidFill>
                  <a:schemeClr val="tx1"/>
                </a:solidFill>
              </a:rPr>
              <a:t>applicable</a:t>
            </a:r>
            <a:r>
              <a:rPr lang="nl-BE" sz="1400" dirty="0">
                <a:solidFill>
                  <a:schemeClr val="tx1"/>
                </a:solidFill>
              </a:rPr>
              <a:t> </a:t>
            </a:r>
            <a:r>
              <a:rPr lang="nl-BE" sz="1400" dirty="0" err="1">
                <a:solidFill>
                  <a:schemeClr val="tx1"/>
                </a:solidFill>
              </a:rPr>
              <a:t>aux</a:t>
            </a:r>
            <a:r>
              <a:rPr lang="nl-BE" sz="1400" dirty="0">
                <a:solidFill>
                  <a:schemeClr val="tx1"/>
                </a:solidFill>
              </a:rPr>
              <a:t> marché de services</a:t>
            </a:r>
            <a:endParaRPr lang="fr-BE" sz="1400" dirty="0">
              <a:solidFill>
                <a:schemeClr val="tx1"/>
              </a:solidFill>
            </a:endParaRPr>
          </a:p>
        </p:txBody>
      </p:sp>
    </p:spTree>
    <p:extLst>
      <p:ext uri="{BB962C8B-B14F-4D97-AF65-F5344CB8AC3E}">
        <p14:creationId xmlns:p14="http://schemas.microsoft.com/office/powerpoint/2010/main" val="3936410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lang="nl-BE" sz="2200" b="1" dirty="0"/>
            </a:br>
            <a:r>
              <a:rPr lang="nl-BE" sz="2200" dirty="0"/>
              <a:t>QUELQUES EXEMPLES </a:t>
            </a:r>
            <a:br>
              <a:rPr lang="nl-BE" sz="2200" dirty="0"/>
            </a:br>
            <a:r>
              <a:rPr lang="fr-FR" sz="1800" i="0" cap="all" dirty="0">
                <a:effectLst/>
              </a:rPr>
              <a:t>L’INTÉGRATION DE LA DIMENSION DE GENRE DANS LE CADRE DES MARCHÉS PUBLICS</a:t>
            </a:r>
            <a:br>
              <a:rPr lang="fr-FR" i="0" cap="all" dirty="0">
                <a:effectLst/>
                <a:latin typeface="Open Sans" panose="020B0606030504020204" pitchFamily="34" charset="0"/>
              </a:rPr>
            </a:br>
            <a:endParaRPr lang="fr-BE"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endParaRPr lang="fr-FR" sz="1400" b="0" i="0" dirty="0">
              <a:solidFill>
                <a:srgbClr val="4D4D4D"/>
              </a:solidFill>
              <a:effectLst/>
            </a:endParaRPr>
          </a:p>
          <a:p>
            <a:endParaRPr lang="fr-FR" sz="1400" dirty="0">
              <a:solidFill>
                <a:srgbClr val="4D4D4D"/>
              </a:solidFill>
            </a:endParaRPr>
          </a:p>
          <a:p>
            <a:endParaRPr lang="fr-BE" sz="1400" dirty="0"/>
          </a:p>
        </p:txBody>
      </p:sp>
      <p:graphicFrame>
        <p:nvGraphicFramePr>
          <p:cNvPr id="5" name="Tabel 5">
            <a:extLst>
              <a:ext uri="{FF2B5EF4-FFF2-40B4-BE49-F238E27FC236}">
                <a16:creationId xmlns:a16="http://schemas.microsoft.com/office/drawing/2014/main" id="{C7A28E4F-FAF3-7E7F-F803-CD7C8563F3DF}"/>
              </a:ext>
            </a:extLst>
          </p:cNvPr>
          <p:cNvGraphicFramePr>
            <a:graphicFrameLocks noGrp="1"/>
          </p:cNvGraphicFramePr>
          <p:nvPr>
            <p:extLst>
              <p:ext uri="{D42A27DB-BD31-4B8C-83A1-F6EECF244321}">
                <p14:modId xmlns:p14="http://schemas.microsoft.com/office/powerpoint/2010/main" val="2858795957"/>
              </p:ext>
            </p:extLst>
          </p:nvPr>
        </p:nvGraphicFramePr>
        <p:xfrm>
          <a:off x="539552" y="915567"/>
          <a:ext cx="8244916" cy="3384377"/>
        </p:xfrm>
        <a:graphic>
          <a:graphicData uri="http://schemas.openxmlformats.org/drawingml/2006/table">
            <a:tbl>
              <a:tblPr firstRow="1" bandRow="1">
                <a:tableStyleId>{5C22544A-7EE6-4342-B048-85BDC9FD1C3A}</a:tableStyleId>
              </a:tblPr>
              <a:tblGrid>
                <a:gridCol w="1648983">
                  <a:extLst>
                    <a:ext uri="{9D8B030D-6E8A-4147-A177-3AD203B41FA5}">
                      <a16:colId xmlns:a16="http://schemas.microsoft.com/office/drawing/2014/main" val="3430756849"/>
                    </a:ext>
                  </a:extLst>
                </a:gridCol>
                <a:gridCol w="6595933">
                  <a:extLst>
                    <a:ext uri="{9D8B030D-6E8A-4147-A177-3AD203B41FA5}">
                      <a16:colId xmlns:a16="http://schemas.microsoft.com/office/drawing/2014/main" val="1760827631"/>
                    </a:ext>
                  </a:extLst>
                </a:gridCol>
              </a:tblGrid>
              <a:tr h="1141062">
                <a:tc>
                  <a:txBody>
                    <a:bodyPr/>
                    <a:lstStyle/>
                    <a:p>
                      <a:r>
                        <a:rPr lang="fr-BE" sz="1400" b="1" i="0" kern="1200" dirty="0">
                          <a:solidFill>
                            <a:schemeClr val="lt1"/>
                          </a:solidFill>
                          <a:effectLst/>
                          <a:latin typeface="Arial" panose="020B0604020202020204" pitchFamily="34" charset="0"/>
                          <a:ea typeface="+mn-ea"/>
                          <a:cs typeface="Arial" panose="020B0604020202020204" pitchFamily="34" charset="0"/>
                        </a:rPr>
                        <a:t>Général</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lt1"/>
                          </a:solidFill>
                          <a:effectLst/>
                          <a:latin typeface="Arial" panose="020B0604020202020204" pitchFamily="34" charset="0"/>
                          <a:ea typeface="+mn-ea"/>
                          <a:cs typeface="Arial" panose="020B0604020202020204" pitchFamily="34" charset="0"/>
                        </a:rPr>
                        <a:t>Le langage utilisé dans l'avis de marché et le cahier des charges peut être rendu le plus inclusif possible pour les deux sexes (il/elle, participant/e), afin qu'il soit évident que l’on doit aussi bien tenir compte de la situation des femmes que de celle des hommes dans le cadre de l'exécution du marché.</a:t>
                      </a:r>
                    </a:p>
                    <a:p>
                      <a:r>
                        <a:rPr lang="fr-BE" sz="1000" b="0" dirty="0">
                          <a:latin typeface="Arial" panose="020B0604020202020204" pitchFamily="34" charset="0"/>
                          <a:cs typeface="Arial" panose="020B0604020202020204" pitchFamily="34" charset="0"/>
                          <a:hlinkClick r:id="rId2"/>
                        </a:rPr>
                        <a:t>https://igvm-iefh.belgium.be/fr/publications/de_genderdimensie_in_de_federale_communicatie_integreren</a:t>
                      </a:r>
                      <a:endParaRPr lang="fr-BE" sz="10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871641"/>
                  </a:ext>
                </a:extLst>
              </a:tr>
              <a:tr h="1204454">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Détermination du marché</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Lors de la définition des objectifs du marché on peut vérifier si le marché concerne un domaine dans lequel il existe des différences de situation entre les femmes et les hommes (dimension de genre). Si c’est le cas, on peut inclure ‘tenir compte des différences de situation entre les femmes et les hommes’ dans les objectifs du marché</a:t>
                      </a:r>
                    </a:p>
                  </a:txBody>
                  <a:tcPr/>
                </a:tc>
                <a:extLst>
                  <a:ext uri="{0D108BD9-81ED-4DB2-BD59-A6C34878D82A}">
                    <a16:rowId xmlns:a16="http://schemas.microsoft.com/office/drawing/2014/main" val="3235299270"/>
                  </a:ext>
                </a:extLst>
              </a:tr>
              <a:tr h="1038861">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Étude de marché préalable</a:t>
                      </a:r>
                      <a:r>
                        <a:rPr lang="fr-BE" sz="1400" b="0" i="0" kern="1200" dirty="0">
                          <a:solidFill>
                            <a:schemeClr val="dk1"/>
                          </a:solidFill>
                          <a:effectLst/>
                          <a:latin typeface="Arial" panose="020B0604020202020204" pitchFamily="34" charset="0"/>
                          <a:ea typeface="+mn-ea"/>
                          <a:cs typeface="Arial" panose="020B0604020202020204" pitchFamily="34" charset="0"/>
                        </a:rPr>
                        <a:t> </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Dans le cadre de l'étude de marché, on peut concrètement vérifier si dans le domaine du marché, il existe des différences de situation entre les femmes et les hommes (dimension de genre) dont il est préférable de tenir compte dans le cadre de l'élaboration du cahier des charges.</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20596144"/>
                  </a:ext>
                </a:extLst>
              </a:tr>
            </a:tbl>
          </a:graphicData>
        </a:graphic>
      </p:graphicFrame>
    </p:spTree>
    <p:extLst>
      <p:ext uri="{BB962C8B-B14F-4D97-AF65-F5344CB8AC3E}">
        <p14:creationId xmlns:p14="http://schemas.microsoft.com/office/powerpoint/2010/main" val="3695240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lang="nl-BE" sz="2200" b="1" dirty="0"/>
            </a:br>
            <a:br>
              <a:rPr lang="nl-BE" sz="2200" b="1" dirty="0"/>
            </a:br>
            <a:r>
              <a:rPr lang="nl-BE" sz="2200" dirty="0"/>
              <a:t>QUELQUES EXEMPLES </a:t>
            </a:r>
            <a:br>
              <a:rPr lang="nl-BE" sz="2200" dirty="0"/>
            </a:br>
            <a:r>
              <a:rPr lang="fr-FR" sz="1800" i="0" cap="all" dirty="0">
                <a:effectLst/>
              </a:rPr>
              <a:t>L’INTÉGRATION DE LA DIMENSION DE GENRE DANS LE CADRE DES MARCHÉS PUBLICS</a:t>
            </a:r>
            <a:br>
              <a:rPr lang="fr-FR" sz="1800" i="0" cap="all" dirty="0">
                <a:effectLst/>
                <a:latin typeface="Open Sans" panose="020B0606030504020204" pitchFamily="34" charset="0"/>
              </a:rPr>
            </a:br>
            <a:endParaRPr lang="fr-BE" sz="1800"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endParaRPr lang="fr-FR" sz="1400" dirty="0">
              <a:solidFill>
                <a:srgbClr val="4D4D4D"/>
              </a:solidFill>
            </a:endParaRPr>
          </a:p>
          <a:p>
            <a:endParaRPr lang="fr-FR" sz="1400" b="0" i="0" dirty="0">
              <a:solidFill>
                <a:srgbClr val="4D4D4D"/>
              </a:solidFill>
              <a:effectLst/>
            </a:endParaRPr>
          </a:p>
          <a:p>
            <a:endParaRPr lang="fr-FR" sz="1400" dirty="0">
              <a:solidFill>
                <a:srgbClr val="4D4D4D"/>
              </a:solidFill>
            </a:endParaRPr>
          </a:p>
          <a:p>
            <a:endParaRPr lang="fr-BE" sz="1400" dirty="0"/>
          </a:p>
        </p:txBody>
      </p:sp>
      <p:graphicFrame>
        <p:nvGraphicFramePr>
          <p:cNvPr id="5" name="Tabel 5">
            <a:extLst>
              <a:ext uri="{FF2B5EF4-FFF2-40B4-BE49-F238E27FC236}">
                <a16:creationId xmlns:a16="http://schemas.microsoft.com/office/drawing/2014/main" id="{C7A28E4F-FAF3-7E7F-F803-CD7C8563F3DF}"/>
              </a:ext>
            </a:extLst>
          </p:cNvPr>
          <p:cNvGraphicFramePr>
            <a:graphicFrameLocks noGrp="1"/>
          </p:cNvGraphicFramePr>
          <p:nvPr>
            <p:extLst>
              <p:ext uri="{D42A27DB-BD31-4B8C-83A1-F6EECF244321}">
                <p14:modId xmlns:p14="http://schemas.microsoft.com/office/powerpoint/2010/main" val="2274513715"/>
              </p:ext>
            </p:extLst>
          </p:nvPr>
        </p:nvGraphicFramePr>
        <p:xfrm>
          <a:off x="467544" y="1059583"/>
          <a:ext cx="8676457" cy="3204587"/>
        </p:xfrm>
        <a:graphic>
          <a:graphicData uri="http://schemas.openxmlformats.org/drawingml/2006/table">
            <a:tbl>
              <a:tblPr firstRow="1" bandRow="1">
                <a:tableStyleId>{5C22544A-7EE6-4342-B048-85BDC9FD1C3A}</a:tableStyleId>
              </a:tblPr>
              <a:tblGrid>
                <a:gridCol w="1224135">
                  <a:extLst>
                    <a:ext uri="{9D8B030D-6E8A-4147-A177-3AD203B41FA5}">
                      <a16:colId xmlns:a16="http://schemas.microsoft.com/office/drawing/2014/main" val="3430756849"/>
                    </a:ext>
                  </a:extLst>
                </a:gridCol>
                <a:gridCol w="7452322">
                  <a:extLst>
                    <a:ext uri="{9D8B030D-6E8A-4147-A177-3AD203B41FA5}">
                      <a16:colId xmlns:a16="http://schemas.microsoft.com/office/drawing/2014/main" val="1760827631"/>
                    </a:ext>
                  </a:extLst>
                </a:gridCol>
              </a:tblGrid>
              <a:tr h="1476716">
                <a:tc>
                  <a:txBody>
                    <a:bodyPr/>
                    <a:lstStyle/>
                    <a:p>
                      <a:r>
                        <a:rPr lang="fr-BE" sz="1400" b="1" i="0" kern="1200" dirty="0">
                          <a:solidFill>
                            <a:schemeClr val="lt1"/>
                          </a:solidFill>
                          <a:effectLst/>
                          <a:latin typeface="Arial" panose="020B0604020202020204" pitchFamily="34" charset="0"/>
                          <a:ea typeface="+mn-ea"/>
                          <a:cs typeface="Arial" panose="020B0604020202020204" pitchFamily="34" charset="0"/>
                        </a:rPr>
                        <a:t>Description du marché</a:t>
                      </a:r>
                      <a:endParaRPr lang="fr-BE"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bg1"/>
                          </a:solidFill>
                          <a:effectLst/>
                          <a:latin typeface="Arial" panose="020B0604020202020204" pitchFamily="34" charset="0"/>
                          <a:ea typeface="+mn-ea"/>
                          <a:cs typeface="Arial" panose="020B0604020202020204" pitchFamily="34" charset="0"/>
                        </a:rPr>
                        <a:t>L'objet/la description du marché peut mentionner le fait que: « </a:t>
                      </a:r>
                      <a:r>
                        <a:rPr lang="fr-FR" sz="1400" b="0" dirty="0">
                          <a:solidFill>
                            <a:schemeClr val="bg1"/>
                          </a:solidFill>
                          <a:effectLst/>
                          <a:latin typeface="Arial" panose="020B0604020202020204" pitchFamily="34" charset="0"/>
                          <a:cs typeface="Arial" panose="020B0604020202020204" pitchFamily="34" charset="0"/>
                        </a:rPr>
                        <a:t>Dans le cadre de l'article 3, 3° de l’ordonnance </a:t>
                      </a:r>
                      <a:r>
                        <a:rPr lang="fr-FR" sz="1400" b="0" dirty="0" err="1">
                          <a:solidFill>
                            <a:schemeClr val="bg1"/>
                          </a:solidFill>
                          <a:effectLst/>
                          <a:latin typeface="Arial" panose="020B0604020202020204" pitchFamily="34" charset="0"/>
                          <a:cs typeface="Arial" panose="020B0604020202020204" pitchFamily="34" charset="0"/>
                        </a:rPr>
                        <a:t>gender</a:t>
                      </a:r>
                      <a:r>
                        <a:rPr lang="fr-FR" sz="1400" b="0" dirty="0">
                          <a:solidFill>
                            <a:schemeClr val="bg1"/>
                          </a:solidFill>
                          <a:effectLst/>
                          <a:latin typeface="Arial" panose="020B0604020202020204" pitchFamily="34" charset="0"/>
                          <a:cs typeface="Arial" panose="020B0604020202020204" pitchFamily="34" charset="0"/>
                        </a:rPr>
                        <a:t> </a:t>
                      </a:r>
                      <a:r>
                        <a:rPr lang="fr-FR" sz="1400" b="0" dirty="0" err="1">
                          <a:solidFill>
                            <a:schemeClr val="bg1"/>
                          </a:solidFill>
                          <a:effectLst/>
                          <a:latin typeface="Arial" panose="020B0604020202020204" pitchFamily="34" charset="0"/>
                          <a:cs typeface="Arial" panose="020B0604020202020204" pitchFamily="34" charset="0"/>
                        </a:rPr>
                        <a:t>mainstreaming</a:t>
                      </a:r>
                      <a:r>
                        <a:rPr lang="fr-FR" sz="1400" b="0" dirty="0">
                          <a:solidFill>
                            <a:schemeClr val="bg1"/>
                          </a:solidFill>
                          <a:effectLst/>
                          <a:latin typeface="Arial" panose="020B0604020202020204" pitchFamily="34" charset="0"/>
                          <a:cs typeface="Arial" panose="020B0604020202020204" pitchFamily="34" charset="0"/>
                        </a:rPr>
                        <a:t> du 29 mars 2012, tous les marchés publics doivent tenir compte des éventuelles différences entre les femmes et les hommes » (la dimension de genre). L'adjudicataire doit analyser s'il existe des différences entre les femmes et les hommes dans le domaine concerné par le marché. Dans le cadre de l'exécution du marché, il faut tenir compte des éventuelles différences constatées ». </a:t>
                      </a:r>
                      <a:endParaRPr lang="nl-BE" sz="1400" b="0" dirty="0">
                        <a:solidFill>
                          <a:schemeClr val="bg1"/>
                        </a:solidFill>
                        <a:effectLst/>
                        <a:latin typeface="Arial" panose="020B0604020202020204" pitchFamily="34" charset="0"/>
                        <a:ea typeface="Calibri"/>
                        <a:cs typeface="Arial" panose="020B0604020202020204" pitchFamily="34" charset="0"/>
                      </a:endParaRPr>
                    </a:p>
                    <a:p>
                      <a:endParaRPr lang="fr-BE" sz="14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871641"/>
                  </a:ext>
                </a:extLst>
              </a:tr>
              <a:tr h="628987">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Critères d'attribution</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Des éléments relatifs à d'éventuelles différences entre les femmes et les hommes (dimension de genre) peuvent être repris dans les critères d'attribution.</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35299270"/>
                  </a:ext>
                </a:extLst>
              </a:tr>
              <a:tr h="990640">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Conditions d’exécution</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Dans les conditions d'exécution, il peut être demandé de tenir compte des éventuelles différences entre les femmes et les hommes (dimension de genre), par exemple dans le cadre de la communication, lors de la collection de statistiques ou pendant la formulation de recommandations;</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20596144"/>
                  </a:ext>
                </a:extLst>
              </a:tr>
            </a:tbl>
          </a:graphicData>
        </a:graphic>
      </p:graphicFrame>
    </p:spTree>
    <p:extLst>
      <p:ext uri="{BB962C8B-B14F-4D97-AF65-F5344CB8AC3E}">
        <p14:creationId xmlns:p14="http://schemas.microsoft.com/office/powerpoint/2010/main" val="3810132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6602-51AD-DC8C-088D-09410C0588B1}"/>
              </a:ext>
            </a:extLst>
          </p:cNvPr>
          <p:cNvSpPr>
            <a:spLocks noGrp="1"/>
          </p:cNvSpPr>
          <p:nvPr>
            <p:ph type="title"/>
          </p:nvPr>
        </p:nvSpPr>
        <p:spPr/>
        <p:txBody>
          <a:bodyPr>
            <a:normAutofit fontScale="90000"/>
          </a:bodyPr>
          <a:lstStyle/>
          <a:p>
            <a:r>
              <a:rPr lang="nl-BE" sz="2200" dirty="0"/>
              <a:t>QUELQUES EXEMPLES </a:t>
            </a:r>
            <a:br>
              <a:rPr lang="nl-BE" sz="3600" dirty="0"/>
            </a:br>
            <a:r>
              <a:rPr lang="fr-FR" sz="1600" i="0" dirty="0">
                <a:effectLst/>
              </a:rPr>
              <a:t>PRISE EN COMPTE DE L’</a:t>
            </a:r>
            <a:r>
              <a:rPr lang="fr-BE" sz="1600" dirty="0"/>
              <a:t> É</a:t>
            </a:r>
            <a:r>
              <a:rPr lang="fr-FR" sz="1600" i="0" dirty="0">
                <a:effectLst/>
              </a:rPr>
              <a:t>GALITE DES FEMMES ET DES HOMMES DANS LE CADRE DES MARCHÉS PUBLICS </a:t>
            </a:r>
            <a:endParaRPr lang="fr-BE" sz="1600" dirty="0"/>
          </a:p>
        </p:txBody>
      </p:sp>
      <p:sp>
        <p:nvSpPr>
          <p:cNvPr id="3" name="Tijdelijke aanduiding voor tekst 2">
            <a:extLst>
              <a:ext uri="{FF2B5EF4-FFF2-40B4-BE49-F238E27FC236}">
                <a16:creationId xmlns:a16="http://schemas.microsoft.com/office/drawing/2014/main" id="{94D38F81-9E08-07D5-1444-8DDF5D73C8A4}"/>
              </a:ext>
            </a:extLst>
          </p:cNvPr>
          <p:cNvSpPr>
            <a:spLocks noGrp="1"/>
          </p:cNvSpPr>
          <p:nvPr>
            <p:ph type="body" sz="quarter" idx="10"/>
          </p:nvPr>
        </p:nvSpPr>
        <p:spPr/>
        <p:txBody>
          <a:bodyPr>
            <a:normAutofit/>
          </a:bodyPr>
          <a:lstStyle/>
          <a:p>
            <a:pPr marL="171450" indent="-171450">
              <a:buFontTx/>
              <a:buChar char="-"/>
            </a:pPr>
            <a:r>
              <a:rPr lang="fr-FR" sz="1400" dirty="0">
                <a:solidFill>
                  <a:schemeClr val="tx1"/>
                </a:solidFill>
              </a:rPr>
              <a:t>l'accent est mis sur deux aspects :</a:t>
            </a:r>
          </a:p>
          <a:p>
            <a:pPr marL="711450" lvl="2" indent="-171450">
              <a:buFontTx/>
              <a:buChar char="-"/>
            </a:pPr>
            <a:r>
              <a:rPr lang="fr-FR" sz="1400" b="0" dirty="0">
                <a:solidFill>
                  <a:schemeClr val="tx1"/>
                </a:solidFill>
              </a:rPr>
              <a:t>d'une part on décrit comment lutter contre la discrimination basée sur le sexe en utilisant les motifs d'exclusion au niveau de tous les candidats et de tous les soumissionnaires;</a:t>
            </a:r>
          </a:p>
          <a:p>
            <a:pPr marL="711450" lvl="2" indent="-171450">
              <a:buFontTx/>
              <a:buChar char="-"/>
            </a:pPr>
            <a:r>
              <a:rPr lang="fr-FR" sz="1400" b="0" dirty="0">
                <a:solidFill>
                  <a:schemeClr val="tx1"/>
                </a:solidFill>
              </a:rPr>
              <a:t>d'autre part on indique aussi dans quels cas spécifiques la représentation des femmes et des hommes peut être assurée au niveau des exécutants, en utilisant les critères d'attribution et les conditions d'exécution du marché. </a:t>
            </a:r>
          </a:p>
          <a:p>
            <a:pPr marL="171450" indent="-171450">
              <a:buFontTx/>
              <a:buChar char="-"/>
            </a:pPr>
            <a:r>
              <a:rPr lang="fr-FR" sz="1400" dirty="0">
                <a:solidFill>
                  <a:schemeClr val="tx1"/>
                </a:solidFill>
              </a:rPr>
              <a:t>l'accent est mis sur les adjudicataires.</a:t>
            </a:r>
          </a:p>
        </p:txBody>
      </p:sp>
    </p:spTree>
    <p:extLst>
      <p:ext uri="{BB962C8B-B14F-4D97-AF65-F5344CB8AC3E}">
        <p14:creationId xmlns:p14="http://schemas.microsoft.com/office/powerpoint/2010/main" val="1705399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20934-A953-A146-95EE-68381D8804D2}"/>
              </a:ext>
            </a:extLst>
          </p:cNvPr>
          <p:cNvSpPr>
            <a:spLocks noGrp="1"/>
          </p:cNvSpPr>
          <p:nvPr>
            <p:ph type="title"/>
          </p:nvPr>
        </p:nvSpPr>
        <p:spPr/>
        <p:txBody>
          <a:bodyPr>
            <a:normAutofit fontScale="90000"/>
          </a:bodyPr>
          <a:lstStyle/>
          <a:p>
            <a:br>
              <a:rPr lang="nl-BE" sz="2200" dirty="0"/>
            </a:br>
            <a:r>
              <a:rPr lang="nl-BE" sz="2200" dirty="0"/>
              <a:t>QUELQUES EXEMPLES </a:t>
            </a:r>
            <a:br>
              <a:rPr lang="nl-BE" sz="3600" dirty="0"/>
            </a:br>
            <a:r>
              <a:rPr lang="fr-FR" sz="1600" i="0" dirty="0">
                <a:effectLst/>
              </a:rPr>
              <a:t>PRISE EN COMPTE DE L’</a:t>
            </a:r>
            <a:r>
              <a:rPr lang="fr-BE" sz="1600" dirty="0"/>
              <a:t> É</a:t>
            </a:r>
            <a:r>
              <a:rPr lang="fr-FR" sz="1600" i="0" dirty="0">
                <a:effectLst/>
              </a:rPr>
              <a:t>GALITE DES FEMMES ET DES HOMMES DANS LE CADRE DES MARCHÉS PUBLICS </a:t>
            </a:r>
            <a:br>
              <a:rPr lang="fr-FR" i="0" cap="all" dirty="0">
                <a:effectLst/>
                <a:latin typeface="Open Sans" panose="020B0606030504020204" pitchFamily="34" charset="0"/>
              </a:rPr>
            </a:br>
            <a:endParaRPr lang="fr-BE" dirty="0"/>
          </a:p>
        </p:txBody>
      </p:sp>
      <p:sp>
        <p:nvSpPr>
          <p:cNvPr id="3" name="Tijdelijke aanduiding voor tekst 2">
            <a:extLst>
              <a:ext uri="{FF2B5EF4-FFF2-40B4-BE49-F238E27FC236}">
                <a16:creationId xmlns:a16="http://schemas.microsoft.com/office/drawing/2014/main" id="{274BE14B-0FE4-1166-622D-9699912F1E7C}"/>
              </a:ext>
            </a:extLst>
          </p:cNvPr>
          <p:cNvSpPr>
            <a:spLocks noGrp="1"/>
          </p:cNvSpPr>
          <p:nvPr>
            <p:ph type="body" sz="quarter" idx="10"/>
          </p:nvPr>
        </p:nvSpPr>
        <p:spPr/>
        <p:txBody>
          <a:bodyPr>
            <a:normAutofit/>
          </a:bodyPr>
          <a:lstStyle/>
          <a:p>
            <a:endParaRPr lang="fr-FR" sz="1400" b="0" i="0" dirty="0">
              <a:solidFill>
                <a:srgbClr val="4D4D4D"/>
              </a:solidFill>
              <a:effectLst/>
            </a:endParaRPr>
          </a:p>
          <a:p>
            <a:endParaRPr lang="fr-BE" sz="1400" dirty="0"/>
          </a:p>
        </p:txBody>
      </p:sp>
      <p:graphicFrame>
        <p:nvGraphicFramePr>
          <p:cNvPr id="4" name="Tabel 4">
            <a:extLst>
              <a:ext uri="{FF2B5EF4-FFF2-40B4-BE49-F238E27FC236}">
                <a16:creationId xmlns:a16="http://schemas.microsoft.com/office/drawing/2014/main" id="{26BC33BB-8228-6EA1-675C-763623337174}"/>
              </a:ext>
            </a:extLst>
          </p:cNvPr>
          <p:cNvGraphicFramePr>
            <a:graphicFrameLocks noGrp="1"/>
          </p:cNvGraphicFramePr>
          <p:nvPr>
            <p:extLst>
              <p:ext uri="{D42A27DB-BD31-4B8C-83A1-F6EECF244321}">
                <p14:modId xmlns:p14="http://schemas.microsoft.com/office/powerpoint/2010/main" val="604757194"/>
              </p:ext>
            </p:extLst>
          </p:nvPr>
        </p:nvGraphicFramePr>
        <p:xfrm>
          <a:off x="467544" y="1059582"/>
          <a:ext cx="7344817" cy="3096344"/>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188501737"/>
                    </a:ext>
                  </a:extLst>
                </a:gridCol>
                <a:gridCol w="6048673">
                  <a:extLst>
                    <a:ext uri="{9D8B030D-6E8A-4147-A177-3AD203B41FA5}">
                      <a16:colId xmlns:a16="http://schemas.microsoft.com/office/drawing/2014/main" val="3376259152"/>
                    </a:ext>
                  </a:extLst>
                </a:gridCol>
              </a:tblGrid>
              <a:tr h="1090917">
                <a:tc>
                  <a:txBody>
                    <a:bodyPr/>
                    <a:lstStyle/>
                    <a:p>
                      <a:r>
                        <a:rPr lang="fr-BE" sz="1400" b="1" i="0" kern="1200" dirty="0">
                          <a:solidFill>
                            <a:schemeClr val="lt1"/>
                          </a:solidFill>
                          <a:effectLst/>
                          <a:latin typeface="Arial" panose="020B0604020202020204" pitchFamily="34" charset="0"/>
                          <a:ea typeface="+mn-ea"/>
                          <a:cs typeface="Arial" panose="020B0604020202020204" pitchFamily="34" charset="0"/>
                        </a:rPr>
                        <a:t>Général</a:t>
                      </a:r>
                      <a:r>
                        <a:rPr lang="fr-BE" sz="1400" b="0" i="0" kern="1200" dirty="0">
                          <a:solidFill>
                            <a:schemeClr val="lt1"/>
                          </a:solidFill>
                          <a:effectLst/>
                          <a:latin typeface="Arial" panose="020B0604020202020204" pitchFamily="34" charset="0"/>
                          <a:ea typeface="+mn-ea"/>
                          <a:cs typeface="Arial" panose="020B0604020202020204" pitchFamily="34" charset="0"/>
                        </a:rPr>
                        <a:t> </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lt1"/>
                          </a:solidFill>
                          <a:effectLst/>
                          <a:latin typeface="Arial" panose="020B0604020202020204" pitchFamily="34" charset="0"/>
                          <a:ea typeface="+mn-ea"/>
                          <a:cs typeface="Arial" panose="020B0604020202020204" pitchFamily="34" charset="0"/>
                        </a:rPr>
                        <a:t>Le langage utilisé dans l'avis de marché et le cahier des charges peut être rendu le plus inclusif possible pour les deux sexes, afin qu'il soit évident que l'exécution du marché peut être confiée aussi bien à des femmes qu'à des hommes.</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08923616"/>
                  </a:ext>
                </a:extLst>
              </a:tr>
              <a:tr h="914510">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Étude de marché préalable</a:t>
                      </a:r>
                      <a:r>
                        <a:rPr lang="fr-BE" sz="1400" b="0" i="0" kern="1200" dirty="0">
                          <a:solidFill>
                            <a:schemeClr val="dk1"/>
                          </a:solidFill>
                          <a:effectLst/>
                          <a:latin typeface="Arial" panose="020B0604020202020204" pitchFamily="34" charset="0"/>
                          <a:ea typeface="+mn-ea"/>
                          <a:cs typeface="Arial" panose="020B0604020202020204" pitchFamily="34" charset="0"/>
                        </a:rPr>
                        <a:t> </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Dans le cadre de l'étude de marché, on peut concrètement vérifier s'il est possible de favoriser la représentation aussi bien des femmes que des hommes au niveau de l'équipe chargée de l'exécution du marché.</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950465"/>
                  </a:ext>
                </a:extLst>
              </a:tr>
              <a:tr h="1090917">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Motifs d'exclusion</a:t>
                      </a:r>
                      <a:r>
                        <a:rPr lang="fr-BE" sz="1400" b="0" i="0" kern="1200" dirty="0">
                          <a:solidFill>
                            <a:schemeClr val="dk1"/>
                          </a:solidFill>
                          <a:effectLst/>
                          <a:latin typeface="Arial" panose="020B0604020202020204" pitchFamily="34" charset="0"/>
                          <a:ea typeface="+mn-ea"/>
                          <a:cs typeface="Arial" panose="020B0604020202020204" pitchFamily="34" charset="0"/>
                        </a:rPr>
                        <a:t> :</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Les motifs d'exclusion peuvent reprendre l’exclusion automatique des soumissionnaires qui ont par le passé commis des infractions à la législation sociale pertinente et notamment aux obligations en matière d'égalité entre les femmes et les hommes.</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20150965"/>
                  </a:ext>
                </a:extLst>
              </a:tr>
            </a:tbl>
          </a:graphicData>
        </a:graphic>
      </p:graphicFrame>
    </p:spTree>
    <p:extLst>
      <p:ext uri="{BB962C8B-B14F-4D97-AF65-F5344CB8AC3E}">
        <p14:creationId xmlns:p14="http://schemas.microsoft.com/office/powerpoint/2010/main" val="2005190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20934-A953-A146-95EE-68381D8804D2}"/>
              </a:ext>
            </a:extLst>
          </p:cNvPr>
          <p:cNvSpPr>
            <a:spLocks noGrp="1"/>
          </p:cNvSpPr>
          <p:nvPr>
            <p:ph type="title"/>
          </p:nvPr>
        </p:nvSpPr>
        <p:spPr/>
        <p:txBody>
          <a:bodyPr>
            <a:normAutofit fontScale="90000"/>
          </a:bodyPr>
          <a:lstStyle/>
          <a:p>
            <a:br>
              <a:rPr lang="nl-BE" sz="2200" dirty="0"/>
            </a:br>
            <a:r>
              <a:rPr lang="nl-BE" sz="2200" dirty="0"/>
              <a:t>QUELQUES EXEMPLES </a:t>
            </a:r>
            <a:br>
              <a:rPr lang="nl-BE" sz="3600" dirty="0"/>
            </a:br>
            <a:r>
              <a:rPr lang="fr-FR" sz="1600" i="0" dirty="0">
                <a:effectLst/>
              </a:rPr>
              <a:t>PRISE EN COMPTE DE L’</a:t>
            </a:r>
            <a:r>
              <a:rPr lang="fr-BE" sz="1600" dirty="0"/>
              <a:t> É</a:t>
            </a:r>
            <a:r>
              <a:rPr lang="fr-FR" sz="1600" i="0" dirty="0">
                <a:effectLst/>
              </a:rPr>
              <a:t>GALITE DES FEMMES ET DES HOMMES DANS LE CADRE DES MARCHÉS PUBLICS </a:t>
            </a:r>
            <a:br>
              <a:rPr lang="fr-FR" sz="1600" i="0" cap="all" dirty="0">
                <a:effectLst/>
              </a:rPr>
            </a:br>
            <a:endParaRPr lang="fr-BE" sz="1600" dirty="0"/>
          </a:p>
        </p:txBody>
      </p:sp>
      <p:sp>
        <p:nvSpPr>
          <p:cNvPr id="3" name="Tijdelijke aanduiding voor tekst 2">
            <a:extLst>
              <a:ext uri="{FF2B5EF4-FFF2-40B4-BE49-F238E27FC236}">
                <a16:creationId xmlns:a16="http://schemas.microsoft.com/office/drawing/2014/main" id="{274BE14B-0FE4-1166-622D-9699912F1E7C}"/>
              </a:ext>
            </a:extLst>
          </p:cNvPr>
          <p:cNvSpPr>
            <a:spLocks noGrp="1"/>
          </p:cNvSpPr>
          <p:nvPr>
            <p:ph type="body" sz="quarter" idx="10"/>
          </p:nvPr>
        </p:nvSpPr>
        <p:spPr>
          <a:xfrm>
            <a:off x="359532" y="987574"/>
            <a:ext cx="8424936" cy="3456384"/>
          </a:xfrm>
        </p:spPr>
        <p:txBody>
          <a:bodyPr>
            <a:normAutofit/>
          </a:bodyPr>
          <a:lstStyle/>
          <a:p>
            <a:r>
              <a:rPr lang="fr-FR" sz="1200" dirty="0">
                <a:solidFill>
                  <a:schemeClr val="tx1"/>
                </a:solidFill>
                <a:hlinkClick r:id="rId2">
                  <a:extLst>
                    <a:ext uri="{A12FA001-AC4F-418D-AE19-62706E023703}">
                      <ahyp:hlinkClr xmlns:ahyp="http://schemas.microsoft.com/office/drawing/2018/hyperlinkcolor" val="tx"/>
                    </a:ext>
                  </a:extLst>
                </a:hlinkClick>
              </a:rPr>
              <a:t>source: Marchés publics | Institut pour l'égalité des femmes et des hommes (belgium.be)</a:t>
            </a:r>
            <a:endParaRPr lang="fr-BE" sz="1400" dirty="0">
              <a:solidFill>
                <a:schemeClr val="tx1"/>
              </a:solidFill>
            </a:endParaRPr>
          </a:p>
        </p:txBody>
      </p:sp>
      <p:graphicFrame>
        <p:nvGraphicFramePr>
          <p:cNvPr id="4" name="Tabel 4">
            <a:extLst>
              <a:ext uri="{FF2B5EF4-FFF2-40B4-BE49-F238E27FC236}">
                <a16:creationId xmlns:a16="http://schemas.microsoft.com/office/drawing/2014/main" id="{26BC33BB-8228-6EA1-675C-763623337174}"/>
              </a:ext>
            </a:extLst>
          </p:cNvPr>
          <p:cNvGraphicFramePr>
            <a:graphicFrameLocks noGrp="1"/>
          </p:cNvGraphicFramePr>
          <p:nvPr>
            <p:extLst>
              <p:ext uri="{D42A27DB-BD31-4B8C-83A1-F6EECF244321}">
                <p14:modId xmlns:p14="http://schemas.microsoft.com/office/powerpoint/2010/main" val="1538175104"/>
              </p:ext>
            </p:extLst>
          </p:nvPr>
        </p:nvGraphicFramePr>
        <p:xfrm>
          <a:off x="467545" y="1707654"/>
          <a:ext cx="8447321" cy="2163737"/>
        </p:xfrm>
        <a:graphic>
          <a:graphicData uri="http://schemas.openxmlformats.org/drawingml/2006/table">
            <a:tbl>
              <a:tblPr firstRow="1" bandRow="1">
                <a:tableStyleId>{5C22544A-7EE6-4342-B048-85BDC9FD1C3A}</a:tableStyleId>
              </a:tblPr>
              <a:tblGrid>
                <a:gridCol w="1656183">
                  <a:extLst>
                    <a:ext uri="{9D8B030D-6E8A-4147-A177-3AD203B41FA5}">
                      <a16:colId xmlns:a16="http://schemas.microsoft.com/office/drawing/2014/main" val="188501737"/>
                    </a:ext>
                  </a:extLst>
                </a:gridCol>
                <a:gridCol w="6791138">
                  <a:extLst>
                    <a:ext uri="{9D8B030D-6E8A-4147-A177-3AD203B41FA5}">
                      <a16:colId xmlns:a16="http://schemas.microsoft.com/office/drawing/2014/main" val="3376259152"/>
                    </a:ext>
                  </a:extLst>
                </a:gridCol>
              </a:tblGrid>
              <a:tr h="1080120">
                <a:tc>
                  <a:txBody>
                    <a:bodyPr/>
                    <a:lstStyle/>
                    <a:p>
                      <a:r>
                        <a:rPr lang="fr-BE" sz="1400" b="1" i="0" kern="1200" dirty="0">
                          <a:solidFill>
                            <a:schemeClr val="lt1"/>
                          </a:solidFill>
                          <a:effectLst/>
                          <a:latin typeface="Arial" panose="020B0604020202020204" pitchFamily="34" charset="0"/>
                          <a:ea typeface="+mn-ea"/>
                          <a:cs typeface="Arial" panose="020B0604020202020204" pitchFamily="34" charset="0"/>
                        </a:rPr>
                        <a:t>Critères d'attribution</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lt1"/>
                          </a:solidFill>
                          <a:effectLst/>
                          <a:latin typeface="Arial" panose="020B0604020202020204" pitchFamily="34" charset="0"/>
                          <a:ea typeface="+mn-ea"/>
                          <a:cs typeface="Arial" panose="020B0604020202020204" pitchFamily="34" charset="0"/>
                        </a:rPr>
                        <a:t>Des éléments relatifs à la présence de femmes et d'hommes dans l'équipe d'exécution du marché peuvent être repris dans les critères d'attribution.</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08923616"/>
                  </a:ext>
                </a:extLst>
              </a:tr>
              <a:tr h="1083617">
                <a:tc>
                  <a:txBody>
                    <a:bodyPr/>
                    <a:lstStyle/>
                    <a:p>
                      <a:r>
                        <a:rPr lang="fr-BE" sz="1400" b="1" i="0" kern="1200" dirty="0">
                          <a:solidFill>
                            <a:schemeClr val="dk1"/>
                          </a:solidFill>
                          <a:effectLst/>
                          <a:latin typeface="Arial" panose="020B0604020202020204" pitchFamily="34" charset="0"/>
                          <a:ea typeface="+mn-ea"/>
                          <a:cs typeface="Arial" panose="020B0604020202020204" pitchFamily="34" charset="0"/>
                        </a:rPr>
                        <a:t>Conditions d’exécution</a:t>
                      </a:r>
                      <a:endParaRPr lang="fr-BE" sz="1400" dirty="0">
                        <a:latin typeface="Arial" panose="020B0604020202020204" pitchFamily="34" charset="0"/>
                        <a:cs typeface="Arial" panose="020B0604020202020204" pitchFamily="34" charset="0"/>
                      </a:endParaRPr>
                    </a:p>
                  </a:txBody>
                  <a:tcPr/>
                </a:tc>
                <a:tc>
                  <a:txBody>
                    <a:bodyPr/>
                    <a:lstStyle/>
                    <a:p>
                      <a:r>
                        <a:rPr lang="fr-FR" sz="1400" b="0" i="0" kern="1200" dirty="0">
                          <a:solidFill>
                            <a:schemeClr val="dk1"/>
                          </a:solidFill>
                          <a:effectLst/>
                          <a:latin typeface="Arial" panose="020B0604020202020204" pitchFamily="34" charset="0"/>
                          <a:ea typeface="+mn-ea"/>
                          <a:cs typeface="Arial" panose="020B0604020202020204" pitchFamily="34" charset="0"/>
                        </a:rPr>
                        <a:t>Dans les conditions d'exécution, il peut être demandé de promouvoir l'égalité entre les femmes et les hommes, par exemple dans le cadre de la composition de l’équipe, lors de consultations ou pendant l’organisation d’événements.</a:t>
                      </a:r>
                      <a:endParaRPr lang="fr-B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950465"/>
                  </a:ext>
                </a:extLst>
              </a:tr>
            </a:tbl>
          </a:graphicData>
        </a:graphic>
      </p:graphicFrame>
    </p:spTree>
    <p:extLst>
      <p:ext uri="{BB962C8B-B14F-4D97-AF65-F5344CB8AC3E}">
        <p14:creationId xmlns:p14="http://schemas.microsoft.com/office/powerpoint/2010/main" val="3845869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lang="nl-BE" sz="2200" b="1" dirty="0"/>
            </a:br>
            <a:r>
              <a:rPr lang="nl-BE" sz="2200" b="1" dirty="0"/>
              <a:t>QUELQUES EXEMPLES CONCRETS </a:t>
            </a:r>
            <a:br>
              <a:rPr lang="nl-BE" sz="2200" b="1" dirty="0"/>
            </a:br>
            <a:r>
              <a:rPr lang="nl-BE" sz="2200" b="1" dirty="0" err="1"/>
              <a:t>Comment</a:t>
            </a:r>
            <a:r>
              <a:rPr lang="nl-BE" sz="2200" b="1" dirty="0"/>
              <a:t> </a:t>
            </a:r>
            <a:r>
              <a:rPr lang="nl-BE" sz="2200" b="1" dirty="0" err="1"/>
              <a:t>intégrer</a:t>
            </a:r>
            <a:r>
              <a:rPr lang="nl-BE" sz="2200" b="1" dirty="0"/>
              <a:t> le genre dans les </a:t>
            </a:r>
            <a:r>
              <a:rPr lang="nl-BE" sz="2200" b="1" dirty="0" err="1"/>
              <a:t>projets</a:t>
            </a:r>
            <a:r>
              <a:rPr lang="nl-BE" sz="2200" b="1" dirty="0"/>
              <a:t> (PME)</a:t>
            </a:r>
            <a:endParaRPr lang="fr-BE"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a:xfrm>
            <a:off x="395536" y="987574"/>
            <a:ext cx="8388932" cy="3600400"/>
          </a:xfrm>
        </p:spPr>
        <p:txBody>
          <a:bodyPr>
            <a:noAutofit/>
          </a:bodyPr>
          <a:lstStyle/>
          <a:p>
            <a:pPr lvl="0"/>
            <a:r>
              <a:rPr lang="fr-BE" sz="1400" dirty="0">
                <a:solidFill>
                  <a:schemeClr val="tx1"/>
                </a:solidFill>
              </a:rPr>
              <a:t>- </a:t>
            </a:r>
            <a:r>
              <a:rPr lang="fr-BE" sz="1400" u="sng" dirty="0">
                <a:solidFill>
                  <a:schemeClr val="tx1"/>
                </a:solidFill>
              </a:rPr>
              <a:t>Attention globale : </a:t>
            </a:r>
            <a:r>
              <a:rPr lang="fr-BE" sz="1400" u="sng" dirty="0" err="1">
                <a:solidFill>
                  <a:schemeClr val="tx1"/>
                </a:solidFill>
              </a:rPr>
              <a:t>genderbudgeting</a:t>
            </a:r>
            <a:r>
              <a:rPr lang="fr-BE" sz="1400" dirty="0">
                <a:solidFill>
                  <a:schemeClr val="tx1"/>
                </a:solidFill>
              </a:rPr>
              <a:t>. Financer tant des entrepreneurs que des entrepreneuses ou des équipes mixtes. </a:t>
            </a:r>
            <a:endParaRPr lang="en-BE" sz="1400" dirty="0">
              <a:solidFill>
                <a:schemeClr val="tx1"/>
              </a:solidFill>
            </a:endParaRPr>
          </a:p>
          <a:p>
            <a:pPr lvl="0"/>
            <a:r>
              <a:rPr lang="fr-BE" sz="1400" dirty="0">
                <a:solidFill>
                  <a:schemeClr val="tx1"/>
                </a:solidFill>
              </a:rPr>
              <a:t>- </a:t>
            </a:r>
            <a:r>
              <a:rPr lang="fr-BE" sz="1400" u="sng" dirty="0">
                <a:solidFill>
                  <a:schemeClr val="tx1"/>
                </a:solidFill>
              </a:rPr>
              <a:t>Mais aussi </a:t>
            </a:r>
            <a:r>
              <a:rPr lang="fr-BE" sz="1400" dirty="0">
                <a:solidFill>
                  <a:schemeClr val="tx1"/>
                </a:solidFill>
              </a:rPr>
              <a:t>: penser aussi aux hommes et femmes comme bénéficiaires, </a:t>
            </a:r>
            <a:r>
              <a:rPr lang="fr-BE" sz="1400" dirty="0" err="1">
                <a:solidFill>
                  <a:schemeClr val="tx1"/>
                </a:solidFill>
              </a:rPr>
              <a:t>consommateurs.trices</a:t>
            </a:r>
            <a:r>
              <a:rPr lang="fr-BE" sz="1400" dirty="0">
                <a:solidFill>
                  <a:schemeClr val="tx1"/>
                </a:solidFill>
              </a:rPr>
              <a:t>, </a:t>
            </a:r>
            <a:r>
              <a:rPr lang="fr-BE" sz="1400" dirty="0" err="1">
                <a:solidFill>
                  <a:schemeClr val="tx1"/>
                </a:solidFill>
              </a:rPr>
              <a:t>usagers.ères</a:t>
            </a:r>
            <a:r>
              <a:rPr lang="fr-BE" sz="1400" dirty="0">
                <a:solidFill>
                  <a:schemeClr val="tx1"/>
                </a:solidFill>
              </a:rPr>
              <a:t> des biens et services proposés par ces entreprises ; à quel public cible les projets financés s’adressent-ils ? </a:t>
            </a:r>
            <a:endParaRPr lang="en-BE" sz="1400" dirty="0">
              <a:solidFill>
                <a:schemeClr val="tx1"/>
              </a:solidFill>
            </a:endParaRPr>
          </a:p>
          <a:p>
            <a:pPr lvl="0"/>
            <a:r>
              <a:rPr lang="fr-BE" sz="1400" dirty="0">
                <a:solidFill>
                  <a:schemeClr val="tx1"/>
                </a:solidFill>
              </a:rPr>
              <a:t>- </a:t>
            </a:r>
            <a:r>
              <a:rPr lang="fr-BE" sz="1400" u="sng" dirty="0">
                <a:solidFill>
                  <a:schemeClr val="tx1"/>
                </a:solidFill>
              </a:rPr>
              <a:t>Penser des critères de sélection et d’analyse tenant compte de la réalité de l’entrepreneuriat féminin, afin de ne pas le disqualifier d’office.</a:t>
            </a:r>
            <a:endParaRPr lang="en-BE" sz="1400" u="sng" dirty="0">
              <a:solidFill>
                <a:schemeClr val="tx1"/>
              </a:solidFill>
            </a:endParaRPr>
          </a:p>
          <a:p>
            <a:pPr lvl="0"/>
            <a:r>
              <a:rPr lang="fr-BE" sz="1400" dirty="0">
                <a:solidFill>
                  <a:schemeClr val="tx1"/>
                </a:solidFill>
              </a:rPr>
              <a:t>- </a:t>
            </a:r>
            <a:r>
              <a:rPr lang="fr-BE" sz="1400" u="sng" dirty="0">
                <a:solidFill>
                  <a:schemeClr val="tx1"/>
                </a:solidFill>
              </a:rPr>
              <a:t>Observer l’intégration du genre à toutes les étapes du projet.</a:t>
            </a:r>
            <a:r>
              <a:rPr lang="fr-BE" sz="1400" dirty="0">
                <a:solidFill>
                  <a:schemeClr val="tx1"/>
                </a:solidFill>
              </a:rPr>
              <a:t> </a:t>
            </a:r>
            <a:endParaRPr lang="en-BE" sz="1400" dirty="0">
              <a:solidFill>
                <a:schemeClr val="tx1"/>
              </a:solidFill>
            </a:endParaRPr>
          </a:p>
          <a:p>
            <a:endParaRPr lang="nl-BE" sz="1400" dirty="0">
              <a:solidFill>
                <a:schemeClr val="tx1"/>
              </a:solidFill>
            </a:endParaRPr>
          </a:p>
        </p:txBody>
      </p:sp>
    </p:spTree>
    <p:extLst>
      <p:ext uri="{BB962C8B-B14F-4D97-AF65-F5344CB8AC3E}">
        <p14:creationId xmlns:p14="http://schemas.microsoft.com/office/powerpoint/2010/main" val="2963691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lang="nl-BE" sz="2200" b="1" dirty="0"/>
            </a:br>
            <a:r>
              <a:rPr lang="nl-BE" sz="2200" b="1" dirty="0"/>
              <a:t>QUELQUES EXEMPLES CONCRETS </a:t>
            </a:r>
            <a:br>
              <a:rPr lang="nl-BE" sz="2200" b="1" dirty="0"/>
            </a:br>
            <a:r>
              <a:rPr lang="fr-BE" sz="1400" dirty="0"/>
              <a:t>É</a:t>
            </a:r>
            <a:r>
              <a:rPr lang="fr-FR" sz="1400" i="0" dirty="0">
                <a:effectLst/>
              </a:rPr>
              <a:t>GALITE</a:t>
            </a:r>
            <a:r>
              <a:rPr lang="nl-BE" sz="1400" b="1" dirty="0"/>
              <a:t> HOMMES/FEMMES DANS LE DOMAINE DU RECRUTEMENT, DE LA R</a:t>
            </a:r>
            <a:r>
              <a:rPr lang="fr-BE" sz="1400" dirty="0"/>
              <a:t>É</a:t>
            </a:r>
            <a:r>
              <a:rPr lang="nl-BE" sz="1400" b="1" dirty="0"/>
              <a:t>NUMERATION, DES POSTES DE TRAVAIL, DU TEMPS DE TRAVAIL, …</a:t>
            </a:r>
            <a:br>
              <a:rPr lang="nl-BE" b="1" dirty="0"/>
            </a:br>
            <a:endParaRPr lang="fr-BE"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a:xfrm>
            <a:off x="395536" y="987574"/>
            <a:ext cx="8388932" cy="3600400"/>
          </a:xfrm>
        </p:spPr>
        <p:txBody>
          <a:bodyPr>
            <a:noAutofit/>
          </a:bodyPr>
          <a:lstStyle/>
          <a:p>
            <a:pPr marL="285750" indent="-285750">
              <a:buFontTx/>
              <a:buChar char="-"/>
            </a:pPr>
            <a:r>
              <a:rPr lang="nl-BE" sz="1400" dirty="0" err="1">
                <a:solidFill>
                  <a:schemeClr val="tx1"/>
                </a:solidFill>
              </a:rPr>
              <a:t>Viser</a:t>
            </a:r>
            <a:r>
              <a:rPr lang="nl-BE" sz="1400" dirty="0">
                <a:solidFill>
                  <a:schemeClr val="tx1"/>
                </a:solidFill>
              </a:rPr>
              <a:t> </a:t>
            </a:r>
            <a:r>
              <a:rPr lang="nl-BE" sz="1400" dirty="0" err="1">
                <a:solidFill>
                  <a:schemeClr val="tx1"/>
                </a:solidFill>
              </a:rPr>
              <a:t>une</a:t>
            </a:r>
            <a:r>
              <a:rPr lang="nl-BE" sz="1400" dirty="0">
                <a:solidFill>
                  <a:schemeClr val="tx1"/>
                </a:solidFill>
              </a:rPr>
              <a:t> </a:t>
            </a:r>
            <a:r>
              <a:rPr lang="nl-BE" sz="1400" dirty="0" err="1">
                <a:solidFill>
                  <a:schemeClr val="tx1"/>
                </a:solidFill>
              </a:rPr>
              <a:t>parité</a:t>
            </a:r>
            <a:r>
              <a:rPr lang="nl-BE" sz="1400" dirty="0">
                <a:solidFill>
                  <a:schemeClr val="tx1"/>
                </a:solidFill>
              </a:rPr>
              <a:t> homme-femme dans </a:t>
            </a:r>
            <a:r>
              <a:rPr lang="nl-BE" sz="1400" dirty="0" err="1">
                <a:solidFill>
                  <a:schemeClr val="tx1"/>
                </a:solidFill>
              </a:rPr>
              <a:t>l’ensemble</a:t>
            </a:r>
            <a:r>
              <a:rPr lang="nl-BE" sz="1400" dirty="0">
                <a:solidFill>
                  <a:schemeClr val="tx1"/>
                </a:solidFill>
              </a:rPr>
              <a:t> de </a:t>
            </a:r>
            <a:r>
              <a:rPr lang="nl-BE" sz="1400" dirty="0" err="1">
                <a:solidFill>
                  <a:schemeClr val="tx1"/>
                </a:solidFill>
              </a:rPr>
              <a:t>l’entreprise</a:t>
            </a:r>
            <a:r>
              <a:rPr lang="nl-BE" sz="1400" dirty="0">
                <a:solidFill>
                  <a:schemeClr val="tx1"/>
                </a:solidFill>
              </a:rPr>
              <a:t> et plus </a:t>
            </a:r>
            <a:r>
              <a:rPr lang="nl-BE" sz="1400" dirty="0" err="1">
                <a:solidFill>
                  <a:schemeClr val="tx1"/>
                </a:solidFill>
              </a:rPr>
              <a:t>spécifiquement</a:t>
            </a:r>
            <a:r>
              <a:rPr lang="nl-BE" sz="1400" dirty="0">
                <a:solidFill>
                  <a:schemeClr val="tx1"/>
                </a:solidFill>
              </a:rPr>
              <a:t> dans les </a:t>
            </a:r>
            <a:r>
              <a:rPr lang="nl-BE" sz="1400" dirty="0" err="1">
                <a:solidFill>
                  <a:schemeClr val="tx1"/>
                </a:solidFill>
              </a:rPr>
              <a:t>postes</a:t>
            </a:r>
            <a:r>
              <a:rPr lang="nl-BE" sz="1400" dirty="0">
                <a:solidFill>
                  <a:schemeClr val="tx1"/>
                </a:solidFill>
              </a:rPr>
              <a:t> à </a:t>
            </a:r>
            <a:r>
              <a:rPr lang="nl-BE" sz="1400" dirty="0" err="1">
                <a:solidFill>
                  <a:schemeClr val="tx1"/>
                </a:solidFill>
              </a:rPr>
              <a:t>responsablité</a:t>
            </a:r>
            <a:endParaRPr lang="nl-BE" sz="1400" dirty="0">
              <a:solidFill>
                <a:schemeClr val="tx1"/>
              </a:solidFill>
            </a:endParaRPr>
          </a:p>
          <a:p>
            <a:pPr marL="285750" indent="-285750">
              <a:buFontTx/>
              <a:buChar char="-"/>
            </a:pPr>
            <a:r>
              <a:rPr lang="nl-BE" sz="1400" dirty="0" err="1">
                <a:solidFill>
                  <a:schemeClr val="tx1"/>
                </a:solidFill>
              </a:rPr>
              <a:t>Publication</a:t>
            </a:r>
            <a:r>
              <a:rPr lang="nl-BE" sz="1400" dirty="0">
                <a:solidFill>
                  <a:schemeClr val="tx1"/>
                </a:solidFill>
              </a:rPr>
              <a:t> des </a:t>
            </a:r>
            <a:r>
              <a:rPr lang="nl-BE" sz="1400" dirty="0" err="1">
                <a:solidFill>
                  <a:schemeClr val="tx1"/>
                </a:solidFill>
              </a:rPr>
              <a:t>offres</a:t>
            </a:r>
            <a:r>
              <a:rPr lang="nl-BE" sz="1400" dirty="0">
                <a:solidFill>
                  <a:schemeClr val="tx1"/>
                </a:solidFill>
              </a:rPr>
              <a:t> </a:t>
            </a:r>
            <a:r>
              <a:rPr lang="nl-BE" sz="1400" dirty="0" err="1">
                <a:solidFill>
                  <a:schemeClr val="tx1"/>
                </a:solidFill>
              </a:rPr>
              <a:t>d’emplois</a:t>
            </a:r>
            <a:r>
              <a:rPr lang="nl-BE" sz="1400" dirty="0">
                <a:solidFill>
                  <a:schemeClr val="tx1"/>
                </a:solidFill>
              </a:rPr>
              <a:t> </a:t>
            </a:r>
            <a:r>
              <a:rPr lang="nl-BE" sz="1400" dirty="0" err="1">
                <a:solidFill>
                  <a:schemeClr val="tx1"/>
                </a:solidFill>
              </a:rPr>
              <a:t>sur</a:t>
            </a:r>
            <a:r>
              <a:rPr lang="nl-BE" sz="1400" dirty="0">
                <a:solidFill>
                  <a:schemeClr val="tx1"/>
                </a:solidFill>
              </a:rPr>
              <a:t> des </a:t>
            </a:r>
            <a:r>
              <a:rPr lang="nl-BE" sz="1400" dirty="0" err="1">
                <a:solidFill>
                  <a:schemeClr val="tx1"/>
                </a:solidFill>
              </a:rPr>
              <a:t>plateformes</a:t>
            </a:r>
            <a:r>
              <a:rPr lang="nl-BE" sz="1400" dirty="0">
                <a:solidFill>
                  <a:schemeClr val="tx1"/>
                </a:solidFill>
              </a:rPr>
              <a:t> </a:t>
            </a:r>
            <a:r>
              <a:rPr lang="nl-BE" sz="1400" dirty="0" err="1">
                <a:solidFill>
                  <a:schemeClr val="tx1"/>
                </a:solidFill>
              </a:rPr>
              <a:t>diverses</a:t>
            </a:r>
            <a:r>
              <a:rPr lang="nl-BE" sz="1400" dirty="0">
                <a:solidFill>
                  <a:schemeClr val="tx1"/>
                </a:solidFill>
              </a:rPr>
              <a:t> pour </a:t>
            </a:r>
            <a:r>
              <a:rPr lang="nl-BE" sz="1400" dirty="0" err="1">
                <a:solidFill>
                  <a:schemeClr val="tx1"/>
                </a:solidFill>
              </a:rPr>
              <a:t>garantir</a:t>
            </a:r>
            <a:r>
              <a:rPr lang="nl-BE" sz="1400" dirty="0">
                <a:solidFill>
                  <a:schemeClr val="tx1"/>
                </a:solidFill>
              </a:rPr>
              <a:t> </a:t>
            </a:r>
            <a:r>
              <a:rPr lang="nl-BE" sz="1400" dirty="0" err="1">
                <a:solidFill>
                  <a:schemeClr val="tx1"/>
                </a:solidFill>
              </a:rPr>
              <a:t>l’accès</a:t>
            </a:r>
            <a:r>
              <a:rPr lang="nl-BE" sz="1400" dirty="0">
                <a:solidFill>
                  <a:schemeClr val="tx1"/>
                </a:solidFill>
              </a:rPr>
              <a:t> à </a:t>
            </a:r>
            <a:r>
              <a:rPr lang="nl-BE" sz="1400" dirty="0" err="1">
                <a:solidFill>
                  <a:schemeClr val="tx1"/>
                </a:solidFill>
              </a:rPr>
              <a:t>l’information</a:t>
            </a:r>
            <a:r>
              <a:rPr lang="nl-BE" sz="1400" dirty="0">
                <a:solidFill>
                  <a:schemeClr val="tx1"/>
                </a:solidFill>
              </a:rPr>
              <a:t> des </a:t>
            </a:r>
            <a:r>
              <a:rPr lang="nl-BE" sz="1400" dirty="0" err="1">
                <a:solidFill>
                  <a:schemeClr val="tx1"/>
                </a:solidFill>
              </a:rPr>
              <a:t>candidat.e.s</a:t>
            </a:r>
            <a:r>
              <a:rPr lang="nl-BE" sz="1400" dirty="0">
                <a:solidFill>
                  <a:schemeClr val="tx1"/>
                </a:solidFill>
              </a:rPr>
              <a:t>. </a:t>
            </a:r>
            <a:r>
              <a:rPr lang="nl-BE" sz="1400" dirty="0" err="1">
                <a:solidFill>
                  <a:schemeClr val="tx1"/>
                </a:solidFill>
              </a:rPr>
              <a:t>travailleurs.euses</a:t>
            </a:r>
            <a:endParaRPr lang="nl-BE" sz="1400" dirty="0">
              <a:solidFill>
                <a:schemeClr val="tx1"/>
              </a:solidFill>
            </a:endParaRPr>
          </a:p>
          <a:p>
            <a:pPr marL="285750" indent="-285750">
              <a:buFontTx/>
              <a:buChar char="-"/>
            </a:pPr>
            <a:r>
              <a:rPr lang="nl-BE" sz="1400" dirty="0" err="1">
                <a:solidFill>
                  <a:schemeClr val="tx1"/>
                </a:solidFill>
              </a:rPr>
              <a:t>Processus</a:t>
            </a:r>
            <a:r>
              <a:rPr lang="nl-BE" sz="1400" dirty="0">
                <a:solidFill>
                  <a:schemeClr val="tx1"/>
                </a:solidFill>
              </a:rPr>
              <a:t> de </a:t>
            </a:r>
            <a:r>
              <a:rPr lang="nl-BE" sz="1400" dirty="0" err="1">
                <a:solidFill>
                  <a:schemeClr val="tx1"/>
                </a:solidFill>
              </a:rPr>
              <a:t>recrutement</a:t>
            </a:r>
            <a:r>
              <a:rPr lang="nl-BE" sz="1400" dirty="0">
                <a:solidFill>
                  <a:schemeClr val="tx1"/>
                </a:solidFill>
              </a:rPr>
              <a:t> co-</a:t>
            </a:r>
            <a:r>
              <a:rPr lang="nl-BE" sz="1400" dirty="0" err="1">
                <a:solidFill>
                  <a:schemeClr val="tx1"/>
                </a:solidFill>
              </a:rPr>
              <a:t>géré</a:t>
            </a:r>
            <a:r>
              <a:rPr lang="nl-BE" sz="1400" dirty="0">
                <a:solidFill>
                  <a:schemeClr val="tx1"/>
                </a:solidFill>
              </a:rPr>
              <a:t> par min. 2 </a:t>
            </a:r>
            <a:r>
              <a:rPr lang="nl-BE" sz="1400" dirty="0" err="1">
                <a:solidFill>
                  <a:schemeClr val="tx1"/>
                </a:solidFill>
              </a:rPr>
              <a:t>personnes</a:t>
            </a:r>
            <a:r>
              <a:rPr lang="nl-BE" sz="1400" dirty="0">
                <a:solidFill>
                  <a:schemeClr val="tx1"/>
                </a:solidFill>
              </a:rPr>
              <a:t> dans </a:t>
            </a:r>
            <a:r>
              <a:rPr lang="nl-BE" sz="1400" dirty="0" err="1">
                <a:solidFill>
                  <a:schemeClr val="tx1"/>
                </a:solidFill>
              </a:rPr>
              <a:t>l’objectif</a:t>
            </a:r>
            <a:r>
              <a:rPr lang="nl-BE" sz="1400" dirty="0">
                <a:solidFill>
                  <a:schemeClr val="tx1"/>
                </a:solidFill>
              </a:rPr>
              <a:t> </a:t>
            </a:r>
            <a:r>
              <a:rPr lang="nl-BE" sz="1400" dirty="0" err="1">
                <a:solidFill>
                  <a:schemeClr val="tx1"/>
                </a:solidFill>
              </a:rPr>
              <a:t>d’assurer</a:t>
            </a:r>
            <a:r>
              <a:rPr lang="nl-BE" sz="1400" dirty="0">
                <a:solidFill>
                  <a:schemeClr val="tx1"/>
                </a:solidFill>
              </a:rPr>
              <a:t> </a:t>
            </a:r>
            <a:r>
              <a:rPr lang="nl-BE" sz="1400" dirty="0" err="1">
                <a:solidFill>
                  <a:schemeClr val="tx1"/>
                </a:solidFill>
              </a:rPr>
              <a:t>un</a:t>
            </a:r>
            <a:r>
              <a:rPr lang="nl-BE" sz="1400" dirty="0">
                <a:solidFill>
                  <a:schemeClr val="tx1"/>
                </a:solidFill>
              </a:rPr>
              <a:t> minimum </a:t>
            </a:r>
            <a:r>
              <a:rPr lang="nl-BE" sz="1400" dirty="0" err="1">
                <a:solidFill>
                  <a:schemeClr val="tx1"/>
                </a:solidFill>
              </a:rPr>
              <a:t>d’hétérogénité</a:t>
            </a:r>
            <a:r>
              <a:rPr lang="nl-BE" sz="1400" dirty="0">
                <a:solidFill>
                  <a:schemeClr val="tx1"/>
                </a:solidFill>
              </a:rPr>
              <a:t> (homme et femme, </a:t>
            </a:r>
            <a:r>
              <a:rPr lang="nl-BE" sz="1400" dirty="0" err="1">
                <a:solidFill>
                  <a:schemeClr val="tx1"/>
                </a:solidFill>
              </a:rPr>
              <a:t>qualifications</a:t>
            </a:r>
            <a:r>
              <a:rPr lang="nl-BE" sz="1400" dirty="0">
                <a:solidFill>
                  <a:schemeClr val="tx1"/>
                </a:solidFill>
              </a:rPr>
              <a:t> </a:t>
            </a:r>
            <a:r>
              <a:rPr lang="nl-BE" sz="1400" dirty="0" err="1">
                <a:solidFill>
                  <a:schemeClr val="tx1"/>
                </a:solidFill>
              </a:rPr>
              <a:t>différentes</a:t>
            </a:r>
            <a:r>
              <a:rPr lang="nl-BE" sz="1400" dirty="0">
                <a:solidFill>
                  <a:schemeClr val="tx1"/>
                </a:solidFill>
              </a:rPr>
              <a:t>, etc.)</a:t>
            </a:r>
          </a:p>
          <a:p>
            <a:pPr marL="285750" indent="-285750">
              <a:buFontTx/>
              <a:buChar char="-"/>
            </a:pPr>
            <a:r>
              <a:rPr lang="nl-BE" sz="1400" dirty="0" err="1">
                <a:solidFill>
                  <a:schemeClr val="tx1"/>
                </a:solidFill>
              </a:rPr>
              <a:t>Recrutement</a:t>
            </a:r>
            <a:r>
              <a:rPr lang="nl-BE" sz="1400" dirty="0">
                <a:solidFill>
                  <a:schemeClr val="tx1"/>
                </a:solidFill>
              </a:rPr>
              <a:t> </a:t>
            </a:r>
            <a:r>
              <a:rPr lang="nl-BE" sz="1400" dirty="0" err="1">
                <a:solidFill>
                  <a:schemeClr val="tx1"/>
                </a:solidFill>
              </a:rPr>
              <a:t>sur</a:t>
            </a:r>
            <a:r>
              <a:rPr lang="nl-BE" sz="1400" dirty="0">
                <a:solidFill>
                  <a:schemeClr val="tx1"/>
                </a:solidFill>
              </a:rPr>
              <a:t> base de </a:t>
            </a:r>
            <a:r>
              <a:rPr lang="nl-BE" sz="1400" dirty="0" err="1">
                <a:solidFill>
                  <a:schemeClr val="tx1"/>
                </a:solidFill>
              </a:rPr>
              <a:t>compétence</a:t>
            </a:r>
            <a:r>
              <a:rPr lang="nl-BE" sz="1400" dirty="0">
                <a:solidFill>
                  <a:schemeClr val="tx1"/>
                </a:solidFill>
              </a:rPr>
              <a:t> </a:t>
            </a:r>
            <a:r>
              <a:rPr lang="nl-BE" sz="1400" dirty="0" err="1">
                <a:solidFill>
                  <a:schemeClr val="tx1"/>
                </a:solidFill>
              </a:rPr>
              <a:t>plutôt</a:t>
            </a:r>
            <a:r>
              <a:rPr lang="nl-BE" sz="1400" dirty="0">
                <a:solidFill>
                  <a:schemeClr val="tx1"/>
                </a:solidFill>
              </a:rPr>
              <a:t> que de </a:t>
            </a:r>
            <a:r>
              <a:rPr lang="nl-BE" sz="1400" dirty="0" err="1">
                <a:solidFill>
                  <a:schemeClr val="tx1"/>
                </a:solidFill>
              </a:rPr>
              <a:t>diplômes</a:t>
            </a:r>
            <a:r>
              <a:rPr lang="nl-BE" sz="1400" dirty="0">
                <a:solidFill>
                  <a:schemeClr val="tx1"/>
                </a:solidFill>
              </a:rPr>
              <a:t> et </a:t>
            </a:r>
            <a:r>
              <a:rPr lang="nl-BE" sz="1400" dirty="0" err="1">
                <a:solidFill>
                  <a:schemeClr val="tx1"/>
                </a:solidFill>
              </a:rPr>
              <a:t>reconnaissance</a:t>
            </a:r>
            <a:r>
              <a:rPr lang="nl-BE" sz="1400" dirty="0">
                <a:solidFill>
                  <a:schemeClr val="tx1"/>
                </a:solidFill>
              </a:rPr>
              <a:t> de </a:t>
            </a:r>
            <a:r>
              <a:rPr lang="nl-BE" sz="1400" dirty="0" err="1">
                <a:solidFill>
                  <a:schemeClr val="tx1"/>
                </a:solidFill>
              </a:rPr>
              <a:t>l’expérience</a:t>
            </a:r>
            <a:r>
              <a:rPr lang="nl-BE" sz="1400" dirty="0">
                <a:solidFill>
                  <a:schemeClr val="tx1"/>
                </a:solidFill>
              </a:rPr>
              <a:t> </a:t>
            </a:r>
            <a:r>
              <a:rPr lang="nl-BE" sz="1400" dirty="0" err="1">
                <a:solidFill>
                  <a:schemeClr val="tx1"/>
                </a:solidFill>
              </a:rPr>
              <a:t>professionnelle</a:t>
            </a:r>
            <a:r>
              <a:rPr lang="nl-BE" sz="1400" dirty="0">
                <a:solidFill>
                  <a:schemeClr val="tx1"/>
                </a:solidFill>
              </a:rPr>
              <a:t> antérieure</a:t>
            </a:r>
          </a:p>
          <a:p>
            <a:pPr marL="285750" indent="-285750">
              <a:buFontTx/>
              <a:buChar char="-"/>
            </a:pPr>
            <a:r>
              <a:rPr lang="nl-BE" sz="1400" dirty="0" err="1">
                <a:solidFill>
                  <a:schemeClr val="tx1"/>
                </a:solidFill>
              </a:rPr>
              <a:t>Flexibilité</a:t>
            </a:r>
            <a:r>
              <a:rPr lang="nl-BE" sz="1400" dirty="0">
                <a:solidFill>
                  <a:schemeClr val="tx1"/>
                </a:solidFill>
              </a:rPr>
              <a:t> des </a:t>
            </a:r>
            <a:r>
              <a:rPr lang="nl-BE" sz="1400" dirty="0" err="1">
                <a:solidFill>
                  <a:schemeClr val="tx1"/>
                </a:solidFill>
              </a:rPr>
              <a:t>horaires</a:t>
            </a:r>
            <a:r>
              <a:rPr lang="nl-BE" sz="1400" dirty="0">
                <a:solidFill>
                  <a:schemeClr val="tx1"/>
                </a:solidFill>
              </a:rPr>
              <a:t> pour </a:t>
            </a:r>
            <a:r>
              <a:rPr lang="nl-BE" sz="1400" dirty="0" err="1">
                <a:solidFill>
                  <a:schemeClr val="tx1"/>
                </a:solidFill>
              </a:rPr>
              <a:t>permettre</a:t>
            </a:r>
            <a:r>
              <a:rPr lang="nl-BE" sz="1400" dirty="0">
                <a:solidFill>
                  <a:schemeClr val="tx1"/>
                </a:solidFill>
              </a:rPr>
              <a:t> </a:t>
            </a:r>
            <a:r>
              <a:rPr lang="nl-BE" sz="1400" dirty="0" err="1">
                <a:solidFill>
                  <a:schemeClr val="tx1"/>
                </a:solidFill>
              </a:rPr>
              <a:t>l’accès</a:t>
            </a:r>
            <a:r>
              <a:rPr lang="nl-BE" sz="1400" dirty="0">
                <a:solidFill>
                  <a:schemeClr val="tx1"/>
                </a:solidFill>
              </a:rPr>
              <a:t> au </a:t>
            </a:r>
            <a:r>
              <a:rPr lang="nl-BE" sz="1400" dirty="0" err="1">
                <a:solidFill>
                  <a:schemeClr val="tx1"/>
                </a:solidFill>
              </a:rPr>
              <a:t>travail</a:t>
            </a:r>
            <a:r>
              <a:rPr lang="nl-BE" sz="1400" dirty="0">
                <a:solidFill>
                  <a:schemeClr val="tx1"/>
                </a:solidFill>
              </a:rPr>
              <a:t> à de </a:t>
            </a:r>
            <a:r>
              <a:rPr lang="nl-BE" sz="1400" dirty="0" err="1">
                <a:solidFill>
                  <a:schemeClr val="tx1"/>
                </a:solidFill>
              </a:rPr>
              <a:t>jeunes</a:t>
            </a:r>
            <a:r>
              <a:rPr lang="nl-BE" sz="1400" dirty="0">
                <a:solidFill>
                  <a:schemeClr val="tx1"/>
                </a:solidFill>
              </a:rPr>
              <a:t> </a:t>
            </a:r>
            <a:r>
              <a:rPr lang="nl-BE" sz="1400" dirty="0" err="1">
                <a:solidFill>
                  <a:schemeClr val="tx1"/>
                </a:solidFill>
              </a:rPr>
              <a:t>parents</a:t>
            </a:r>
            <a:r>
              <a:rPr lang="nl-BE" sz="1400" dirty="0">
                <a:solidFill>
                  <a:schemeClr val="tx1"/>
                </a:solidFill>
              </a:rPr>
              <a:t> et </a:t>
            </a:r>
            <a:r>
              <a:rPr lang="nl-BE" sz="1400" dirty="0" err="1">
                <a:solidFill>
                  <a:schemeClr val="tx1"/>
                </a:solidFill>
              </a:rPr>
              <a:t>aux</a:t>
            </a:r>
            <a:r>
              <a:rPr lang="nl-BE" sz="1400" dirty="0">
                <a:solidFill>
                  <a:schemeClr val="tx1"/>
                </a:solidFill>
              </a:rPr>
              <a:t> </a:t>
            </a:r>
            <a:r>
              <a:rPr lang="nl-BE" sz="1400" dirty="0" err="1">
                <a:solidFill>
                  <a:schemeClr val="tx1"/>
                </a:solidFill>
              </a:rPr>
              <a:t>personnes</a:t>
            </a:r>
            <a:r>
              <a:rPr lang="nl-BE" sz="1400" dirty="0">
                <a:solidFill>
                  <a:schemeClr val="tx1"/>
                </a:solidFill>
              </a:rPr>
              <a:t> </a:t>
            </a:r>
            <a:r>
              <a:rPr lang="nl-BE" sz="1400" dirty="0" err="1">
                <a:solidFill>
                  <a:schemeClr val="tx1"/>
                </a:solidFill>
              </a:rPr>
              <a:t>assumant</a:t>
            </a:r>
            <a:r>
              <a:rPr lang="nl-BE" sz="1400" dirty="0">
                <a:solidFill>
                  <a:schemeClr val="tx1"/>
                </a:solidFill>
              </a:rPr>
              <a:t> des </a:t>
            </a:r>
            <a:r>
              <a:rPr lang="nl-BE" sz="1400" dirty="0" err="1">
                <a:solidFill>
                  <a:schemeClr val="tx1"/>
                </a:solidFill>
              </a:rPr>
              <a:t>responsabilités</a:t>
            </a:r>
            <a:r>
              <a:rPr lang="nl-BE" sz="1400" dirty="0">
                <a:solidFill>
                  <a:schemeClr val="tx1"/>
                </a:solidFill>
              </a:rPr>
              <a:t> familiales</a:t>
            </a:r>
          </a:p>
          <a:p>
            <a:pPr marL="285750" indent="-285750">
              <a:buFontTx/>
              <a:buChar char="-"/>
            </a:pPr>
            <a:r>
              <a:rPr lang="nl-BE" sz="1400" dirty="0">
                <a:solidFill>
                  <a:schemeClr val="tx1"/>
                </a:solidFill>
              </a:rPr>
              <a:t>Mise en </a:t>
            </a:r>
            <a:r>
              <a:rPr lang="nl-BE" sz="1400" dirty="0" err="1">
                <a:solidFill>
                  <a:schemeClr val="tx1"/>
                </a:solidFill>
              </a:rPr>
              <a:t>place</a:t>
            </a:r>
            <a:r>
              <a:rPr lang="nl-BE" sz="1400" dirty="0">
                <a:solidFill>
                  <a:schemeClr val="tx1"/>
                </a:solidFill>
              </a:rPr>
              <a:t> </a:t>
            </a:r>
            <a:r>
              <a:rPr lang="nl-BE" sz="1400" dirty="0" err="1">
                <a:solidFill>
                  <a:schemeClr val="tx1"/>
                </a:solidFill>
              </a:rPr>
              <a:t>d’une</a:t>
            </a:r>
            <a:r>
              <a:rPr lang="nl-BE" sz="1400" dirty="0">
                <a:solidFill>
                  <a:schemeClr val="tx1"/>
                </a:solidFill>
              </a:rPr>
              <a:t> </a:t>
            </a:r>
            <a:r>
              <a:rPr lang="nl-BE" sz="1400" dirty="0" err="1">
                <a:solidFill>
                  <a:schemeClr val="tx1"/>
                </a:solidFill>
              </a:rPr>
              <a:t>politique</a:t>
            </a:r>
            <a:r>
              <a:rPr lang="nl-BE" sz="1400" dirty="0">
                <a:solidFill>
                  <a:schemeClr val="tx1"/>
                </a:solidFill>
              </a:rPr>
              <a:t> </a:t>
            </a:r>
            <a:r>
              <a:rPr lang="nl-BE" sz="1400" dirty="0" err="1">
                <a:solidFill>
                  <a:schemeClr val="tx1"/>
                </a:solidFill>
              </a:rPr>
              <a:t>salariale</a:t>
            </a:r>
            <a:r>
              <a:rPr lang="nl-BE" sz="1400" dirty="0">
                <a:solidFill>
                  <a:schemeClr val="tx1"/>
                </a:solidFill>
              </a:rPr>
              <a:t> égalitaire</a:t>
            </a:r>
          </a:p>
          <a:p>
            <a:pPr marL="285750" indent="-285750">
              <a:buFontTx/>
              <a:buChar char="-"/>
            </a:pPr>
            <a:r>
              <a:rPr lang="nl-BE" sz="1400" dirty="0" err="1">
                <a:solidFill>
                  <a:schemeClr val="tx1"/>
                </a:solidFill>
              </a:rPr>
              <a:t>Formations</a:t>
            </a:r>
            <a:r>
              <a:rPr lang="nl-BE" sz="1400" dirty="0">
                <a:solidFill>
                  <a:schemeClr val="tx1"/>
                </a:solidFill>
              </a:rPr>
              <a:t> </a:t>
            </a:r>
            <a:r>
              <a:rPr lang="nl-BE" sz="1400" dirty="0" err="1">
                <a:solidFill>
                  <a:schemeClr val="tx1"/>
                </a:solidFill>
              </a:rPr>
              <a:t>continues</a:t>
            </a:r>
            <a:r>
              <a:rPr lang="nl-BE" sz="1400" dirty="0">
                <a:solidFill>
                  <a:schemeClr val="tx1"/>
                </a:solidFill>
              </a:rPr>
              <a:t> et </a:t>
            </a:r>
            <a:r>
              <a:rPr lang="nl-BE" sz="1400" dirty="0" err="1">
                <a:solidFill>
                  <a:schemeClr val="tx1"/>
                </a:solidFill>
              </a:rPr>
              <a:t>accessibles</a:t>
            </a:r>
            <a:r>
              <a:rPr lang="nl-BE" sz="1400" dirty="0">
                <a:solidFill>
                  <a:schemeClr val="tx1"/>
                </a:solidFill>
              </a:rPr>
              <a:t> pour </a:t>
            </a:r>
            <a:r>
              <a:rPr lang="nl-BE" sz="1400" dirty="0" err="1">
                <a:solidFill>
                  <a:schemeClr val="tx1"/>
                </a:solidFill>
              </a:rPr>
              <a:t>tout</a:t>
            </a:r>
            <a:r>
              <a:rPr lang="nl-BE" sz="1400" dirty="0">
                <a:solidFill>
                  <a:schemeClr val="tx1"/>
                </a:solidFill>
              </a:rPr>
              <a:t> le monde</a:t>
            </a:r>
          </a:p>
        </p:txBody>
      </p:sp>
    </p:spTree>
    <p:extLst>
      <p:ext uri="{BB962C8B-B14F-4D97-AF65-F5344CB8AC3E}">
        <p14:creationId xmlns:p14="http://schemas.microsoft.com/office/powerpoint/2010/main" val="3266648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DF7771-63F5-9673-6FD9-723F0D7B68C3}"/>
              </a:ext>
            </a:extLst>
          </p:cNvPr>
          <p:cNvSpPr>
            <a:spLocks noGrp="1"/>
          </p:cNvSpPr>
          <p:nvPr>
            <p:ph type="title"/>
          </p:nvPr>
        </p:nvSpPr>
        <p:spPr/>
        <p:txBody>
          <a:bodyPr>
            <a:normAutofit fontScale="90000"/>
          </a:bodyPr>
          <a:lstStyle/>
          <a:p>
            <a:r>
              <a:rPr lang="nl-BE" sz="2200" b="1" dirty="0"/>
              <a:t>QUELQUES EXEMPLES CONCRETS </a:t>
            </a:r>
            <a:br>
              <a:rPr lang="nl-BE" sz="4000" b="1" dirty="0"/>
            </a:br>
            <a:r>
              <a:rPr lang="fr-BE" sz="1800" dirty="0"/>
              <a:t>É</a:t>
            </a:r>
            <a:r>
              <a:rPr lang="fr-FR" sz="1800" i="0" dirty="0">
                <a:effectLst/>
              </a:rPr>
              <a:t>GALITE </a:t>
            </a:r>
            <a:r>
              <a:rPr lang="nl-BE" sz="1800" b="1" dirty="0"/>
              <a:t>HOMMES/FEMMES – COMMUNICATION NEUTRE/ ACCESSIBLE</a:t>
            </a:r>
            <a:endParaRPr lang="fr-BE" sz="1800" dirty="0"/>
          </a:p>
        </p:txBody>
      </p:sp>
      <p:sp>
        <p:nvSpPr>
          <p:cNvPr id="3" name="Tijdelijke aanduiding voor tekst 2">
            <a:extLst>
              <a:ext uri="{FF2B5EF4-FFF2-40B4-BE49-F238E27FC236}">
                <a16:creationId xmlns:a16="http://schemas.microsoft.com/office/drawing/2014/main" id="{288D6570-88A4-AB45-B1AA-5698937D57EB}"/>
              </a:ext>
            </a:extLst>
          </p:cNvPr>
          <p:cNvSpPr>
            <a:spLocks noGrp="1"/>
          </p:cNvSpPr>
          <p:nvPr>
            <p:ph type="body" sz="quarter" idx="10"/>
          </p:nvPr>
        </p:nvSpPr>
        <p:spPr/>
        <p:txBody>
          <a:bodyPr>
            <a:normAutofit/>
          </a:bodyPr>
          <a:lstStyle/>
          <a:p>
            <a:r>
              <a:rPr lang="nl-BE" sz="1400" dirty="0" err="1">
                <a:solidFill>
                  <a:schemeClr val="tx1"/>
                </a:solidFill>
              </a:rPr>
              <a:t>Une</a:t>
            </a:r>
            <a:r>
              <a:rPr lang="nl-BE" sz="1400" dirty="0">
                <a:solidFill>
                  <a:schemeClr val="tx1"/>
                </a:solidFill>
              </a:rPr>
              <a:t> </a:t>
            </a:r>
            <a:r>
              <a:rPr lang="nl-BE" sz="1400" dirty="0" err="1">
                <a:solidFill>
                  <a:schemeClr val="tx1"/>
                </a:solidFill>
              </a:rPr>
              <a:t>communication</a:t>
            </a:r>
            <a:r>
              <a:rPr lang="nl-BE" sz="1400" dirty="0">
                <a:solidFill>
                  <a:schemeClr val="tx1"/>
                </a:solidFill>
              </a:rPr>
              <a:t> </a:t>
            </a:r>
            <a:r>
              <a:rPr lang="nl-BE" sz="1400" dirty="0" err="1">
                <a:solidFill>
                  <a:schemeClr val="tx1"/>
                </a:solidFill>
              </a:rPr>
              <a:t>qui</a:t>
            </a:r>
            <a:r>
              <a:rPr lang="nl-BE" sz="1400" dirty="0">
                <a:solidFill>
                  <a:schemeClr val="tx1"/>
                </a:solidFill>
              </a:rPr>
              <a:t> </a:t>
            </a:r>
            <a:r>
              <a:rPr lang="nl-BE" sz="1400" dirty="0" err="1">
                <a:solidFill>
                  <a:schemeClr val="tx1"/>
                </a:solidFill>
              </a:rPr>
              <a:t>s’adresse</a:t>
            </a:r>
            <a:r>
              <a:rPr lang="nl-BE" sz="1400" dirty="0">
                <a:solidFill>
                  <a:schemeClr val="tx1"/>
                </a:solidFill>
              </a:rPr>
              <a:t> </a:t>
            </a:r>
            <a:r>
              <a:rPr lang="nl-BE" sz="1400" dirty="0" err="1">
                <a:solidFill>
                  <a:schemeClr val="tx1"/>
                </a:solidFill>
              </a:rPr>
              <a:t>aussi</a:t>
            </a:r>
            <a:r>
              <a:rPr lang="nl-BE" sz="1400" dirty="0">
                <a:solidFill>
                  <a:schemeClr val="tx1"/>
                </a:solidFill>
              </a:rPr>
              <a:t> </a:t>
            </a:r>
            <a:r>
              <a:rPr lang="nl-BE" sz="1400" dirty="0" err="1">
                <a:solidFill>
                  <a:schemeClr val="tx1"/>
                </a:solidFill>
              </a:rPr>
              <a:t>bien</a:t>
            </a:r>
            <a:r>
              <a:rPr lang="nl-BE" sz="1400" dirty="0">
                <a:solidFill>
                  <a:schemeClr val="tx1"/>
                </a:solidFill>
              </a:rPr>
              <a:t> </a:t>
            </a:r>
            <a:r>
              <a:rPr lang="nl-BE" sz="1400" dirty="0" err="1">
                <a:solidFill>
                  <a:schemeClr val="tx1"/>
                </a:solidFill>
              </a:rPr>
              <a:t>aux</a:t>
            </a:r>
            <a:r>
              <a:rPr lang="nl-BE" sz="1400" dirty="0">
                <a:solidFill>
                  <a:schemeClr val="tx1"/>
                </a:solidFill>
              </a:rPr>
              <a:t> </a:t>
            </a:r>
            <a:r>
              <a:rPr lang="nl-BE" sz="1400" dirty="0" err="1">
                <a:solidFill>
                  <a:schemeClr val="tx1"/>
                </a:solidFill>
              </a:rPr>
              <a:t>femmes</a:t>
            </a:r>
            <a:r>
              <a:rPr lang="nl-BE" sz="1400" dirty="0">
                <a:solidFill>
                  <a:schemeClr val="tx1"/>
                </a:solidFill>
              </a:rPr>
              <a:t> </a:t>
            </a:r>
            <a:r>
              <a:rPr lang="nl-BE" sz="1400" dirty="0" err="1">
                <a:solidFill>
                  <a:schemeClr val="tx1"/>
                </a:solidFill>
              </a:rPr>
              <a:t>qu’aux</a:t>
            </a:r>
            <a:r>
              <a:rPr lang="nl-BE" sz="1400" dirty="0">
                <a:solidFill>
                  <a:schemeClr val="tx1"/>
                </a:solidFill>
              </a:rPr>
              <a:t> </a:t>
            </a:r>
            <a:r>
              <a:rPr lang="nl-BE" sz="1400" dirty="0" err="1">
                <a:solidFill>
                  <a:schemeClr val="tx1"/>
                </a:solidFill>
              </a:rPr>
              <a:t>hommes</a:t>
            </a:r>
            <a:r>
              <a:rPr lang="nl-BE" sz="1400" dirty="0">
                <a:solidFill>
                  <a:schemeClr val="tx1"/>
                </a:solidFill>
              </a:rPr>
              <a:t> et le </a:t>
            </a:r>
            <a:r>
              <a:rPr lang="nl-BE" sz="1400" dirty="0" err="1">
                <a:solidFill>
                  <a:schemeClr val="tx1"/>
                </a:solidFill>
              </a:rPr>
              <a:t>choix</a:t>
            </a:r>
            <a:r>
              <a:rPr lang="nl-BE" sz="1400" dirty="0">
                <a:solidFill>
                  <a:schemeClr val="tx1"/>
                </a:solidFill>
              </a:rPr>
              <a:t> </a:t>
            </a:r>
            <a:r>
              <a:rPr lang="nl-BE" sz="1400" dirty="0" err="1">
                <a:solidFill>
                  <a:schemeClr val="tx1"/>
                </a:solidFill>
              </a:rPr>
              <a:t>d’un</a:t>
            </a:r>
            <a:r>
              <a:rPr lang="nl-BE" sz="1400" dirty="0">
                <a:solidFill>
                  <a:schemeClr val="tx1"/>
                </a:solidFill>
              </a:rPr>
              <a:t> </a:t>
            </a:r>
            <a:r>
              <a:rPr lang="nl-BE" sz="1400" dirty="0" err="1">
                <a:solidFill>
                  <a:schemeClr val="tx1"/>
                </a:solidFill>
              </a:rPr>
              <a:t>language</a:t>
            </a:r>
            <a:r>
              <a:rPr lang="nl-BE" sz="1400" dirty="0">
                <a:solidFill>
                  <a:schemeClr val="tx1"/>
                </a:solidFill>
              </a:rPr>
              <a:t> </a:t>
            </a:r>
            <a:r>
              <a:rPr lang="nl-BE" sz="1400" dirty="0" err="1">
                <a:solidFill>
                  <a:schemeClr val="tx1"/>
                </a:solidFill>
              </a:rPr>
              <a:t>axé</a:t>
            </a:r>
            <a:r>
              <a:rPr lang="nl-BE" sz="1400" dirty="0">
                <a:solidFill>
                  <a:schemeClr val="tx1"/>
                </a:solidFill>
              </a:rPr>
              <a:t> </a:t>
            </a:r>
            <a:r>
              <a:rPr lang="nl-BE" sz="1400" dirty="0" err="1">
                <a:solidFill>
                  <a:schemeClr val="tx1"/>
                </a:solidFill>
              </a:rPr>
              <a:t>sur</a:t>
            </a:r>
            <a:r>
              <a:rPr lang="nl-BE" sz="1400" dirty="0">
                <a:solidFill>
                  <a:schemeClr val="tx1"/>
                </a:solidFill>
              </a:rPr>
              <a:t> la </a:t>
            </a:r>
            <a:r>
              <a:rPr lang="nl-BE" sz="1400" dirty="0" err="1">
                <a:solidFill>
                  <a:schemeClr val="tx1"/>
                </a:solidFill>
              </a:rPr>
              <a:t>neutralité</a:t>
            </a:r>
            <a:r>
              <a:rPr lang="nl-BE" sz="1400" dirty="0">
                <a:solidFill>
                  <a:schemeClr val="tx1"/>
                </a:solidFill>
              </a:rPr>
              <a:t> </a:t>
            </a:r>
            <a:r>
              <a:rPr lang="nl-BE" sz="1400" dirty="0" err="1">
                <a:solidFill>
                  <a:schemeClr val="tx1"/>
                </a:solidFill>
              </a:rPr>
              <a:t>qui</a:t>
            </a:r>
            <a:r>
              <a:rPr lang="nl-BE" sz="1400" dirty="0">
                <a:solidFill>
                  <a:schemeClr val="tx1"/>
                </a:solidFill>
              </a:rPr>
              <a:t> </a:t>
            </a:r>
            <a:r>
              <a:rPr lang="nl-BE" sz="1400" dirty="0" err="1">
                <a:solidFill>
                  <a:schemeClr val="tx1"/>
                </a:solidFill>
              </a:rPr>
              <a:t>utilise</a:t>
            </a:r>
            <a:r>
              <a:rPr lang="nl-BE" sz="1400" dirty="0">
                <a:solidFill>
                  <a:schemeClr val="tx1"/>
                </a:solidFill>
              </a:rPr>
              <a:t>: </a:t>
            </a:r>
          </a:p>
          <a:p>
            <a:endParaRPr lang="nl-BE" sz="1400" dirty="0">
              <a:solidFill>
                <a:schemeClr val="tx1"/>
              </a:solidFill>
            </a:endParaRPr>
          </a:p>
          <a:p>
            <a:pPr marL="342900" indent="-342900">
              <a:buFontTx/>
              <a:buChar char="-"/>
            </a:pPr>
            <a:r>
              <a:rPr lang="nl-BE" sz="1400" dirty="0">
                <a:solidFill>
                  <a:schemeClr val="tx1"/>
                </a:solidFill>
              </a:rPr>
              <a:t>Des </a:t>
            </a:r>
            <a:r>
              <a:rPr lang="nl-BE" sz="1400" dirty="0" err="1">
                <a:solidFill>
                  <a:schemeClr val="tx1"/>
                </a:solidFill>
              </a:rPr>
              <a:t>termes</a:t>
            </a:r>
            <a:r>
              <a:rPr lang="nl-BE" sz="1400" dirty="0">
                <a:solidFill>
                  <a:schemeClr val="tx1"/>
                </a:solidFill>
              </a:rPr>
              <a:t> </a:t>
            </a:r>
            <a:r>
              <a:rPr lang="nl-BE" sz="1400" dirty="0" err="1">
                <a:solidFill>
                  <a:schemeClr val="tx1"/>
                </a:solidFill>
              </a:rPr>
              <a:t>épicènes</a:t>
            </a:r>
            <a:r>
              <a:rPr lang="nl-BE" sz="1400" dirty="0">
                <a:solidFill>
                  <a:schemeClr val="tx1"/>
                </a:solidFill>
              </a:rPr>
              <a:t> (les </a:t>
            </a:r>
            <a:r>
              <a:rPr lang="nl-BE" sz="1400" dirty="0" err="1">
                <a:solidFill>
                  <a:schemeClr val="tx1"/>
                </a:solidFill>
              </a:rPr>
              <a:t>gestionnaires</a:t>
            </a:r>
            <a:r>
              <a:rPr lang="nl-BE" sz="1400" dirty="0">
                <a:solidFill>
                  <a:schemeClr val="tx1"/>
                </a:solidFill>
              </a:rPr>
              <a:t> de </a:t>
            </a:r>
            <a:r>
              <a:rPr lang="nl-BE" sz="1400" dirty="0" err="1">
                <a:solidFill>
                  <a:schemeClr val="tx1"/>
                </a:solidFill>
              </a:rPr>
              <a:t>projet</a:t>
            </a:r>
            <a:r>
              <a:rPr lang="nl-BE" sz="1400" dirty="0">
                <a:solidFill>
                  <a:schemeClr val="tx1"/>
                </a:solidFill>
              </a:rPr>
              <a:t>, les </a:t>
            </a:r>
            <a:r>
              <a:rPr lang="nl-BE" sz="1400" dirty="0" err="1">
                <a:solidFill>
                  <a:schemeClr val="tx1"/>
                </a:solidFill>
              </a:rPr>
              <a:t>responsables</a:t>
            </a:r>
            <a:r>
              <a:rPr lang="nl-BE" sz="1400" dirty="0">
                <a:solidFill>
                  <a:schemeClr val="tx1"/>
                </a:solidFill>
              </a:rPr>
              <a:t>, …)</a:t>
            </a:r>
          </a:p>
          <a:p>
            <a:pPr marL="342900" indent="-342900">
              <a:buFontTx/>
              <a:buChar char="-"/>
            </a:pPr>
            <a:r>
              <a:rPr lang="nl-BE" sz="1400" dirty="0">
                <a:solidFill>
                  <a:schemeClr val="tx1"/>
                </a:solidFill>
              </a:rPr>
              <a:t>Des </a:t>
            </a:r>
            <a:r>
              <a:rPr lang="nl-BE" sz="1400" dirty="0" err="1">
                <a:solidFill>
                  <a:schemeClr val="tx1"/>
                </a:solidFill>
              </a:rPr>
              <a:t>termes</a:t>
            </a:r>
            <a:r>
              <a:rPr lang="nl-BE" sz="1400" dirty="0">
                <a:solidFill>
                  <a:schemeClr val="tx1"/>
                </a:solidFill>
              </a:rPr>
              <a:t> </a:t>
            </a:r>
            <a:r>
              <a:rPr lang="nl-BE" sz="1400" dirty="0" err="1">
                <a:solidFill>
                  <a:schemeClr val="tx1"/>
                </a:solidFill>
              </a:rPr>
              <a:t>collectifs</a:t>
            </a:r>
            <a:r>
              <a:rPr lang="nl-BE" sz="1400" dirty="0">
                <a:solidFill>
                  <a:schemeClr val="tx1"/>
                </a:solidFill>
              </a:rPr>
              <a:t> (les </a:t>
            </a:r>
            <a:r>
              <a:rPr lang="nl-BE" sz="1400" dirty="0" err="1">
                <a:solidFill>
                  <a:schemeClr val="tx1"/>
                </a:solidFill>
              </a:rPr>
              <a:t>membres</a:t>
            </a:r>
            <a:r>
              <a:rPr lang="nl-BE" sz="1400" dirty="0">
                <a:solidFill>
                  <a:schemeClr val="tx1"/>
                </a:solidFill>
              </a:rPr>
              <a:t> du bureau, le public, les </a:t>
            </a:r>
            <a:r>
              <a:rPr lang="nl-BE" sz="1400" dirty="0" err="1">
                <a:solidFill>
                  <a:schemeClr val="tx1"/>
                </a:solidFill>
              </a:rPr>
              <a:t>personnes</a:t>
            </a:r>
            <a:r>
              <a:rPr lang="nl-BE" sz="1400" dirty="0">
                <a:solidFill>
                  <a:schemeClr val="tx1"/>
                </a:solidFill>
              </a:rPr>
              <a:t>, …)</a:t>
            </a:r>
          </a:p>
          <a:p>
            <a:pPr marL="342900" indent="-342900">
              <a:buFontTx/>
              <a:buChar char="-"/>
            </a:pPr>
            <a:r>
              <a:rPr lang="nl-BE" sz="1400" dirty="0">
                <a:solidFill>
                  <a:schemeClr val="tx1"/>
                </a:solidFill>
              </a:rPr>
              <a:t>Des </a:t>
            </a:r>
            <a:r>
              <a:rPr lang="nl-BE" sz="1400" dirty="0" err="1">
                <a:solidFill>
                  <a:schemeClr val="tx1"/>
                </a:solidFill>
              </a:rPr>
              <a:t>formes</a:t>
            </a:r>
            <a:r>
              <a:rPr lang="nl-BE" sz="1400" dirty="0">
                <a:solidFill>
                  <a:schemeClr val="tx1"/>
                </a:solidFill>
              </a:rPr>
              <a:t> </a:t>
            </a:r>
            <a:r>
              <a:rPr lang="nl-BE" sz="1400" dirty="0" err="1">
                <a:solidFill>
                  <a:schemeClr val="tx1"/>
                </a:solidFill>
              </a:rPr>
              <a:t>masculines</a:t>
            </a:r>
            <a:r>
              <a:rPr lang="nl-BE" sz="1400" dirty="0">
                <a:solidFill>
                  <a:schemeClr val="tx1"/>
                </a:solidFill>
              </a:rPr>
              <a:t> et </a:t>
            </a:r>
            <a:r>
              <a:rPr lang="nl-BE" sz="1400" dirty="0" err="1">
                <a:solidFill>
                  <a:schemeClr val="tx1"/>
                </a:solidFill>
              </a:rPr>
              <a:t>féminines</a:t>
            </a:r>
            <a:r>
              <a:rPr lang="nl-BE" sz="1400" dirty="0">
                <a:solidFill>
                  <a:schemeClr val="tx1"/>
                </a:solidFill>
              </a:rPr>
              <a:t> pour les métiers</a:t>
            </a:r>
          </a:p>
          <a:p>
            <a:pPr marL="342900" indent="-342900">
              <a:buFontTx/>
              <a:buChar char="-"/>
            </a:pPr>
            <a:r>
              <a:rPr lang="nl-BE" sz="1400" dirty="0">
                <a:solidFill>
                  <a:schemeClr val="tx1"/>
                </a:solidFill>
              </a:rPr>
              <a:t>Des images et </a:t>
            </a:r>
            <a:r>
              <a:rPr lang="nl-BE" sz="1400" dirty="0" err="1">
                <a:solidFill>
                  <a:schemeClr val="tx1"/>
                </a:solidFill>
              </a:rPr>
              <a:t>visuels</a:t>
            </a:r>
            <a:r>
              <a:rPr lang="nl-BE" sz="1400" dirty="0">
                <a:solidFill>
                  <a:schemeClr val="tx1"/>
                </a:solidFill>
              </a:rPr>
              <a:t> </a:t>
            </a:r>
            <a:r>
              <a:rPr lang="nl-BE" sz="1400" dirty="0" err="1">
                <a:solidFill>
                  <a:schemeClr val="tx1"/>
                </a:solidFill>
              </a:rPr>
              <a:t>qui</a:t>
            </a:r>
            <a:r>
              <a:rPr lang="nl-BE" sz="1400" dirty="0">
                <a:solidFill>
                  <a:schemeClr val="tx1"/>
                </a:solidFill>
              </a:rPr>
              <a:t> </a:t>
            </a:r>
            <a:r>
              <a:rPr lang="nl-BE" sz="1400" dirty="0" err="1">
                <a:solidFill>
                  <a:schemeClr val="tx1"/>
                </a:solidFill>
              </a:rPr>
              <a:t>reflètent</a:t>
            </a:r>
            <a:r>
              <a:rPr lang="nl-BE" sz="1400" dirty="0">
                <a:solidFill>
                  <a:schemeClr val="tx1"/>
                </a:solidFill>
              </a:rPr>
              <a:t> la </a:t>
            </a:r>
            <a:r>
              <a:rPr lang="nl-BE" sz="1400" dirty="0" err="1">
                <a:solidFill>
                  <a:schemeClr val="tx1"/>
                </a:solidFill>
              </a:rPr>
              <a:t>mixité</a:t>
            </a:r>
            <a:r>
              <a:rPr lang="nl-BE" sz="1400" dirty="0">
                <a:solidFill>
                  <a:schemeClr val="tx1"/>
                </a:solidFill>
              </a:rPr>
              <a:t> de la </a:t>
            </a:r>
            <a:r>
              <a:rPr lang="nl-BE" sz="1400" dirty="0" err="1">
                <a:solidFill>
                  <a:schemeClr val="tx1"/>
                </a:solidFill>
              </a:rPr>
              <a:t>société</a:t>
            </a:r>
            <a:endParaRPr lang="nl-BE" sz="1400" dirty="0">
              <a:solidFill>
                <a:schemeClr val="tx1"/>
              </a:solidFill>
            </a:endParaRPr>
          </a:p>
          <a:p>
            <a:pPr marL="342900" indent="-342900">
              <a:buFontTx/>
              <a:buChar char="-"/>
            </a:pPr>
            <a:r>
              <a:rPr lang="nl-BE" sz="1400" dirty="0" err="1">
                <a:solidFill>
                  <a:schemeClr val="tx1"/>
                </a:solidFill>
              </a:rPr>
              <a:t>Un</a:t>
            </a:r>
            <a:r>
              <a:rPr lang="nl-BE" sz="1400" dirty="0">
                <a:solidFill>
                  <a:schemeClr val="tx1"/>
                </a:solidFill>
              </a:rPr>
              <a:t> vocabulaire </a:t>
            </a:r>
            <a:r>
              <a:rPr lang="nl-BE" sz="1400" dirty="0" err="1">
                <a:solidFill>
                  <a:schemeClr val="tx1"/>
                </a:solidFill>
              </a:rPr>
              <a:t>accessible</a:t>
            </a:r>
            <a:r>
              <a:rPr lang="nl-BE" sz="1400" dirty="0">
                <a:solidFill>
                  <a:schemeClr val="tx1"/>
                </a:solidFill>
              </a:rPr>
              <a:t> à </a:t>
            </a:r>
            <a:r>
              <a:rPr lang="nl-BE" sz="1400" dirty="0" err="1">
                <a:solidFill>
                  <a:schemeClr val="tx1"/>
                </a:solidFill>
              </a:rPr>
              <a:t>un</a:t>
            </a:r>
            <a:r>
              <a:rPr lang="nl-BE" sz="1400" dirty="0">
                <a:solidFill>
                  <a:schemeClr val="tx1"/>
                </a:solidFill>
              </a:rPr>
              <a:t> public plus large </a:t>
            </a:r>
            <a:r>
              <a:rPr lang="nl-BE" sz="1400" dirty="0" err="1">
                <a:solidFill>
                  <a:schemeClr val="tx1"/>
                </a:solidFill>
              </a:rPr>
              <a:t>lors</a:t>
            </a:r>
            <a:r>
              <a:rPr lang="nl-BE" sz="1400" dirty="0">
                <a:solidFill>
                  <a:schemeClr val="tx1"/>
                </a:solidFill>
              </a:rPr>
              <a:t> des </a:t>
            </a:r>
            <a:r>
              <a:rPr lang="nl-BE" sz="1400" dirty="0" err="1">
                <a:solidFill>
                  <a:schemeClr val="tx1"/>
                </a:solidFill>
              </a:rPr>
              <a:t>activités</a:t>
            </a:r>
            <a:r>
              <a:rPr lang="nl-BE" sz="1400" dirty="0">
                <a:solidFill>
                  <a:schemeClr val="tx1"/>
                </a:solidFill>
              </a:rPr>
              <a:t> </a:t>
            </a:r>
            <a:r>
              <a:rPr lang="nl-BE" sz="1400" dirty="0" err="1">
                <a:solidFill>
                  <a:schemeClr val="tx1"/>
                </a:solidFill>
              </a:rPr>
              <a:t>publiques</a:t>
            </a:r>
            <a:r>
              <a:rPr lang="nl-BE" sz="1400" dirty="0">
                <a:solidFill>
                  <a:schemeClr val="tx1"/>
                </a:solidFill>
              </a:rPr>
              <a:t> </a:t>
            </a:r>
          </a:p>
          <a:p>
            <a:r>
              <a:rPr lang="nl-BE" sz="1400" dirty="0">
                <a:solidFill>
                  <a:schemeClr val="tx1"/>
                </a:solidFill>
              </a:rPr>
              <a:t>(Source: rapport </a:t>
            </a:r>
            <a:r>
              <a:rPr lang="nl-BE" sz="1400" dirty="0" err="1">
                <a:solidFill>
                  <a:schemeClr val="tx1"/>
                </a:solidFill>
              </a:rPr>
              <a:t>semestriel</a:t>
            </a:r>
            <a:r>
              <a:rPr lang="nl-BE" sz="1400" dirty="0">
                <a:solidFill>
                  <a:schemeClr val="tx1"/>
                </a:solidFill>
              </a:rPr>
              <a:t> “</a:t>
            </a:r>
            <a:r>
              <a:rPr lang="nl-BE" sz="1400" dirty="0" err="1">
                <a:solidFill>
                  <a:schemeClr val="tx1"/>
                </a:solidFill>
              </a:rPr>
              <a:t>Metrolab</a:t>
            </a:r>
            <a:r>
              <a:rPr lang="nl-BE" sz="1400" dirty="0">
                <a:solidFill>
                  <a:schemeClr val="tx1"/>
                </a:solidFill>
              </a:rPr>
              <a:t>”)</a:t>
            </a:r>
            <a:endParaRPr lang="fr-BE" sz="1400" dirty="0">
              <a:solidFill>
                <a:schemeClr val="tx1"/>
              </a:solidFill>
            </a:endParaRPr>
          </a:p>
        </p:txBody>
      </p:sp>
    </p:spTree>
    <p:extLst>
      <p:ext uri="{BB962C8B-B14F-4D97-AF65-F5344CB8AC3E}">
        <p14:creationId xmlns:p14="http://schemas.microsoft.com/office/powerpoint/2010/main" val="366606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lang="nl-BE" sz="2200" b="1" dirty="0"/>
            </a:br>
            <a:r>
              <a:rPr lang="nl-BE" sz="2200" b="1" dirty="0"/>
              <a:t>QUELQUES EXEMPLES CONCRETS</a:t>
            </a:r>
            <a:br>
              <a:rPr lang="nl-BE" sz="2200" b="1" dirty="0"/>
            </a:br>
            <a:r>
              <a:rPr lang="nl-BE" sz="1600" b="1" dirty="0"/>
              <a:t>GENRE</a:t>
            </a:r>
            <a:r>
              <a:rPr lang="nl-BE" sz="2200" b="1" dirty="0"/>
              <a:t> </a:t>
            </a:r>
            <a:br>
              <a:rPr lang="nl-BE" b="1" dirty="0"/>
            </a:br>
            <a:endParaRPr lang="fr-BE"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r>
              <a:rPr lang="fr-FR" sz="1400" dirty="0">
                <a:solidFill>
                  <a:schemeClr val="tx1"/>
                </a:solidFill>
              </a:rPr>
              <a:t>Des équipes mixtes : </a:t>
            </a:r>
          </a:p>
          <a:p>
            <a:r>
              <a:rPr lang="fr-FR" sz="1400" dirty="0">
                <a:solidFill>
                  <a:schemeClr val="tx1"/>
                </a:solidFill>
              </a:rPr>
              <a:t>La composition des équipes de Zinneke et du projet Feder s’est fait avec une attention particulière pour la question de la diversité. </a:t>
            </a:r>
          </a:p>
          <a:p>
            <a:r>
              <a:rPr lang="fr-FR" sz="1400" dirty="0">
                <a:solidFill>
                  <a:schemeClr val="tx1"/>
                </a:solidFill>
              </a:rPr>
              <a:t>L’équipe Zinneke était, durant le projet, composée de 6 femmes et 6 hommes, renforcée dans le cadre du projet Feder par une femme, en charge de la coordination du projet. </a:t>
            </a:r>
          </a:p>
          <a:p>
            <a:r>
              <a:rPr lang="fr-FR" sz="1400" dirty="0">
                <a:solidFill>
                  <a:schemeClr val="tx1"/>
                </a:solidFill>
              </a:rPr>
              <a:t>Par ailleurs, l’équipe est composée de personnes d’âges, de profils sociaux, de langues, de compétences et savoir-faire et d’expériences très diversifiés. </a:t>
            </a:r>
            <a:br>
              <a:rPr lang="fr-FR" sz="1400" dirty="0">
                <a:solidFill>
                  <a:schemeClr val="tx1"/>
                </a:solidFill>
              </a:rPr>
            </a:br>
            <a:endParaRPr lang="fr-FR" sz="1400" dirty="0">
              <a:solidFill>
                <a:schemeClr val="tx1"/>
              </a:solidFill>
            </a:endParaRPr>
          </a:p>
          <a:p>
            <a:r>
              <a:rPr lang="nl-BE" sz="1400" dirty="0">
                <a:solidFill>
                  <a:schemeClr val="tx1"/>
                </a:solidFill>
              </a:rPr>
              <a:t>(Source: rapport </a:t>
            </a:r>
            <a:r>
              <a:rPr lang="nl-BE" sz="1400" dirty="0" err="1">
                <a:solidFill>
                  <a:schemeClr val="tx1"/>
                </a:solidFill>
              </a:rPr>
              <a:t>semestriel</a:t>
            </a:r>
            <a:r>
              <a:rPr lang="nl-BE" sz="1400" dirty="0">
                <a:solidFill>
                  <a:schemeClr val="tx1"/>
                </a:solidFill>
              </a:rPr>
              <a:t> “Zinneke”</a:t>
            </a:r>
            <a:r>
              <a:rPr lang="en-GB" sz="1400" dirty="0">
                <a:solidFill>
                  <a:schemeClr val="tx1"/>
                </a:solidFill>
                <a:effectLst/>
                <a:ea typeface="ヒラギノ角ゴ Pro W3"/>
              </a:rPr>
              <a:t>)</a:t>
            </a:r>
            <a:endParaRPr lang="fr-BE" sz="1400" b="1" dirty="0">
              <a:solidFill>
                <a:schemeClr val="tx1"/>
              </a:solidFill>
              <a:effectLst/>
              <a:ea typeface="Times New Roman" panose="02020603050405020304" pitchFamily="18" charset="0"/>
            </a:endParaRPr>
          </a:p>
          <a:p>
            <a:endParaRPr lang="fr-BE" sz="1400" dirty="0"/>
          </a:p>
        </p:txBody>
      </p:sp>
    </p:spTree>
    <p:extLst>
      <p:ext uri="{BB962C8B-B14F-4D97-AF65-F5344CB8AC3E}">
        <p14:creationId xmlns:p14="http://schemas.microsoft.com/office/powerpoint/2010/main" val="807775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98C34D-6786-3B4B-6222-6A082A44F556}"/>
              </a:ext>
            </a:extLst>
          </p:cNvPr>
          <p:cNvSpPr>
            <a:spLocks noGrp="1"/>
          </p:cNvSpPr>
          <p:nvPr>
            <p:ph type="title"/>
          </p:nvPr>
        </p:nvSpPr>
        <p:spPr/>
        <p:txBody>
          <a:bodyPr>
            <a:normAutofit fontScale="90000"/>
          </a:bodyPr>
          <a:lstStyle/>
          <a:p>
            <a:r>
              <a:rPr lang="nl-BE" sz="2200" b="1" dirty="0"/>
              <a:t>QUELQUES EXEMPLES CONCRETS</a:t>
            </a:r>
            <a:br>
              <a:rPr lang="nl-BE" sz="4800" b="1" dirty="0"/>
            </a:br>
            <a:r>
              <a:rPr lang="nl-BE" sz="1600" b="1" dirty="0"/>
              <a:t>ACCESSIBILITE DES PERSONNES AVEC UN HANDICAP</a:t>
            </a:r>
            <a:endParaRPr lang="fr-BE" sz="1600" dirty="0"/>
          </a:p>
        </p:txBody>
      </p:sp>
      <p:sp>
        <p:nvSpPr>
          <p:cNvPr id="3" name="Tijdelijke aanduiding voor tekst 2">
            <a:extLst>
              <a:ext uri="{FF2B5EF4-FFF2-40B4-BE49-F238E27FC236}">
                <a16:creationId xmlns:a16="http://schemas.microsoft.com/office/drawing/2014/main" id="{2660E95E-83E5-27F9-6DB7-992DB2CCC983}"/>
              </a:ext>
            </a:extLst>
          </p:cNvPr>
          <p:cNvSpPr>
            <a:spLocks noGrp="1"/>
          </p:cNvSpPr>
          <p:nvPr>
            <p:ph type="body" sz="quarter" idx="10"/>
          </p:nvPr>
        </p:nvSpPr>
        <p:spPr/>
        <p:txBody>
          <a:bodyPr/>
          <a:lstStyle/>
          <a:p>
            <a:r>
              <a:rPr lang="fr-FR" sz="1400" dirty="0">
                <a:solidFill>
                  <a:schemeClr val="tx1"/>
                </a:solidFill>
              </a:rPr>
              <a:t>Le nouveau site web de Lasso a obtenu le label </a:t>
            </a:r>
            <a:r>
              <a:rPr lang="fr-FR" sz="1400" dirty="0" err="1">
                <a:solidFill>
                  <a:schemeClr val="tx1"/>
                </a:solidFill>
              </a:rPr>
              <a:t>Anysurfer</a:t>
            </a:r>
            <a:r>
              <a:rPr lang="fr-FR" sz="1400" dirty="0">
                <a:solidFill>
                  <a:schemeClr val="tx1"/>
                </a:solidFill>
              </a:rPr>
              <a:t>, et les efforts pour rendre le site aussi accessible et convivial que possible se poursuivent.</a:t>
            </a:r>
          </a:p>
          <a:p>
            <a:endParaRPr lang="fr-FR" sz="1400" dirty="0"/>
          </a:p>
          <a:p>
            <a:r>
              <a:rPr lang="fr-BE" sz="1400" dirty="0">
                <a:solidFill>
                  <a:srgbClr val="595959"/>
                </a:solidFill>
                <a:hlinkClick r:id="rId2">
                  <a:extLst>
                    <a:ext uri="{A12FA001-AC4F-418D-AE19-62706E023703}">
                      <ahyp:hlinkClr xmlns:ahyp="http://schemas.microsoft.com/office/drawing/2018/hyperlinkcolor" val="tx"/>
                    </a:ext>
                  </a:extLst>
                </a:hlinkClick>
              </a:rPr>
              <a:t>(Le label </a:t>
            </a:r>
            <a:r>
              <a:rPr lang="fr-BE" sz="1400" dirty="0" err="1">
                <a:solidFill>
                  <a:srgbClr val="595959"/>
                </a:solidFill>
                <a:hlinkClick r:id="rId2">
                  <a:extLst>
                    <a:ext uri="{A12FA001-AC4F-418D-AE19-62706E023703}">
                      <ahyp:hlinkClr xmlns:ahyp="http://schemas.microsoft.com/office/drawing/2018/hyperlinkcolor" val="tx"/>
                    </a:ext>
                  </a:extLst>
                </a:hlinkClick>
              </a:rPr>
              <a:t>AnySurfer</a:t>
            </a:r>
            <a:r>
              <a:rPr lang="fr-BE" sz="1400" dirty="0">
                <a:solidFill>
                  <a:srgbClr val="595959"/>
                </a:solidFill>
                <a:hlinkClick r:id="rId2">
                  <a:extLst>
                    <a:ext uri="{A12FA001-AC4F-418D-AE19-62706E023703}">
                      <ahyp:hlinkClr xmlns:ahyp="http://schemas.microsoft.com/office/drawing/2018/hyperlinkcolor" val="tx"/>
                    </a:ext>
                  </a:extLst>
                </a:hlinkClick>
              </a:rPr>
              <a:t> - </a:t>
            </a:r>
            <a:r>
              <a:rPr lang="fr-BE" sz="1400" dirty="0" err="1">
                <a:solidFill>
                  <a:srgbClr val="595959"/>
                </a:solidFill>
                <a:hlinkClick r:id="rId2">
                  <a:extLst>
                    <a:ext uri="{A12FA001-AC4F-418D-AE19-62706E023703}">
                      <ahyp:hlinkClr xmlns:ahyp="http://schemas.microsoft.com/office/drawing/2018/hyperlinkcolor" val="tx"/>
                    </a:ext>
                  </a:extLst>
                </a:hlinkClick>
              </a:rPr>
              <a:t>AnySurfer</a:t>
            </a:r>
            <a:r>
              <a:rPr lang="nl-NL" sz="1400" dirty="0"/>
              <a:t>)</a:t>
            </a:r>
          </a:p>
          <a:p>
            <a:endParaRPr lang="nl-NL" sz="1400" dirty="0"/>
          </a:p>
          <a:p>
            <a:r>
              <a:rPr lang="nl-BE" sz="1400" dirty="0">
                <a:solidFill>
                  <a:schemeClr val="tx1"/>
                </a:solidFill>
              </a:rPr>
              <a:t>(Source: rapport </a:t>
            </a:r>
            <a:r>
              <a:rPr lang="nl-BE" sz="1400" dirty="0" err="1">
                <a:solidFill>
                  <a:schemeClr val="tx1"/>
                </a:solidFill>
              </a:rPr>
              <a:t>semestriel</a:t>
            </a:r>
            <a:r>
              <a:rPr lang="nl-BE" sz="1400" dirty="0">
                <a:solidFill>
                  <a:schemeClr val="tx1"/>
                </a:solidFill>
              </a:rPr>
              <a:t> “Move-</a:t>
            </a:r>
            <a:r>
              <a:rPr lang="nl-BE" sz="1400" dirty="0" err="1">
                <a:solidFill>
                  <a:schemeClr val="tx1"/>
                </a:solidFill>
              </a:rPr>
              <a:t>it</a:t>
            </a:r>
            <a:r>
              <a:rPr lang="nl-BE" sz="1400" dirty="0">
                <a:solidFill>
                  <a:schemeClr val="tx1"/>
                </a:solidFill>
              </a:rPr>
              <a:t>-</a:t>
            </a:r>
            <a:r>
              <a:rPr lang="nl-BE" sz="1400" dirty="0" err="1">
                <a:solidFill>
                  <a:schemeClr val="tx1"/>
                </a:solidFill>
              </a:rPr>
              <a:t>Kanal</a:t>
            </a:r>
            <a:r>
              <a:rPr lang="nl-BE" sz="1400" dirty="0">
                <a:solidFill>
                  <a:schemeClr val="tx1"/>
                </a:solidFill>
              </a:rPr>
              <a:t>”</a:t>
            </a:r>
            <a:r>
              <a:rPr lang="en-GB" sz="1400" dirty="0">
                <a:solidFill>
                  <a:schemeClr val="tx1"/>
                </a:solidFill>
                <a:effectLst/>
                <a:ea typeface="ヒラギノ角ゴ Pro W3"/>
              </a:rPr>
              <a:t>)</a:t>
            </a:r>
            <a:endParaRPr lang="fr-BE" sz="1400" b="1" dirty="0">
              <a:solidFill>
                <a:schemeClr val="tx1"/>
              </a:solidFill>
              <a:effectLst/>
              <a:ea typeface="Times New Roman" panose="02020603050405020304" pitchFamily="18" charset="0"/>
            </a:endParaRPr>
          </a:p>
          <a:p>
            <a:endParaRPr lang="nl-NL" sz="1400" dirty="0"/>
          </a:p>
          <a:p>
            <a:endParaRPr lang="fr-BE" dirty="0"/>
          </a:p>
        </p:txBody>
      </p:sp>
    </p:spTree>
    <p:extLst>
      <p:ext uri="{BB962C8B-B14F-4D97-AF65-F5344CB8AC3E}">
        <p14:creationId xmlns:p14="http://schemas.microsoft.com/office/powerpoint/2010/main" val="1633523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C9B5FB-6C9B-6EA3-FAF9-1D3042B80E16}"/>
              </a:ext>
            </a:extLst>
          </p:cNvPr>
          <p:cNvSpPr>
            <a:spLocks noGrp="1"/>
          </p:cNvSpPr>
          <p:nvPr>
            <p:ph type="body" sz="quarter" idx="10"/>
          </p:nvPr>
        </p:nvSpPr>
        <p:spPr>
          <a:xfrm>
            <a:off x="611560" y="1635647"/>
            <a:ext cx="8424936" cy="1440160"/>
          </a:xfrm>
        </p:spPr>
        <p:txBody>
          <a:bodyPr/>
          <a:lstStyle/>
          <a:p>
            <a:endParaRPr lang="fr-FR" sz="2000" dirty="0"/>
          </a:p>
          <a:p>
            <a:endParaRPr lang="fr-FR" sz="2000" dirty="0"/>
          </a:p>
          <a:p>
            <a:r>
              <a:rPr lang="fr-FR" sz="2000" dirty="0"/>
              <a:t>Annexes</a:t>
            </a:r>
            <a:endParaRPr lang="fr-BE" dirty="0"/>
          </a:p>
        </p:txBody>
      </p:sp>
    </p:spTree>
    <p:extLst>
      <p:ext uri="{BB962C8B-B14F-4D97-AF65-F5344CB8AC3E}">
        <p14:creationId xmlns:p14="http://schemas.microsoft.com/office/powerpoint/2010/main" val="414183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D3179-CD6A-50E7-6512-495EE728D587}"/>
              </a:ext>
            </a:extLst>
          </p:cNvPr>
          <p:cNvSpPr>
            <a:spLocks noGrp="1"/>
          </p:cNvSpPr>
          <p:nvPr>
            <p:ph type="title"/>
          </p:nvPr>
        </p:nvSpPr>
        <p:spPr/>
        <p:txBody>
          <a:bodyPr>
            <a:normAutofit fontScale="90000"/>
          </a:bodyPr>
          <a:lstStyle/>
          <a:p>
            <a:r>
              <a:rPr lang="fr-BE" sz="2200" b="1" i="1" dirty="0"/>
              <a:t>Check-list</a:t>
            </a:r>
            <a:r>
              <a:rPr lang="fr-BE" sz="2200" b="1" dirty="0"/>
              <a:t> comme outil de </a:t>
            </a:r>
            <a:r>
              <a:rPr lang="fr-BE" sz="2200" b="1" dirty="0" err="1"/>
              <a:t>mainstreaming</a:t>
            </a:r>
            <a:br>
              <a:rPr lang="fr-BE" dirty="0"/>
            </a:br>
            <a:endParaRPr lang="fr-BE" dirty="0"/>
          </a:p>
        </p:txBody>
      </p:sp>
      <p:sp>
        <p:nvSpPr>
          <p:cNvPr id="3" name="Tijdelijke aanduiding voor tekst 2">
            <a:extLst>
              <a:ext uri="{FF2B5EF4-FFF2-40B4-BE49-F238E27FC236}">
                <a16:creationId xmlns:a16="http://schemas.microsoft.com/office/drawing/2014/main" id="{7D40159E-56E2-AFDC-7BB4-77C1FE8914AE}"/>
              </a:ext>
            </a:extLst>
          </p:cNvPr>
          <p:cNvSpPr>
            <a:spLocks noGrp="1"/>
          </p:cNvSpPr>
          <p:nvPr>
            <p:ph type="body" sz="quarter" idx="10"/>
          </p:nvPr>
        </p:nvSpPr>
        <p:spPr/>
        <p:txBody>
          <a:bodyPr>
            <a:normAutofit/>
          </a:bodyPr>
          <a:lstStyle/>
          <a:p>
            <a:r>
              <a:rPr lang="fr-BE" sz="1400" b="1" u="sng" dirty="0">
                <a:solidFill>
                  <a:schemeClr val="tx1"/>
                </a:solidFill>
              </a:rPr>
              <a:t>Thématique </a:t>
            </a:r>
          </a:p>
          <a:p>
            <a:endParaRPr lang="fr-BE" sz="1400" b="1" u="sng" dirty="0">
              <a:solidFill>
                <a:schemeClr val="tx1"/>
              </a:solidFill>
            </a:endParaRPr>
          </a:p>
          <a:p>
            <a:pPr lvl="1" indent="0" algn="just"/>
            <a:r>
              <a:rPr lang="fr-BE" sz="1400" dirty="0">
                <a:solidFill>
                  <a:schemeClr val="tx1"/>
                </a:solidFill>
              </a:rPr>
              <a:t>* Les thématiques des projets sont-elles liées aux questions d’inégalités sociales?  Aux handicaps?  À « l’interculturalité »? Au sexisme? Aux discriminations homophobes, transphobes? Aux discriminations ethniques et raciales?</a:t>
            </a:r>
          </a:p>
          <a:p>
            <a:pPr lvl="1" indent="0" algn="just"/>
            <a:r>
              <a:rPr lang="fr-BE" sz="1400" dirty="0">
                <a:solidFill>
                  <a:schemeClr val="tx1"/>
                </a:solidFill>
              </a:rPr>
              <a:t>* Constats d’inégalités?</a:t>
            </a:r>
          </a:p>
          <a:p>
            <a:pPr lvl="1" indent="0" algn="just"/>
            <a:r>
              <a:rPr lang="fr-BE" sz="1400" dirty="0">
                <a:solidFill>
                  <a:schemeClr val="tx1"/>
                </a:solidFill>
              </a:rPr>
              <a:t>* Le projet intègre-t-il ces constats? </a:t>
            </a:r>
          </a:p>
          <a:p>
            <a:endParaRPr lang="fr-BE" dirty="0"/>
          </a:p>
        </p:txBody>
      </p:sp>
    </p:spTree>
    <p:extLst>
      <p:ext uri="{BB962C8B-B14F-4D97-AF65-F5344CB8AC3E}">
        <p14:creationId xmlns:p14="http://schemas.microsoft.com/office/powerpoint/2010/main" val="2045712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D3179-CD6A-50E7-6512-495EE728D587}"/>
              </a:ext>
            </a:extLst>
          </p:cNvPr>
          <p:cNvSpPr>
            <a:spLocks noGrp="1"/>
          </p:cNvSpPr>
          <p:nvPr>
            <p:ph type="title"/>
          </p:nvPr>
        </p:nvSpPr>
        <p:spPr/>
        <p:txBody>
          <a:bodyPr>
            <a:normAutofit/>
          </a:bodyPr>
          <a:lstStyle/>
          <a:p>
            <a:r>
              <a:rPr lang="fr-BE" sz="2000" b="1" i="1" dirty="0"/>
              <a:t>Check-list</a:t>
            </a:r>
            <a:r>
              <a:rPr lang="fr-BE" sz="2000" b="1" dirty="0"/>
              <a:t> comme outil de </a:t>
            </a:r>
            <a:r>
              <a:rPr lang="fr-BE" sz="2000" b="1" dirty="0" err="1"/>
              <a:t>mainstreaming</a:t>
            </a:r>
            <a:endParaRPr lang="fr-BE" sz="2000" dirty="0"/>
          </a:p>
        </p:txBody>
      </p:sp>
      <p:sp>
        <p:nvSpPr>
          <p:cNvPr id="3" name="Tijdelijke aanduiding voor tekst 2">
            <a:extLst>
              <a:ext uri="{FF2B5EF4-FFF2-40B4-BE49-F238E27FC236}">
                <a16:creationId xmlns:a16="http://schemas.microsoft.com/office/drawing/2014/main" id="{7D40159E-56E2-AFDC-7BB4-77C1FE8914AE}"/>
              </a:ext>
            </a:extLst>
          </p:cNvPr>
          <p:cNvSpPr>
            <a:spLocks noGrp="1"/>
          </p:cNvSpPr>
          <p:nvPr>
            <p:ph type="body" sz="quarter" idx="10"/>
          </p:nvPr>
        </p:nvSpPr>
        <p:spPr/>
        <p:txBody>
          <a:bodyPr>
            <a:normAutofit/>
          </a:bodyPr>
          <a:lstStyle/>
          <a:p>
            <a:r>
              <a:rPr lang="fr-BE" sz="1500" b="1" u="sng" dirty="0">
                <a:solidFill>
                  <a:schemeClr val="tx1"/>
                </a:solidFill>
              </a:rPr>
              <a:t>Groupe-cible</a:t>
            </a:r>
          </a:p>
          <a:p>
            <a:endParaRPr lang="fr-BE" sz="1500" b="1" u="sng" dirty="0">
              <a:solidFill>
                <a:schemeClr val="tx1"/>
              </a:solidFill>
            </a:endParaRPr>
          </a:p>
          <a:p>
            <a:pPr lvl="1" indent="0" algn="just"/>
            <a:r>
              <a:rPr lang="fr-BE" sz="1500" dirty="0">
                <a:solidFill>
                  <a:schemeClr val="tx1"/>
                </a:solidFill>
              </a:rPr>
              <a:t>* Quel public-cible voulez-vous atteindre avec votre projet? Balisez bien le groupe ciblé. Assurez-vous que tous les groupes-cibles soient à un moment donné pris en compte. Si vous n'optez pas pour un certain groupe, quelle est votre motivation, est-il abordé à un autre moment?</a:t>
            </a:r>
          </a:p>
          <a:p>
            <a:pPr lvl="1" indent="0" algn="just"/>
            <a:r>
              <a:rPr lang="fr-BE" sz="1500" dirty="0">
                <a:solidFill>
                  <a:schemeClr val="tx1"/>
                </a:solidFill>
              </a:rPr>
              <a:t>* Quels sont les freins ressentis par les publics-cibles visés pour participer à ce projet? Peut-on prendre des mesures supplémentaires pour les atteindre ?</a:t>
            </a:r>
          </a:p>
          <a:p>
            <a:pPr lvl="1" indent="0" algn="just"/>
            <a:r>
              <a:rPr lang="fr-BE" sz="1500" dirty="0">
                <a:solidFill>
                  <a:schemeClr val="tx1"/>
                </a:solidFill>
              </a:rPr>
              <a:t>* Votre communication et information sont-elles suffisamment accessibles  et non stéréotypées? Accordez-vous suffisamment d'attention dans votre communication aux publics-cibles que vous souhaitez atteindre ?</a:t>
            </a:r>
          </a:p>
          <a:p>
            <a:endParaRPr lang="fr-BE" dirty="0"/>
          </a:p>
        </p:txBody>
      </p:sp>
    </p:spTree>
    <p:extLst>
      <p:ext uri="{BB962C8B-B14F-4D97-AF65-F5344CB8AC3E}">
        <p14:creationId xmlns:p14="http://schemas.microsoft.com/office/powerpoint/2010/main" val="3665842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8D0C2-4B58-6067-7308-8DA1768B45F2}"/>
              </a:ext>
            </a:extLst>
          </p:cNvPr>
          <p:cNvSpPr>
            <a:spLocks noGrp="1"/>
          </p:cNvSpPr>
          <p:nvPr>
            <p:ph type="title"/>
          </p:nvPr>
        </p:nvSpPr>
        <p:spPr/>
        <p:txBody>
          <a:bodyPr>
            <a:normAutofit/>
          </a:bodyPr>
          <a:lstStyle/>
          <a:p>
            <a:r>
              <a:rPr lang="fr-BE" sz="2000" b="1" i="1" dirty="0"/>
              <a:t>Check-list</a:t>
            </a:r>
            <a:r>
              <a:rPr lang="fr-BE" sz="2000" b="1" dirty="0"/>
              <a:t> comme outil de </a:t>
            </a:r>
            <a:r>
              <a:rPr lang="fr-BE" sz="2000" b="1" dirty="0" err="1"/>
              <a:t>mainstreaming</a:t>
            </a:r>
            <a:endParaRPr lang="fr-BE" sz="2000" dirty="0"/>
          </a:p>
        </p:txBody>
      </p:sp>
      <p:sp>
        <p:nvSpPr>
          <p:cNvPr id="3" name="Tijdelijke aanduiding voor tekst 2">
            <a:extLst>
              <a:ext uri="{FF2B5EF4-FFF2-40B4-BE49-F238E27FC236}">
                <a16:creationId xmlns:a16="http://schemas.microsoft.com/office/drawing/2014/main" id="{473D75BC-08DA-F418-540E-5842C4F0C67C}"/>
              </a:ext>
            </a:extLst>
          </p:cNvPr>
          <p:cNvSpPr>
            <a:spLocks noGrp="1"/>
          </p:cNvSpPr>
          <p:nvPr>
            <p:ph type="body" sz="quarter" idx="10"/>
          </p:nvPr>
        </p:nvSpPr>
        <p:spPr/>
        <p:txBody>
          <a:bodyPr>
            <a:normAutofit fontScale="25000" lnSpcReduction="20000"/>
          </a:bodyPr>
          <a:lstStyle/>
          <a:p>
            <a:pPr algn="just"/>
            <a:r>
              <a:rPr lang="fr-BE" sz="5600" b="1" u="sng" dirty="0">
                <a:solidFill>
                  <a:schemeClr val="tx1"/>
                </a:solidFill>
              </a:rPr>
              <a:t>Offre</a:t>
            </a:r>
          </a:p>
          <a:p>
            <a:pPr lvl="1" algn="just"/>
            <a:r>
              <a:rPr lang="fr-BE" sz="5600" dirty="0">
                <a:solidFill>
                  <a:schemeClr val="tx1"/>
                </a:solidFill>
              </a:rPr>
              <a:t>* Qu'allez-vous faire avec votre public ? Quel est l'objectif ?</a:t>
            </a:r>
          </a:p>
          <a:p>
            <a:pPr lvl="1" algn="just"/>
            <a:r>
              <a:rPr lang="fr-BE" sz="5600" dirty="0">
                <a:solidFill>
                  <a:schemeClr val="tx1"/>
                </a:solidFill>
              </a:rPr>
              <a:t>* Y en a-t-il pour tous les goûts (les activités proposées s'inscrivent-elles dans le cadre des besoins des publics-cibles visés)?</a:t>
            </a:r>
          </a:p>
          <a:p>
            <a:pPr lvl="1" indent="0" algn="just"/>
            <a:r>
              <a:rPr lang="fr-BE" sz="5600" dirty="0">
                <a:solidFill>
                  <a:schemeClr val="tx1"/>
                </a:solidFill>
              </a:rPr>
              <a:t>* Y a-t-il également une proposition qui permet de changer la répartition traditionnelle des rôles ?</a:t>
            </a:r>
          </a:p>
          <a:p>
            <a:pPr marL="613800" lvl="1" indent="-685800" algn="just">
              <a:buFont typeface="Arial" panose="020B0604020202020204" pitchFamily="34" charset="0"/>
              <a:buChar char="•"/>
            </a:pPr>
            <a:endParaRPr lang="fr-BE" sz="5600" dirty="0">
              <a:solidFill>
                <a:schemeClr val="tx1"/>
              </a:solidFill>
            </a:endParaRPr>
          </a:p>
          <a:p>
            <a:pPr algn="just"/>
            <a:r>
              <a:rPr lang="fr-BE" sz="5600" b="1" u="sng" dirty="0">
                <a:solidFill>
                  <a:schemeClr val="tx1"/>
                </a:solidFill>
              </a:rPr>
              <a:t>Accompagnement du projet </a:t>
            </a:r>
          </a:p>
          <a:p>
            <a:pPr lvl="1" algn="just"/>
            <a:r>
              <a:rPr lang="fr-BE" sz="5600" dirty="0">
                <a:solidFill>
                  <a:schemeClr val="tx1"/>
                </a:solidFill>
              </a:rPr>
              <a:t>* Qui accompagnera ce(s) public(s)-cible(s) (par ex. sexe, âge, origine, orientation sexuelle)?</a:t>
            </a:r>
          </a:p>
          <a:p>
            <a:pPr lvl="1" algn="just"/>
            <a:r>
              <a:rPr lang="fr-BE" sz="5600" dirty="0">
                <a:solidFill>
                  <a:schemeClr val="tx1"/>
                </a:solidFill>
              </a:rPr>
              <a:t>* Est-ce qu'une formation/un soutien supplémentaire est éventuellement nécessaire pour assurer cet accompagnement ?</a:t>
            </a:r>
          </a:p>
          <a:p>
            <a:endParaRPr lang="fr-BE" dirty="0"/>
          </a:p>
        </p:txBody>
      </p:sp>
    </p:spTree>
    <p:extLst>
      <p:ext uri="{BB962C8B-B14F-4D97-AF65-F5344CB8AC3E}">
        <p14:creationId xmlns:p14="http://schemas.microsoft.com/office/powerpoint/2010/main" val="3507792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8D0C2-4B58-6067-7308-8DA1768B45F2}"/>
              </a:ext>
            </a:extLst>
          </p:cNvPr>
          <p:cNvSpPr>
            <a:spLocks noGrp="1"/>
          </p:cNvSpPr>
          <p:nvPr>
            <p:ph type="title"/>
          </p:nvPr>
        </p:nvSpPr>
        <p:spPr/>
        <p:txBody>
          <a:bodyPr>
            <a:normAutofit/>
          </a:bodyPr>
          <a:lstStyle/>
          <a:p>
            <a:r>
              <a:rPr lang="fr-BE" sz="2000" b="1" i="1" dirty="0"/>
              <a:t>Check-list</a:t>
            </a:r>
            <a:r>
              <a:rPr lang="fr-BE" sz="2000" b="1" dirty="0"/>
              <a:t> comme outil de </a:t>
            </a:r>
            <a:r>
              <a:rPr lang="fr-BE" sz="2000" b="1" dirty="0" err="1"/>
              <a:t>mainstreaming</a:t>
            </a:r>
            <a:endParaRPr lang="fr-BE" sz="2000" dirty="0"/>
          </a:p>
        </p:txBody>
      </p:sp>
      <p:sp>
        <p:nvSpPr>
          <p:cNvPr id="3" name="Tijdelijke aanduiding voor tekst 2">
            <a:extLst>
              <a:ext uri="{FF2B5EF4-FFF2-40B4-BE49-F238E27FC236}">
                <a16:creationId xmlns:a16="http://schemas.microsoft.com/office/drawing/2014/main" id="{473D75BC-08DA-F418-540E-5842C4F0C67C}"/>
              </a:ext>
            </a:extLst>
          </p:cNvPr>
          <p:cNvSpPr>
            <a:spLocks noGrp="1"/>
          </p:cNvSpPr>
          <p:nvPr>
            <p:ph type="body" sz="quarter" idx="10"/>
          </p:nvPr>
        </p:nvSpPr>
        <p:spPr/>
        <p:txBody>
          <a:bodyPr>
            <a:normAutofit/>
          </a:bodyPr>
          <a:lstStyle/>
          <a:p>
            <a:pPr algn="just"/>
            <a:r>
              <a:rPr lang="fr-BE" sz="1400" b="1" u="sng" dirty="0">
                <a:solidFill>
                  <a:schemeClr val="tx1"/>
                </a:solidFill>
              </a:rPr>
              <a:t>Infrastructure</a:t>
            </a:r>
          </a:p>
          <a:p>
            <a:pPr algn="just"/>
            <a:endParaRPr lang="fr-BE" sz="1400" b="1" dirty="0">
              <a:solidFill>
                <a:schemeClr val="tx1"/>
              </a:solidFill>
            </a:endParaRPr>
          </a:p>
          <a:p>
            <a:pPr lvl="1" indent="0" algn="just"/>
            <a:r>
              <a:rPr lang="fr-BE" sz="1400" dirty="0">
                <a:solidFill>
                  <a:schemeClr val="tx1"/>
                </a:solidFill>
              </a:rPr>
              <a:t>* Quand et dans quel lieu comptez-vous organiser votre projet ? (à l'intérieur, à l'extérieur, quel quartier?)</a:t>
            </a:r>
          </a:p>
          <a:p>
            <a:pPr lvl="1" indent="0" algn="just"/>
            <a:r>
              <a:rPr lang="fr-BE" sz="1400" dirty="0">
                <a:solidFill>
                  <a:schemeClr val="tx1"/>
                </a:solidFill>
              </a:rPr>
              <a:t>* Ce lieu est-il relativement accessible pour mon/mes groupe(s)-cible(s) (en ce qui concerne la mobilité, la sécurité, etc.) ?</a:t>
            </a:r>
          </a:p>
          <a:p>
            <a:pPr lvl="1" indent="0" algn="just"/>
            <a:r>
              <a:rPr lang="fr-BE" sz="1400" dirty="0">
                <a:solidFill>
                  <a:schemeClr val="tx1"/>
                </a:solidFill>
              </a:rPr>
              <a:t>* Quelles solutions proposez-vous pour surmonter ces difficultés ?</a:t>
            </a:r>
          </a:p>
          <a:p>
            <a:endParaRPr lang="fr-BE" dirty="0"/>
          </a:p>
        </p:txBody>
      </p:sp>
    </p:spTree>
    <p:extLst>
      <p:ext uri="{BB962C8B-B14F-4D97-AF65-F5344CB8AC3E}">
        <p14:creationId xmlns:p14="http://schemas.microsoft.com/office/powerpoint/2010/main" val="3280368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C9B5FB-6C9B-6EA3-FAF9-1D3042B80E16}"/>
              </a:ext>
            </a:extLst>
          </p:cNvPr>
          <p:cNvSpPr>
            <a:spLocks noGrp="1"/>
          </p:cNvSpPr>
          <p:nvPr>
            <p:ph type="body" sz="quarter" idx="10"/>
          </p:nvPr>
        </p:nvSpPr>
        <p:spPr>
          <a:xfrm>
            <a:off x="611560" y="1635647"/>
            <a:ext cx="8424936" cy="1440160"/>
          </a:xfrm>
        </p:spPr>
        <p:txBody>
          <a:bodyPr/>
          <a:lstStyle/>
          <a:p>
            <a:endParaRPr lang="fr-FR" sz="2000" dirty="0"/>
          </a:p>
          <a:p>
            <a:endParaRPr lang="fr-FR" sz="2000" dirty="0"/>
          </a:p>
          <a:p>
            <a:r>
              <a:rPr lang="fr-FR" sz="2000" dirty="0"/>
              <a:t>QUELQUES références pour plus d’informations</a:t>
            </a:r>
            <a:endParaRPr lang="fr-BE" sz="2000" dirty="0"/>
          </a:p>
          <a:p>
            <a:endParaRPr lang="fr-BE" dirty="0"/>
          </a:p>
        </p:txBody>
      </p:sp>
    </p:spTree>
    <p:extLst>
      <p:ext uri="{BB962C8B-B14F-4D97-AF65-F5344CB8AC3E}">
        <p14:creationId xmlns:p14="http://schemas.microsoft.com/office/powerpoint/2010/main" val="230161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1C7C465-BE09-7D5E-5A4E-42D1463DEE8D}"/>
              </a:ext>
            </a:extLst>
          </p:cNvPr>
          <p:cNvSpPr>
            <a:spLocks noGrp="1"/>
          </p:cNvSpPr>
          <p:nvPr>
            <p:ph type="body" sz="quarter" idx="14"/>
          </p:nvPr>
        </p:nvSpPr>
        <p:spPr>
          <a:xfrm>
            <a:off x="467544" y="483518"/>
            <a:ext cx="8280920" cy="4032448"/>
          </a:xfrm>
        </p:spPr>
        <p:txBody>
          <a:bodyPr>
            <a:normAutofit fontScale="55000" lnSpcReduction="20000"/>
          </a:bodyPr>
          <a:lstStyle/>
          <a:p>
            <a:pPr marL="285750" indent="-285750">
              <a:buFontTx/>
              <a:buChar char="-"/>
            </a:pPr>
            <a:r>
              <a:rPr lang="fr-BE" sz="2200" b="0" kern="100" dirty="0">
                <a:solidFill>
                  <a:schemeClr val="tx1"/>
                </a:solidFill>
                <a:effectLst/>
                <a:ea typeface="Calibri" panose="020F0502020204030204" pitchFamily="34" charset="0"/>
              </a:rPr>
              <a:t>La présentation est entre autres basée sur des présentations d'</a:t>
            </a:r>
            <a:r>
              <a:rPr lang="fr-BE" sz="2200" b="0" kern="100" dirty="0" err="1">
                <a:solidFill>
                  <a:schemeClr val="tx1"/>
                </a:solidFill>
                <a:effectLst/>
                <a:ea typeface="Calibri" panose="020F0502020204030204" pitchFamily="34" charset="0"/>
              </a:rPr>
              <a:t>Equal</a:t>
            </a:r>
            <a:r>
              <a:rPr lang="fr-BE" sz="2200" b="0" kern="100" dirty="0">
                <a:solidFill>
                  <a:schemeClr val="tx1"/>
                </a:solidFill>
                <a:effectLst/>
                <a:ea typeface="Calibri" panose="020F0502020204030204" pitchFamily="34" charset="0"/>
              </a:rPr>
              <a:t> Brussels.</a:t>
            </a:r>
          </a:p>
          <a:p>
            <a:pPr marL="285750" indent="-285750">
              <a:buFontTx/>
              <a:buChar char="-"/>
            </a:pPr>
            <a:r>
              <a:rPr lang="fr-FR" sz="2200" b="0" i="0" dirty="0">
                <a:solidFill>
                  <a:schemeClr val="tx1"/>
                </a:solidFill>
                <a:effectLst/>
              </a:rPr>
              <a:t>Règlement (UE) 2021/1060 du Parlement européen et du Conseil du 24 juin 2021 </a:t>
            </a:r>
            <a:r>
              <a:rPr lang="fr-BE" sz="2200" b="0" dirty="0">
                <a:solidFill>
                  <a:schemeClr val="tx1"/>
                </a:solidFill>
                <a:effectLst/>
                <a:ea typeface="Calibri" panose="020F0502020204030204" pitchFamily="34" charset="0"/>
              </a:rPr>
              <a:t>portant dispositions communes relatives au Fonds européen de développement régional, au Fonds social européen plus, au Fonds de cohésion, au Fonds pour une transition juste et au Fonds européen pour les affaires maritimes, la pêche et l’aquaculture, et établissant les règles financières applicables à ces Fonds et au Fonds «Asile, migration et intégration», au Fonds pour la sécurité intérieure et à l’instrument de soutien financier à la gestion des frontières et à la politique des visas. Principes horizontaux.</a:t>
            </a:r>
          </a:p>
          <a:p>
            <a:pPr marL="285750" indent="-285750">
              <a:buFontTx/>
              <a:buChar char="-"/>
            </a:pPr>
            <a:r>
              <a:rPr lang="nl-NL" sz="2200" b="0" u="sng" dirty="0">
                <a:solidFill>
                  <a:schemeClr val="tx1"/>
                </a:solidFill>
                <a:hlinkClick r:id="rId2">
                  <a:extLst>
                    <a:ext uri="{A12FA001-AC4F-418D-AE19-62706E023703}">
                      <ahyp:hlinkClr xmlns:ahyp="http://schemas.microsoft.com/office/drawing/2018/hyperlinkcolor" val="tx"/>
                    </a:ext>
                  </a:extLst>
                </a:hlinkClick>
              </a:rPr>
              <a:t>Unia: voor gelijke kansen, tegen discriminatie | Unia</a:t>
            </a:r>
            <a:endParaRPr lang="nl-NL" sz="2200" b="0" u="sng" dirty="0">
              <a:solidFill>
                <a:schemeClr val="tx1"/>
              </a:solidFill>
            </a:endParaRPr>
          </a:p>
          <a:p>
            <a:pPr marL="285750" indent="-285750">
              <a:buFontTx/>
              <a:buChar char="-"/>
            </a:pPr>
            <a:r>
              <a:rPr lang="nl-NL" sz="2200" b="0" u="sng" dirty="0">
                <a:solidFill>
                  <a:schemeClr val="tx1"/>
                </a:solidFill>
                <a:hlinkClick r:id="rId3">
                  <a:extLst>
                    <a:ext uri="{A12FA001-AC4F-418D-AE19-62706E023703}">
                      <ahyp:hlinkClr xmlns:ahyp="http://schemas.microsoft.com/office/drawing/2018/hyperlinkcolor" val="tx"/>
                    </a:ext>
                  </a:extLst>
                </a:hlinkClick>
              </a:rPr>
              <a:t>Gender mainstreaming | Instituut voor de gelijkheid van vrouwen en mannen (belgium.be)</a:t>
            </a:r>
            <a:endParaRPr lang="nl-NL" sz="2200" b="0" u="sng" dirty="0">
              <a:solidFill>
                <a:schemeClr val="tx1"/>
              </a:solidFill>
            </a:endParaRPr>
          </a:p>
          <a:p>
            <a:pPr marL="285750" indent="-285750">
              <a:buFontTx/>
              <a:buChar char="-"/>
            </a:pPr>
            <a:r>
              <a:rPr lang="fr-FR" sz="2200" b="0" dirty="0">
                <a:solidFill>
                  <a:srgbClr val="595959"/>
                </a:solidFill>
                <a:hlinkClick r:id="rId4">
                  <a:extLst>
                    <a:ext uri="{A12FA001-AC4F-418D-AE19-62706E023703}">
                      <ahyp:hlinkClr xmlns:ahyp="http://schemas.microsoft.com/office/drawing/2018/hyperlinkcolor" val="tx"/>
                    </a:ext>
                  </a:extLst>
                </a:hlinkClick>
              </a:rPr>
              <a:t>Plan bruxellois de </a:t>
            </a:r>
            <a:r>
              <a:rPr lang="fr-FR" sz="2200" b="0" dirty="0" err="1">
                <a:solidFill>
                  <a:srgbClr val="595959"/>
                </a:solidFill>
                <a:hlinkClick r:id="rId4">
                  <a:extLst>
                    <a:ext uri="{A12FA001-AC4F-418D-AE19-62706E023703}">
                      <ahyp:hlinkClr xmlns:ahyp="http://schemas.microsoft.com/office/drawing/2018/hyperlinkcolor" val="tx"/>
                    </a:ext>
                  </a:extLst>
                </a:hlinkClick>
              </a:rPr>
              <a:t>Gender</a:t>
            </a:r>
            <a:r>
              <a:rPr lang="fr-FR" sz="2200" b="0" dirty="0">
                <a:solidFill>
                  <a:srgbClr val="595959"/>
                </a:solidFill>
                <a:hlinkClick r:id="rId4">
                  <a:extLst>
                    <a:ext uri="{A12FA001-AC4F-418D-AE19-62706E023703}">
                      <ahyp:hlinkClr xmlns:ahyp="http://schemas.microsoft.com/office/drawing/2018/hyperlinkcolor" val="tx"/>
                    </a:ext>
                  </a:extLst>
                </a:hlinkClick>
              </a:rPr>
              <a:t> </a:t>
            </a:r>
            <a:r>
              <a:rPr lang="fr-FR" sz="2200" b="0" dirty="0" err="1">
                <a:solidFill>
                  <a:srgbClr val="595959"/>
                </a:solidFill>
                <a:hlinkClick r:id="rId4">
                  <a:extLst>
                    <a:ext uri="{A12FA001-AC4F-418D-AE19-62706E023703}">
                      <ahyp:hlinkClr xmlns:ahyp="http://schemas.microsoft.com/office/drawing/2018/hyperlinkcolor" val="tx"/>
                    </a:ext>
                  </a:extLst>
                </a:hlinkClick>
              </a:rPr>
              <a:t>mainstreaming</a:t>
            </a:r>
            <a:r>
              <a:rPr lang="fr-FR" sz="2200" b="0" dirty="0">
                <a:solidFill>
                  <a:srgbClr val="595959"/>
                </a:solidFill>
                <a:hlinkClick r:id="rId4">
                  <a:extLst>
                    <a:ext uri="{A12FA001-AC4F-418D-AE19-62706E023703}">
                      <ahyp:hlinkClr xmlns:ahyp="http://schemas.microsoft.com/office/drawing/2018/hyperlinkcolor" val="tx"/>
                    </a:ext>
                  </a:extLst>
                </a:hlinkClick>
              </a:rPr>
              <a:t> et d'égalité entre les femmes et les hommes 2022-2025 - </a:t>
            </a:r>
            <a:r>
              <a:rPr lang="fr-FR" sz="2200" b="0" dirty="0" err="1">
                <a:solidFill>
                  <a:srgbClr val="595959"/>
                </a:solidFill>
                <a:hlinkClick r:id="rId4">
                  <a:extLst>
                    <a:ext uri="{A12FA001-AC4F-418D-AE19-62706E023703}">
                      <ahyp:hlinkClr xmlns:ahyp="http://schemas.microsoft.com/office/drawing/2018/hyperlinkcolor" val="tx"/>
                    </a:ext>
                  </a:extLst>
                </a:hlinkClick>
              </a:rPr>
              <a:t>Equal</a:t>
            </a:r>
            <a:r>
              <a:rPr lang="fr-FR" sz="2200" b="0" dirty="0">
                <a:solidFill>
                  <a:schemeClr val="tx1"/>
                </a:solidFill>
                <a:hlinkClick r:id="rId4">
                  <a:extLst>
                    <a:ext uri="{A12FA001-AC4F-418D-AE19-62706E023703}">
                      <ahyp:hlinkClr xmlns:ahyp="http://schemas.microsoft.com/office/drawing/2018/hyperlinkcolor" val="tx"/>
                    </a:ext>
                  </a:extLst>
                </a:hlinkClick>
              </a:rPr>
              <a:t> Brussels</a:t>
            </a:r>
            <a:endParaRPr lang="fr-FR" sz="2200" b="0" dirty="0">
              <a:solidFill>
                <a:schemeClr val="tx1"/>
              </a:solidFill>
            </a:endParaRPr>
          </a:p>
          <a:p>
            <a:pPr marL="285750" indent="-285750">
              <a:buFontTx/>
              <a:buChar char="-"/>
            </a:pPr>
            <a:r>
              <a:rPr lang="fr-FR" sz="2200" b="0" dirty="0">
                <a:solidFill>
                  <a:srgbClr val="595959"/>
                </a:solidFill>
                <a:hlinkClick r:id="rId5">
                  <a:extLst>
                    <a:ext uri="{A12FA001-AC4F-418D-AE19-62706E023703}">
                      <ahyp:hlinkClr xmlns:ahyp="http://schemas.microsoft.com/office/drawing/2018/hyperlinkcolor" val="tx"/>
                    </a:ext>
                  </a:extLst>
                </a:hlinkClick>
              </a:rPr>
              <a:t>Plan bruxellois d'intégration du </a:t>
            </a:r>
            <a:r>
              <a:rPr lang="fr-FR" sz="2200" b="0" dirty="0" err="1">
                <a:solidFill>
                  <a:srgbClr val="595959"/>
                </a:solidFill>
                <a:hlinkClick r:id="rId5">
                  <a:extLst>
                    <a:ext uri="{A12FA001-AC4F-418D-AE19-62706E023703}">
                      <ahyp:hlinkClr xmlns:ahyp="http://schemas.microsoft.com/office/drawing/2018/hyperlinkcolor" val="tx"/>
                    </a:ext>
                  </a:extLst>
                </a:hlinkClick>
              </a:rPr>
              <a:t>handistreaming</a:t>
            </a:r>
            <a:r>
              <a:rPr lang="fr-FR" sz="2200" b="0" dirty="0">
                <a:solidFill>
                  <a:srgbClr val="595959"/>
                </a:solidFill>
                <a:hlinkClick r:id="rId5">
                  <a:extLst>
                    <a:ext uri="{A12FA001-AC4F-418D-AE19-62706E023703}">
                      <ahyp:hlinkClr xmlns:ahyp="http://schemas.microsoft.com/office/drawing/2018/hyperlinkcolor" val="tx"/>
                    </a:ext>
                  </a:extLst>
                </a:hlinkClick>
              </a:rPr>
              <a:t> dans les politiques publiques 2022-2025 - </a:t>
            </a:r>
            <a:r>
              <a:rPr lang="fr-FR" sz="2200" b="0" dirty="0" err="1">
                <a:solidFill>
                  <a:srgbClr val="595959"/>
                </a:solidFill>
                <a:hlinkClick r:id="rId5">
                  <a:extLst>
                    <a:ext uri="{A12FA001-AC4F-418D-AE19-62706E023703}">
                      <ahyp:hlinkClr xmlns:ahyp="http://schemas.microsoft.com/office/drawing/2018/hyperlinkcolor" val="tx"/>
                    </a:ext>
                  </a:extLst>
                </a:hlinkClick>
              </a:rPr>
              <a:t>Equal</a:t>
            </a:r>
            <a:r>
              <a:rPr lang="fr-FR" sz="2200" b="0" dirty="0">
                <a:solidFill>
                  <a:schemeClr val="tx1"/>
                </a:solidFill>
                <a:hlinkClick r:id="rId5">
                  <a:extLst>
                    <a:ext uri="{A12FA001-AC4F-418D-AE19-62706E023703}">
                      <ahyp:hlinkClr xmlns:ahyp="http://schemas.microsoft.com/office/drawing/2018/hyperlinkcolor" val="tx"/>
                    </a:ext>
                  </a:extLst>
                </a:hlinkClick>
              </a:rPr>
              <a:t> Brussels</a:t>
            </a:r>
            <a:endParaRPr lang="nl-NL" sz="2200" b="0" u="sng" dirty="0">
              <a:solidFill>
                <a:schemeClr val="tx1"/>
              </a:solidFill>
            </a:endParaRPr>
          </a:p>
          <a:p>
            <a:pPr marL="285750" indent="-285750">
              <a:buFontTx/>
              <a:buChar char="-"/>
            </a:pPr>
            <a:r>
              <a:rPr lang="fr-FR" sz="2200" b="0" dirty="0">
                <a:solidFill>
                  <a:schemeClr val="tx1"/>
                </a:solidFill>
                <a:hlinkClick r:id="rId6">
                  <a:extLst>
                    <a:ext uri="{A12FA001-AC4F-418D-AE19-62706E023703}">
                      <ahyp:hlinkClr xmlns:ahyp="http://schemas.microsoft.com/office/drawing/2018/hyperlinkcolor" val="tx"/>
                    </a:ext>
                  </a:extLst>
                </a:hlinkClick>
              </a:rPr>
              <a:t>Petit guide pour une écriture respectueuse du genre (belgium.be)</a:t>
            </a:r>
            <a:endParaRPr lang="fr-BE" sz="2200" b="0" dirty="0">
              <a:solidFill>
                <a:schemeClr val="tx1"/>
              </a:solidFill>
              <a:ea typeface="Calibri" panose="020F0502020204030204" pitchFamily="34" charset="0"/>
            </a:endParaRPr>
          </a:p>
          <a:p>
            <a:pPr marL="285750" indent="-285750">
              <a:buFontTx/>
              <a:buChar char="-"/>
            </a:pPr>
            <a:endParaRPr lang="fr-BE" sz="1400" b="0" dirty="0">
              <a:solidFill>
                <a:schemeClr val="tx1"/>
              </a:solidFill>
            </a:endParaRPr>
          </a:p>
        </p:txBody>
      </p:sp>
    </p:spTree>
    <p:extLst>
      <p:ext uri="{BB962C8B-B14F-4D97-AF65-F5344CB8AC3E}">
        <p14:creationId xmlns:p14="http://schemas.microsoft.com/office/powerpoint/2010/main" val="2350123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1C7C465-BE09-7D5E-5A4E-42D1463DEE8D}"/>
              </a:ext>
            </a:extLst>
          </p:cNvPr>
          <p:cNvSpPr>
            <a:spLocks noGrp="1"/>
          </p:cNvSpPr>
          <p:nvPr>
            <p:ph type="body" sz="quarter" idx="14"/>
          </p:nvPr>
        </p:nvSpPr>
        <p:spPr>
          <a:xfrm>
            <a:off x="467544" y="483518"/>
            <a:ext cx="8280920" cy="4032448"/>
          </a:xfrm>
        </p:spPr>
        <p:txBody>
          <a:bodyPr>
            <a:normAutofit/>
          </a:bodyPr>
          <a:lstStyle/>
          <a:p>
            <a:pPr marL="171450" indent="-171450">
              <a:buFontTx/>
              <a:buChar char="-"/>
            </a:pPr>
            <a:r>
              <a:rPr lang="fr-FR" sz="1400" b="0" dirty="0">
                <a:solidFill>
                  <a:schemeClr val="tx1"/>
                </a:solidFill>
                <a:hlinkClick r:id="rId2">
                  <a:extLst>
                    <a:ext uri="{A12FA001-AC4F-418D-AE19-62706E023703}">
                      <ahyp:hlinkClr xmlns:ahyp="http://schemas.microsoft.com/office/drawing/2018/hyperlinkcolor" val="tx"/>
                    </a:ext>
                  </a:extLst>
                </a:hlinkClick>
              </a:rPr>
              <a:t>Les inégalités de genre à Bruxelles en chiffres - SPRB-GOB (</a:t>
            </a:r>
            <a:r>
              <a:rPr lang="fr-FR" sz="1400" b="0" dirty="0" err="1">
                <a:solidFill>
                  <a:schemeClr val="tx1"/>
                </a:solidFill>
                <a:hlinkClick r:id="rId2">
                  <a:extLst>
                    <a:ext uri="{A12FA001-AC4F-418D-AE19-62706E023703}">
                      <ahyp:hlinkClr xmlns:ahyp="http://schemas.microsoft.com/office/drawing/2018/hyperlinkcolor" val="tx"/>
                    </a:ext>
                  </a:extLst>
                </a:hlinkClick>
              </a:rPr>
              <a:t>servicepublic.brussels</a:t>
            </a:r>
            <a:r>
              <a:rPr lang="fr-FR" sz="1400" b="0" dirty="0">
                <a:solidFill>
                  <a:schemeClr val="tx1"/>
                </a:solidFill>
                <a:hlinkClick r:id="rId2">
                  <a:extLst>
                    <a:ext uri="{A12FA001-AC4F-418D-AE19-62706E023703}">
                      <ahyp:hlinkClr xmlns:ahyp="http://schemas.microsoft.com/office/drawing/2018/hyperlinkcolor" val="tx"/>
                    </a:ext>
                  </a:extLst>
                </a:hlinkClick>
              </a:rPr>
              <a:t>)</a:t>
            </a:r>
            <a:endParaRPr lang="fr-FR" sz="1400" b="0" dirty="0">
              <a:solidFill>
                <a:schemeClr val="tx1"/>
              </a:solidFill>
            </a:endParaRPr>
          </a:p>
          <a:p>
            <a:pPr marL="171450" indent="-171450">
              <a:buFontTx/>
              <a:buChar char="-"/>
            </a:pPr>
            <a:r>
              <a:rPr lang="fr-FR" sz="1400" b="0" dirty="0">
                <a:solidFill>
                  <a:schemeClr val="tx1"/>
                </a:solidFill>
                <a:hlinkClick r:id="rId3">
                  <a:extLst>
                    <a:ext uri="{A12FA001-AC4F-418D-AE19-62706E023703}">
                      <ahyp:hlinkClr xmlns:ahyp="http://schemas.microsoft.com/office/drawing/2018/hyperlinkcolor" val="tx"/>
                    </a:ext>
                  </a:extLst>
                </a:hlinkClick>
              </a:rPr>
              <a:t>Marchés publics | Institut pour l'égalité des femmes et des hommes (belgium.be)</a:t>
            </a:r>
            <a:endParaRPr lang="fr-BE" sz="1400" b="0" dirty="0">
              <a:solidFill>
                <a:schemeClr val="tx1"/>
              </a:solidFill>
            </a:endParaRPr>
          </a:p>
          <a:p>
            <a:pPr marL="171450" indent="-171450">
              <a:buFontTx/>
              <a:buChar char="-"/>
            </a:pPr>
            <a:r>
              <a:rPr lang="fr-FR" sz="1400" b="0" dirty="0">
                <a:solidFill>
                  <a:schemeClr val="tx1"/>
                </a:solidFill>
                <a:hlinkClick r:id="rId4">
                  <a:extLst>
                    <a:ext uri="{A12FA001-AC4F-418D-AE19-62706E023703}">
                      <ahyp:hlinkClr xmlns:ahyp="http://schemas.microsoft.com/office/drawing/2018/hyperlinkcolor" val="tx"/>
                    </a:ext>
                  </a:extLst>
                </a:hlinkClick>
              </a:rPr>
              <a:t>73 - Intégrer la dimension de genre dans la communication fédérale_FR.pdf (belgium.be)</a:t>
            </a:r>
            <a:endParaRPr lang="fr-FR" sz="1400" b="0" dirty="0">
              <a:solidFill>
                <a:schemeClr val="tx1"/>
              </a:solidFill>
            </a:endParaRPr>
          </a:p>
          <a:p>
            <a:pPr marL="171450" indent="-171450">
              <a:buFontTx/>
              <a:buChar char="-"/>
            </a:pPr>
            <a:r>
              <a:rPr lang="fr-BE" sz="1400" b="0" dirty="0">
                <a:solidFill>
                  <a:schemeClr val="tx1"/>
                </a:solidFill>
              </a:rPr>
              <a:t>La check-list de genre: </a:t>
            </a:r>
            <a:r>
              <a:rPr lang="fr-BE" sz="1400" b="0" dirty="0">
                <a:solidFill>
                  <a:schemeClr val="tx1"/>
                </a:solidFill>
                <a:hlinkClick r:id="rId5">
                  <a:extLst>
                    <a:ext uri="{A12FA001-AC4F-418D-AE19-62706E023703}">
                      <ahyp:hlinkClr xmlns:ahyp="http://schemas.microsoft.com/office/drawing/2018/hyperlinkcolor" val="tx"/>
                    </a:ext>
                  </a:extLst>
                </a:hlinkClick>
              </a:rPr>
              <a:t>0635_folderNL_FR.indd (belgium.be)</a:t>
            </a:r>
            <a:r>
              <a:rPr lang="fr-FR" sz="1400" b="0" dirty="0">
                <a:solidFill>
                  <a:schemeClr val="tx1"/>
                </a:solidFill>
              </a:rPr>
              <a:t> </a:t>
            </a:r>
          </a:p>
          <a:p>
            <a:pPr marL="171450" indent="-171450">
              <a:buFontTx/>
              <a:buChar char="-"/>
            </a:pPr>
            <a:r>
              <a:rPr lang="fr-BE" sz="1400" b="0" dirty="0">
                <a:solidFill>
                  <a:schemeClr val="tx1"/>
                </a:solidFill>
                <a:hlinkClick r:id="rId6">
                  <a:extLst>
                    <a:ext uri="{A12FA001-AC4F-418D-AE19-62706E023703}">
                      <ahyp:hlinkClr xmlns:ahyp="http://schemas.microsoft.com/office/drawing/2018/hyperlinkcolor" val="tx"/>
                    </a:ext>
                  </a:extLst>
                </a:hlinkClick>
              </a:rPr>
              <a:t>Microsoft Word - Checklist dimension de genre FR.docx (belgium.be)</a:t>
            </a:r>
            <a:endParaRPr lang="fr-BE" sz="1400" b="0" dirty="0">
              <a:solidFill>
                <a:schemeClr val="tx1"/>
              </a:solidFill>
            </a:endParaRPr>
          </a:p>
          <a:p>
            <a:pPr marL="171450" indent="-171450">
              <a:buFontTx/>
              <a:buChar char="-"/>
            </a:pPr>
            <a:r>
              <a:rPr lang="fr-FR" sz="1400" b="0" dirty="0">
                <a:solidFill>
                  <a:schemeClr val="tx1"/>
                </a:solidFill>
                <a:hlinkClick r:id="rId7">
                  <a:extLst>
                    <a:ext uri="{A12FA001-AC4F-418D-AE19-62706E023703}">
                      <ahyp:hlinkClr xmlns:ahyp="http://schemas.microsoft.com/office/drawing/2018/hyperlinkcolor" val="tx"/>
                    </a:ext>
                  </a:extLst>
                </a:hlinkClick>
              </a:rPr>
              <a:t>Boîte_à_outils_Handistreaming.pdf</a:t>
            </a:r>
            <a:endParaRPr lang="fr-FR" sz="1400" b="0" dirty="0">
              <a:solidFill>
                <a:schemeClr val="tx1"/>
              </a:solidFill>
            </a:endParaRPr>
          </a:p>
          <a:p>
            <a:pPr marL="171450" indent="-171450">
              <a:buFontTx/>
              <a:buChar char="-"/>
            </a:pPr>
            <a:r>
              <a:rPr lang="fr-BE" sz="1400" b="0" dirty="0" err="1">
                <a:solidFill>
                  <a:schemeClr val="tx1"/>
                </a:solidFill>
                <a:hlinkClick r:id="rId8">
                  <a:extLst>
                    <a:ext uri="{A12FA001-AC4F-418D-AE19-62706E023703}">
                      <ahyp:hlinkClr xmlns:ahyp="http://schemas.microsoft.com/office/drawing/2018/hyperlinkcolor" val="tx"/>
                    </a:ext>
                  </a:extLst>
                </a:hlinkClick>
              </a:rPr>
              <a:t>What</a:t>
            </a:r>
            <a:r>
              <a:rPr lang="fr-BE" sz="1400" b="0" dirty="0">
                <a:solidFill>
                  <a:schemeClr val="tx1"/>
                </a:solidFill>
                <a:hlinkClick r:id="rId8">
                  <a:extLst>
                    <a:ext uri="{A12FA001-AC4F-418D-AE19-62706E023703}">
                      <ahyp:hlinkClr xmlns:ahyp="http://schemas.microsoft.com/office/drawing/2018/hyperlinkcolor" val="tx"/>
                    </a:ext>
                  </a:extLst>
                </a:hlinkClick>
              </a:rPr>
              <a:t> </a:t>
            </a:r>
            <a:r>
              <a:rPr lang="fr-BE" sz="1400" b="0" dirty="0" err="1">
                <a:solidFill>
                  <a:schemeClr val="tx1"/>
                </a:solidFill>
                <a:hlinkClick r:id="rId8">
                  <a:extLst>
                    <a:ext uri="{A12FA001-AC4F-418D-AE19-62706E023703}">
                      <ahyp:hlinkClr xmlns:ahyp="http://schemas.microsoft.com/office/drawing/2018/hyperlinkcolor" val="tx"/>
                    </a:ext>
                  </a:extLst>
                </a:hlinkClick>
              </a:rPr>
              <a:t>is</a:t>
            </a:r>
            <a:r>
              <a:rPr lang="fr-BE" sz="1400" b="0" dirty="0">
                <a:solidFill>
                  <a:schemeClr val="tx1"/>
                </a:solidFill>
                <a:hlinkClick r:id="rId8">
                  <a:extLst>
                    <a:ext uri="{A12FA001-AC4F-418D-AE19-62706E023703}">
                      <ahyp:hlinkClr xmlns:ahyp="http://schemas.microsoft.com/office/drawing/2018/hyperlinkcolor" val="tx"/>
                    </a:ext>
                  </a:extLst>
                </a:hlinkClick>
              </a:rPr>
              <a:t> </a:t>
            </a:r>
            <a:r>
              <a:rPr lang="fr-BE" sz="1400" b="0" dirty="0" err="1">
                <a:solidFill>
                  <a:schemeClr val="tx1"/>
                </a:solidFill>
                <a:hlinkClick r:id="rId8">
                  <a:extLst>
                    <a:ext uri="{A12FA001-AC4F-418D-AE19-62706E023703}">
                      <ahyp:hlinkClr xmlns:ahyp="http://schemas.microsoft.com/office/drawing/2018/hyperlinkcolor" val="tx"/>
                    </a:ext>
                  </a:extLst>
                </a:hlinkClick>
              </a:rPr>
              <a:t>Gendered</a:t>
            </a:r>
            <a:r>
              <a:rPr lang="fr-BE" sz="1400" b="0" dirty="0">
                <a:solidFill>
                  <a:schemeClr val="tx1"/>
                </a:solidFill>
                <a:hlinkClick r:id="rId8">
                  <a:extLst>
                    <a:ext uri="{A12FA001-AC4F-418D-AE19-62706E023703}">
                      <ahyp:hlinkClr xmlns:ahyp="http://schemas.microsoft.com/office/drawing/2018/hyperlinkcolor" val="tx"/>
                    </a:ext>
                  </a:extLst>
                </a:hlinkClick>
              </a:rPr>
              <a:t> Innovations? | </a:t>
            </a:r>
            <a:r>
              <a:rPr lang="fr-BE" sz="1400" b="0" dirty="0" err="1">
                <a:solidFill>
                  <a:schemeClr val="tx1"/>
                </a:solidFill>
                <a:hlinkClick r:id="rId8">
                  <a:extLst>
                    <a:ext uri="{A12FA001-AC4F-418D-AE19-62706E023703}">
                      <ahyp:hlinkClr xmlns:ahyp="http://schemas.microsoft.com/office/drawing/2018/hyperlinkcolor" val="tx"/>
                    </a:ext>
                  </a:extLst>
                </a:hlinkClick>
              </a:rPr>
              <a:t>Gendered</a:t>
            </a:r>
            <a:r>
              <a:rPr lang="fr-BE" sz="1400" b="0" dirty="0">
                <a:solidFill>
                  <a:schemeClr val="tx1"/>
                </a:solidFill>
                <a:hlinkClick r:id="rId8">
                  <a:extLst>
                    <a:ext uri="{A12FA001-AC4F-418D-AE19-62706E023703}">
                      <ahyp:hlinkClr xmlns:ahyp="http://schemas.microsoft.com/office/drawing/2018/hyperlinkcolor" val="tx"/>
                    </a:ext>
                  </a:extLst>
                </a:hlinkClick>
              </a:rPr>
              <a:t> Innovations (stanford.edu)</a:t>
            </a:r>
            <a:endParaRPr lang="fr-BE" sz="1400" b="0" dirty="0">
              <a:solidFill>
                <a:schemeClr val="tx1"/>
              </a:solidFill>
            </a:endParaRPr>
          </a:p>
          <a:p>
            <a:pPr marL="171450" indent="-171450">
              <a:buFontTx/>
              <a:buChar char="-"/>
            </a:pPr>
            <a:r>
              <a:rPr lang="fr-FR" sz="1400" b="0" dirty="0">
                <a:solidFill>
                  <a:schemeClr val="tx1"/>
                </a:solidFill>
                <a:hlinkClick r:id="rId9">
                  <a:extLst>
                    <a:ext uri="{A12FA001-AC4F-418D-AE19-62706E023703}">
                      <ahyp:hlinkClr xmlns:ahyp="http://schemas.microsoft.com/office/drawing/2018/hyperlinkcolor" val="tx"/>
                    </a:ext>
                  </a:extLst>
                </a:hlinkClick>
              </a:rPr>
              <a:t>Guide de communication inclusive (</a:t>
            </a:r>
            <a:r>
              <a:rPr lang="fr-FR" sz="1400" b="0" dirty="0" err="1">
                <a:solidFill>
                  <a:schemeClr val="tx1"/>
                </a:solidFill>
                <a:hlinkClick r:id="rId9">
                  <a:extLst>
                    <a:ext uri="{A12FA001-AC4F-418D-AE19-62706E023703}">
                      <ahyp:hlinkClr xmlns:ahyp="http://schemas.microsoft.com/office/drawing/2018/hyperlinkcolor" val="tx"/>
                    </a:ext>
                  </a:extLst>
                </a:hlinkClick>
              </a:rPr>
              <a:t>equal.brussels</a:t>
            </a:r>
            <a:r>
              <a:rPr lang="fr-FR" sz="1400" b="0" dirty="0">
                <a:solidFill>
                  <a:schemeClr val="tx1"/>
                </a:solidFill>
                <a:hlinkClick r:id="rId9">
                  <a:extLst>
                    <a:ext uri="{A12FA001-AC4F-418D-AE19-62706E023703}">
                      <ahyp:hlinkClr xmlns:ahyp="http://schemas.microsoft.com/office/drawing/2018/hyperlinkcolor" val="tx"/>
                    </a:ext>
                  </a:extLst>
                </a:hlinkClick>
              </a:rPr>
              <a:t>)</a:t>
            </a:r>
            <a:endParaRPr lang="fr-FR" sz="1400" b="0" dirty="0">
              <a:solidFill>
                <a:schemeClr val="tx1"/>
              </a:solidFill>
            </a:endParaRPr>
          </a:p>
          <a:p>
            <a:endParaRPr lang="fr-FR" sz="1400" b="0" dirty="0">
              <a:solidFill>
                <a:schemeClr val="tx1"/>
              </a:solidFill>
            </a:endParaRPr>
          </a:p>
          <a:p>
            <a:endParaRPr lang="fr-FR" sz="1400" b="0" dirty="0">
              <a:solidFill>
                <a:schemeClr val="tx1"/>
              </a:solidFill>
              <a:hlinkClick r:id="rId10">
                <a:extLst>
                  <a:ext uri="{A12FA001-AC4F-418D-AE19-62706E023703}">
                    <ahyp:hlinkClr xmlns:ahyp="http://schemas.microsoft.com/office/drawing/2018/hyperlinkcolor" val="tx"/>
                  </a:ext>
                </a:extLst>
              </a:hlinkClick>
            </a:endParaRPr>
          </a:p>
          <a:p>
            <a:endParaRPr lang="fr-BE" sz="1400" b="0" dirty="0">
              <a:solidFill>
                <a:schemeClr val="tx1"/>
              </a:solidFill>
            </a:endParaRPr>
          </a:p>
        </p:txBody>
      </p:sp>
    </p:spTree>
    <p:extLst>
      <p:ext uri="{BB962C8B-B14F-4D97-AF65-F5344CB8AC3E}">
        <p14:creationId xmlns:p14="http://schemas.microsoft.com/office/powerpoint/2010/main" val="33850172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a:xfrm>
            <a:off x="1835696" y="1455626"/>
            <a:ext cx="5400600" cy="2268252"/>
          </a:xfrm>
        </p:spPr>
        <p:txBody>
          <a:bodyPr>
            <a:normAutofit/>
          </a:bodyPr>
          <a:lstStyle/>
          <a:p>
            <a:pPr algn="ctr"/>
            <a:r>
              <a:rPr lang="fr-BE" sz="2000" dirty="0"/>
              <a:t>MERCI POUR VOTRE ATTENTION !</a:t>
            </a:r>
          </a:p>
          <a:p>
            <a:pPr algn="ctr"/>
            <a:endParaRPr lang="fr-BE" sz="2000" dirty="0"/>
          </a:p>
          <a:p>
            <a:pPr algn="ctr"/>
            <a:r>
              <a:rPr lang="fr-BE" sz="2000" dirty="0"/>
              <a:t>QUESTIONS ?</a:t>
            </a:r>
          </a:p>
          <a:p>
            <a:pPr algn="ctr"/>
            <a:endParaRPr lang="fr-BE" dirty="0"/>
          </a:p>
          <a:p>
            <a:pPr algn="ctr"/>
            <a:endParaRPr lang="fr-BE" dirty="0"/>
          </a:p>
          <a:p>
            <a:pPr algn="ctr"/>
            <a:r>
              <a:rPr lang="fr-BE" sz="2000" dirty="0"/>
              <a:t>www.feder.brussels</a:t>
            </a:r>
          </a:p>
          <a:p>
            <a:endParaRPr lang="fr-BE" dirty="0"/>
          </a:p>
        </p:txBody>
      </p:sp>
      <p:pic>
        <p:nvPicPr>
          <p:cNvPr id="4" name="Image 3">
            <a:extLst>
              <a:ext uri="{FF2B5EF4-FFF2-40B4-BE49-F238E27FC236}">
                <a16:creationId xmlns:a16="http://schemas.microsoft.com/office/drawing/2014/main" id="{0C398AD9-3873-D986-BE50-B65043AFAE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627534"/>
            <a:ext cx="4320480" cy="509504"/>
          </a:xfrm>
          <a:prstGeom prst="rect">
            <a:avLst/>
          </a:prstGeom>
        </p:spPr>
      </p:pic>
    </p:spTree>
    <p:extLst>
      <p:ext uri="{BB962C8B-B14F-4D97-AF65-F5344CB8AC3E}">
        <p14:creationId xmlns:p14="http://schemas.microsoft.com/office/powerpoint/2010/main" val="2693272361"/>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7FDBD2-A37C-452B-B852-DEF265E709AA}">
  <ds:schemaRefs>
    <ds:schemaRef ds:uri="http://purl.org/dc/dcmitype/"/>
    <ds:schemaRef ds:uri="http://schemas.microsoft.com/office/2006/documentManagement/types"/>
    <ds:schemaRef ds:uri="http://purl.org/dc/elements/1.1/"/>
    <ds:schemaRef ds:uri="bfa7d963-24c6-42df-9c60-af0ce4d6be14"/>
    <ds:schemaRef ds:uri="http://schemas.microsoft.com/office/2006/metadata/properties"/>
    <ds:schemaRef ds:uri="http://purl.org/dc/terms/"/>
    <ds:schemaRef ds:uri="12cb0234-c0b0-4c53-84af-973ef88e2a02"/>
    <ds:schemaRef ds:uri="http://schemas.microsoft.com/office/infopath/2007/PartnerControls"/>
    <ds:schemaRef ds:uri="http://schemas.openxmlformats.org/package/2006/metadata/core-properties"/>
    <ds:schemaRef ds:uri="9c7c9337-ae00-402d-ade6-9de608163fc8"/>
    <ds:schemaRef ds:uri="http://www.w3.org/XML/1998/namespace"/>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removed="0"/>
</clbl:labelList>
</file>

<file path=docProps/app.xml><?xml version="1.0" encoding="utf-8"?>
<Properties xmlns="http://schemas.openxmlformats.org/officeDocument/2006/extended-properties" xmlns:vt="http://schemas.openxmlformats.org/officeDocument/2006/docPropsVTypes">
  <TotalTime>0</TotalTime>
  <Words>3429</Words>
  <Application>Microsoft Office PowerPoint</Application>
  <PresentationFormat>Diavoorstelling (16:9)</PresentationFormat>
  <Paragraphs>255</Paragraphs>
  <Slides>39</Slides>
  <Notes>0</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39</vt:i4>
      </vt:variant>
    </vt:vector>
  </HeadingPairs>
  <TitlesOfParts>
    <vt:vector size="51" baseType="lpstr">
      <vt:lpstr>ＭＳ Ｐゴシック</vt:lpstr>
      <vt:lpstr>Aller Light</vt:lpstr>
      <vt:lpstr>Arial</vt:lpstr>
      <vt:lpstr>Calibri</vt:lpstr>
      <vt:lpstr>Courier New</vt:lpstr>
      <vt:lpstr>Open Sans</vt:lpstr>
      <vt:lpstr>Symbol</vt:lpstr>
      <vt:lpstr>Times New Roman</vt:lpstr>
      <vt:lpstr>Wingdings</vt:lpstr>
      <vt:lpstr>Wingdings 2</vt:lpstr>
      <vt:lpstr>ヒラギノ角ゴ Pro W3</vt:lpstr>
      <vt:lpstr>Thème Office</vt:lpstr>
      <vt:lpstr>PowerPoint-presentatie</vt:lpstr>
      <vt:lpstr>PROGRAMME</vt:lpstr>
      <vt:lpstr>PowerPoint-presentatie</vt:lpstr>
      <vt:lpstr>PowerPoint-presentatie</vt:lpstr>
      <vt:lpstr>PowerPoint-presentatie</vt:lpstr>
      <vt:lpstr>Concepts clés LE MAINSTREAMING</vt:lpstr>
      <vt:lpstr>Concepts clés GENRE</vt:lpstr>
      <vt:lpstr>Concepts clés Gender mainstreaming = l'intégration de la dimension de genre </vt:lpstr>
      <vt:lpstr>Concepts clés Gender mainstreaming</vt:lpstr>
      <vt:lpstr>Concepts clés </vt:lpstr>
      <vt:lpstr> Concepts clés handistreaming   </vt:lpstr>
      <vt:lpstr>PowerPoint-presentatie</vt:lpstr>
      <vt:lpstr>AU NIVEAU DU PROJET</vt:lpstr>
      <vt:lpstr>AU NIVEAU DU PROJET</vt:lpstr>
      <vt:lpstr>PowerPoint-presentatie</vt:lpstr>
      <vt:lpstr>PowerPoint-presentatie</vt:lpstr>
      <vt:lpstr>PowerPoint-presentatie</vt:lpstr>
      <vt:lpstr>PowerPoint-presentatie</vt:lpstr>
      <vt:lpstr>PowerPoint-presentatie</vt:lpstr>
      <vt:lpstr>QUELQUES EXEMPLES  L’INTÉGRATION DE LA DIMENSION DE GENRE DANS LE CADRE DES MARCHÉS PUBLICS</vt:lpstr>
      <vt:lpstr> QUELQUES EXEMPLES  L’INTÉGRATION DE LA DIMENSION DE GENRE DANS LE CADRE DES MARCHÉS PUBLICS </vt:lpstr>
      <vt:lpstr>  QUELQUES EXEMPLES  L’INTÉGRATION DE LA DIMENSION DE GENRE DANS LE CADRE DES MARCHÉS PUBLICS </vt:lpstr>
      <vt:lpstr>QUELQUES EXEMPLES  PRISE EN COMPTE DE L’ ÉGALITE DES FEMMES ET DES HOMMES DANS LE CADRE DES MARCHÉS PUBLICS </vt:lpstr>
      <vt:lpstr> QUELQUES EXEMPLES  PRISE EN COMPTE DE L’ ÉGALITE DES FEMMES ET DES HOMMES DANS LE CADRE DES MARCHÉS PUBLICS  </vt:lpstr>
      <vt:lpstr> QUELQUES EXEMPLES  PRISE EN COMPTE DE L’ ÉGALITE DES FEMMES ET DES HOMMES DANS LE CADRE DES MARCHÉS PUBLICS  </vt:lpstr>
      <vt:lpstr> QUELQUES EXEMPLES CONCRETS  Comment intégrer le genre dans les projets (PME)</vt:lpstr>
      <vt:lpstr> QUELQUES EXEMPLES CONCRETS  ÉGALITE HOMMES/FEMMES DANS LE DOMAINE DU RECRUTEMENT, DE LA RÉNUMERATION, DES POSTES DE TRAVAIL, DU TEMPS DE TRAVAIL, … </vt:lpstr>
      <vt:lpstr>QUELQUES EXEMPLES CONCRETS  ÉGALITE HOMMES/FEMMES – COMMUNICATION NEUTRE/ ACCESSIBLE</vt:lpstr>
      <vt:lpstr> QUELQUES EXEMPLES CONCRETS GENRE  </vt:lpstr>
      <vt:lpstr>QUELQUES EXEMPLES CONCRETS ACCESSIBILITE DES PERSONNES AVEC UN HANDICAP</vt:lpstr>
      <vt:lpstr>PowerPoint-presentatie</vt:lpstr>
      <vt:lpstr>Check-list comme outil de mainstreaming </vt:lpstr>
      <vt:lpstr>Check-list comme outil de mainstreaming</vt:lpstr>
      <vt:lpstr>Check-list comme outil de mainstreaming</vt:lpstr>
      <vt:lpstr>Check-list comme outil de mainstreaming</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MOERMAN Ann</cp:lastModifiedBy>
  <cp:revision>348</cp:revision>
  <cp:lastPrinted>2023-09-25T09:47:46Z</cp:lastPrinted>
  <dcterms:created xsi:type="dcterms:W3CDTF">2013-10-17T10:19:39Z</dcterms:created>
  <dcterms:modified xsi:type="dcterms:W3CDTF">2024-10-03T16:07:28Z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