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2.xml"/>
  <Override ContentType="application/vnd.openxmlformats-officedocument.presentationml.slideLayout+xml" PartName="/ppt/slideLayouts/slideLayout1.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theme+xml" PartName="/ppt/theme/theme1.xml"/>
  <Override ContentType="application/vnd.openxmlformats-officedocument.theme+xml" PartName="/ppt/theme/theme2.xml"/>
  <Override ContentType="application/vnd.openxmlformats-officedocument.presentationml.notesSlide+xml" PartName="/ppt/notesSlides/notesSlide29.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custom-properties+xml" PartName="/docProps/custom.xml"/>
  <Override ContentType="application/binary" PartName="/ppt/metadata"/>
  <Override ContentType="application/vnd.openxmlformats-officedocument.presentationml.notesMaster+xml" PartName="/ppt/notesMasters/notesMaster1.xml"/>
  <Override ContentType="application/vnd.openxmlformats-officedocument.presentationml.presProps+xml" PartName="/ppt/presProps.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custom-properties" Target="docProps/custom.xml"/><Relationship Id="rId2" Type="http://schemas.openxmlformats.org/package/2006/relationships/metadata/core-properties" Target="docProps/core.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Lst>
  <p:sldSz cy="5143500" cx="9144000"/>
  <p:notesSz cx="6797675" cy="9926625"/>
  <p:embeddedFontLst>
    <p:embeddedFont>
      <p:font typeface="Constantia"/>
      <p:regular r:id="rId36"/>
      <p:bold r:id="rId37"/>
      <p:italic r:id="rId38"/>
      <p:boldItalic r:id="rId39"/>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 uri="{2D200454-40CA-4A62-9FC3-DE9A4176ACB9}">
      <p15:notesGuideLst>
        <p15:guide id="1" orient="horz" pos="3127">
          <p15:clr>
            <a:srgbClr val="A4A3A4"/>
          </p15:clr>
        </p15:guide>
        <p15:guide id="2" pos="2141">
          <p15:clr>
            <a:srgbClr val="A4A3A4"/>
          </p15:clr>
        </p15:guide>
      </p15:notesGuideLst>
    </p:ext>
    <p:ext uri="GoogleSlidesCustomDataVersion2">
      <go:slidesCustomData xmlns:go="http://customooxmlschemas.google.com/" r:id="rId40" roundtripDataSignature="AMtx7mg1KW8DlsYiVzSuNB+qbTbLhF6Oaw=="/>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CCA2C66A-C2BB-43BA-AA91-4EC3954822C6}">
  <a:tblStyle styleId="{CCA2C66A-C2BB-43BA-AA91-4EC3954822C6}" styleName="Table_0">
    <a:wholeTbl>
      <a:tcTxStyle b="off" i="off">
        <a:font>
          <a:latin typeface="Calibri"/>
          <a:ea typeface="Calibri"/>
          <a:cs typeface="Calibri"/>
        </a:font>
        <a:schemeClr val="dk1"/>
      </a:tcTxStyle>
      <a:tcStyle>
        <a:tcBdr>
          <a:left>
            <a:ln cap="flat" cmpd="sng" w="12700">
              <a:solidFill>
                <a:schemeClr val="lt1"/>
              </a:solidFill>
              <a:prstDash val="solid"/>
              <a:round/>
              <a:headEnd len="sm" w="sm" type="none"/>
              <a:tailEnd len="sm" w="sm" type="none"/>
            </a:ln>
          </a:left>
          <a:right>
            <a:ln cap="flat" cmpd="sng" w="12700">
              <a:solidFill>
                <a:schemeClr val="lt1"/>
              </a:solidFill>
              <a:prstDash val="solid"/>
              <a:round/>
              <a:headEnd len="sm" w="sm" type="none"/>
              <a:tailEnd len="sm" w="sm" type="none"/>
            </a:ln>
          </a:right>
          <a:top>
            <a:ln cap="flat" cmpd="sng" w="12700">
              <a:solidFill>
                <a:schemeClr val="lt1"/>
              </a:solidFill>
              <a:prstDash val="solid"/>
              <a:round/>
              <a:headEnd len="sm" w="sm" type="none"/>
              <a:tailEnd len="sm" w="sm" type="none"/>
            </a:ln>
          </a:top>
          <a:bottom>
            <a:ln cap="flat" cmpd="sng" w="12700">
              <a:solidFill>
                <a:schemeClr val="lt1"/>
              </a:solidFill>
              <a:prstDash val="solid"/>
              <a:round/>
              <a:headEnd len="sm" w="sm" type="none"/>
              <a:tailEnd len="sm" w="sm" type="none"/>
            </a:ln>
          </a:bottom>
          <a:insideH>
            <a:ln cap="flat" cmpd="sng" w="12700">
              <a:solidFill>
                <a:schemeClr val="lt1"/>
              </a:solidFill>
              <a:prstDash val="solid"/>
              <a:round/>
              <a:headEnd len="sm" w="sm" type="none"/>
              <a:tailEnd len="sm" w="sm" type="none"/>
            </a:ln>
          </a:insideH>
          <a:insideV>
            <a:ln cap="flat" cmpd="sng" w="12700">
              <a:solidFill>
                <a:schemeClr val="lt1"/>
              </a:solidFill>
              <a:prstDash val="solid"/>
              <a:round/>
              <a:headEnd len="sm" w="sm" type="none"/>
              <a:tailEnd len="sm" w="sm" type="none"/>
            </a:ln>
          </a:insideV>
        </a:tcBdr>
        <a:fill>
          <a:solidFill>
            <a:srgbClr val="E8ECF4"/>
          </a:solidFill>
        </a:fill>
      </a:tcStyle>
    </a:wholeTbl>
    <a:band1H>
      <a:tcTxStyle/>
      <a:tcStyle>
        <a:fill>
          <a:solidFill>
            <a:srgbClr val="CFD7E7"/>
          </a:solidFill>
        </a:fill>
      </a:tcStyle>
    </a:band1H>
    <a:band2H>
      <a:tcTxStyle/>
    </a:band2H>
    <a:band1V>
      <a:tcTxStyle/>
      <a:tcStyle>
        <a:fill>
          <a:solidFill>
            <a:srgbClr val="CFD7E7"/>
          </a:solidFill>
        </a:fill>
      </a:tcStyle>
    </a:band1V>
    <a:band2V>
      <a:tcTxStyle/>
    </a:band2V>
    <a:lastCol>
      <a:tcTxStyle b="on" i="off">
        <a:font>
          <a:latin typeface="Calibri"/>
          <a:ea typeface="Calibri"/>
          <a:cs typeface="Calibri"/>
        </a:font>
        <a:schemeClr val="lt1"/>
      </a:tcTxStyle>
      <a:tcStyle>
        <a:fill>
          <a:solidFill>
            <a:schemeClr val="accent1"/>
          </a:solidFill>
        </a:fill>
      </a:tcStyle>
    </a:lastCol>
    <a:firstCol>
      <a:tcTxStyle b="on" i="off">
        <a:font>
          <a:latin typeface="Calibri"/>
          <a:ea typeface="Calibri"/>
          <a:cs typeface="Calibri"/>
        </a:font>
        <a:schemeClr val="lt1"/>
      </a:tcTxStyle>
      <a:tcStyle>
        <a:fill>
          <a:solidFill>
            <a:schemeClr val="accent1"/>
          </a:solidFill>
        </a:fill>
      </a:tcStyle>
    </a:firstCol>
    <a:lastRow>
      <a:tcTxStyle b="on" i="off">
        <a:font>
          <a:latin typeface="Calibri"/>
          <a:ea typeface="Calibri"/>
          <a:cs typeface="Calibri"/>
        </a:font>
        <a:schemeClr val="lt1"/>
      </a:tcTxStyle>
      <a:tcStyle>
        <a:tcBdr>
          <a:top>
            <a:ln cap="flat" cmpd="sng" w="38100">
              <a:solidFill>
                <a:schemeClr val="lt1"/>
              </a:solidFill>
              <a:prstDash val="solid"/>
              <a:round/>
              <a:headEnd len="sm" w="sm" type="none"/>
              <a:tailEnd len="sm" w="sm" type="none"/>
            </a:ln>
          </a:top>
        </a:tcBdr>
        <a:fill>
          <a:solidFill>
            <a:schemeClr val="accent1"/>
          </a:solidFill>
        </a:fill>
      </a:tcStyle>
    </a:lastRow>
    <a:seCell>
      <a:tcTxStyle/>
    </a:seCell>
    <a:swCell>
      <a:tcTxStyle/>
    </a:swCell>
    <a:firstRow>
      <a:tcTxStyle b="on" i="off">
        <a:font>
          <a:latin typeface="Calibri"/>
          <a:ea typeface="Calibri"/>
          <a:cs typeface="Calibri"/>
        </a:font>
        <a:schemeClr val="lt1"/>
      </a:tcTxStyle>
      <a:tcStyle>
        <a:tcBdr>
          <a:bottom>
            <a:ln cap="flat" cmpd="sng" w="38100">
              <a:solidFill>
                <a:schemeClr val="lt1"/>
              </a:solidFill>
              <a:prstDash val="solid"/>
              <a:round/>
              <a:headEnd len="sm" w="sm" type="none"/>
              <a:tailEnd len="sm" w="sm" type="none"/>
            </a:ln>
          </a:bottom>
        </a:tcBdr>
        <a:fill>
          <a:solidFill>
            <a:schemeClr val="accent1"/>
          </a:solidFill>
        </a:fill>
      </a:tc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notesViewPr>
    <p:cSldViewPr snapToGrid="0">
      <p:cViewPr varScale="1">
        <p:scale>
          <a:sx n="100" d="100"/>
          <a:sy n="100" d="100"/>
        </p:scale>
        <p:origin x="0" y="0"/>
      </p:cViewPr>
      <p:guideLst>
        <p:guide pos="3127" orient="horz"/>
        <p:guide pos="2141"/>
      </p:guideLst>
    </p:cSldViewPr>
  </p:notesViewPr>
</p:viewPr>
</file>

<file path=ppt/_rels/presentation.xml.rels><?xml version="1.0" encoding="UTF-8" standalone="yes"?><Relationships xmlns="http://schemas.openxmlformats.org/package/2006/relationships"><Relationship Id="rId40" Type="http://customschemas.google.com/relationships/presentationmetadata" Target="metadata"/><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slide" Target="slides/slide22.xml"/><Relationship Id="rId27" Type="http://schemas.openxmlformats.org/officeDocument/2006/relationships/slide" Target="slides/slide21.xml"/><Relationship Id="rId5" Type="http://schemas.openxmlformats.org/officeDocument/2006/relationships/slideMaster" Target="slideMasters/slideMaster1.xml"/><Relationship Id="rId6" Type="http://schemas.openxmlformats.org/officeDocument/2006/relationships/notesMaster" Target="notesMasters/notesMaster1.xml"/><Relationship Id="rId29" Type="http://schemas.openxmlformats.org/officeDocument/2006/relationships/slide" Target="slides/slide23.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slide" Target="slides/slide25.xml"/><Relationship Id="rId30" Type="http://schemas.openxmlformats.org/officeDocument/2006/relationships/slide" Target="slides/slide24.xml"/><Relationship Id="rId11" Type="http://schemas.openxmlformats.org/officeDocument/2006/relationships/slide" Target="slides/slide5.xml"/><Relationship Id="rId33" Type="http://schemas.openxmlformats.org/officeDocument/2006/relationships/slide" Target="slides/slide27.xml"/><Relationship Id="rId10" Type="http://schemas.openxmlformats.org/officeDocument/2006/relationships/slide" Target="slides/slide4.xml"/><Relationship Id="rId32" Type="http://schemas.openxmlformats.org/officeDocument/2006/relationships/slide" Target="slides/slide26.xml"/><Relationship Id="rId13" Type="http://schemas.openxmlformats.org/officeDocument/2006/relationships/slide" Target="slides/slide7.xml"/><Relationship Id="rId35" Type="http://schemas.openxmlformats.org/officeDocument/2006/relationships/slide" Target="slides/slide29.xml"/><Relationship Id="rId12" Type="http://schemas.openxmlformats.org/officeDocument/2006/relationships/slide" Target="slides/slide6.xml"/><Relationship Id="rId34" Type="http://schemas.openxmlformats.org/officeDocument/2006/relationships/slide" Target="slides/slide28.xml"/><Relationship Id="rId15" Type="http://schemas.openxmlformats.org/officeDocument/2006/relationships/slide" Target="slides/slide9.xml"/><Relationship Id="rId37" Type="http://schemas.openxmlformats.org/officeDocument/2006/relationships/font" Target="fonts/Constantia-bold.fntdata"/><Relationship Id="rId14" Type="http://schemas.openxmlformats.org/officeDocument/2006/relationships/slide" Target="slides/slide8.xml"/><Relationship Id="rId36" Type="http://schemas.openxmlformats.org/officeDocument/2006/relationships/font" Target="fonts/Constantia-regular.fntdata"/><Relationship Id="rId17" Type="http://schemas.openxmlformats.org/officeDocument/2006/relationships/slide" Target="slides/slide11.xml"/><Relationship Id="rId39" Type="http://schemas.openxmlformats.org/officeDocument/2006/relationships/font" Target="fonts/Constantia-boldItalic.fntdata"/><Relationship Id="rId16" Type="http://schemas.openxmlformats.org/officeDocument/2006/relationships/slide" Target="slides/slide10.xml"/><Relationship Id="rId38" Type="http://schemas.openxmlformats.org/officeDocument/2006/relationships/font" Target="fonts/Constantia-italic.fntdata"/><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45659" cy="498056"/>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50443" y="0"/>
            <a:ext cx="2945659" cy="498056"/>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422275" y="1241425"/>
            <a:ext cx="5953125" cy="334962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79768" y="4777194"/>
            <a:ext cx="5438140" cy="3908614"/>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9428584"/>
            <a:ext cx="2945659" cy="498055"/>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50443" y="9428584"/>
            <a:ext cx="2945659" cy="498055"/>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nl-BE"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 name="Shape 32"/>
        <p:cNvGrpSpPr/>
        <p:nvPr/>
      </p:nvGrpSpPr>
      <p:grpSpPr>
        <a:xfrm>
          <a:off x="0" y="0"/>
          <a:ext cx="0" cy="0"/>
          <a:chOff x="0" y="0"/>
          <a:chExt cx="0" cy="0"/>
        </a:xfrm>
      </p:grpSpPr>
      <p:sp>
        <p:nvSpPr>
          <p:cNvPr id="33" name="Google Shape;33;p1:notes"/>
          <p:cNvSpPr txBox="1"/>
          <p:nvPr>
            <p:ph idx="1" type="body"/>
          </p:nvPr>
        </p:nvSpPr>
        <p:spPr>
          <a:xfrm>
            <a:off x="679768" y="4777194"/>
            <a:ext cx="5438140" cy="3908614"/>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4" name="Google Shape;34;p1:notes"/>
          <p:cNvSpPr/>
          <p:nvPr>
            <p:ph idx="2" type="sldImg"/>
          </p:nvPr>
        </p:nvSpPr>
        <p:spPr>
          <a:xfrm>
            <a:off x="422275" y="1241425"/>
            <a:ext cx="5953125" cy="334962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 name="Shape 38"/>
        <p:cNvGrpSpPr/>
        <p:nvPr/>
      </p:nvGrpSpPr>
      <p:grpSpPr>
        <a:xfrm>
          <a:off x="0" y="0"/>
          <a:ext cx="0" cy="0"/>
          <a:chOff x="0" y="0"/>
          <a:chExt cx="0" cy="0"/>
        </a:xfrm>
      </p:grpSpPr>
      <p:sp>
        <p:nvSpPr>
          <p:cNvPr id="39" name="Google Shape;39;p5:notes"/>
          <p:cNvSpPr txBox="1"/>
          <p:nvPr>
            <p:ph idx="1" type="body"/>
          </p:nvPr>
        </p:nvSpPr>
        <p:spPr>
          <a:xfrm>
            <a:off x="679768" y="4777194"/>
            <a:ext cx="5438140" cy="3908614"/>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0" name="Google Shape;40;p5:notes"/>
          <p:cNvSpPr/>
          <p:nvPr>
            <p:ph idx="2" type="sldImg"/>
          </p:nvPr>
        </p:nvSpPr>
        <p:spPr>
          <a:xfrm>
            <a:off x="422275" y="1241425"/>
            <a:ext cx="5953125" cy="334962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 name="Shape 44"/>
        <p:cNvGrpSpPr/>
        <p:nvPr/>
      </p:nvGrpSpPr>
      <p:grpSpPr>
        <a:xfrm>
          <a:off x="0" y="0"/>
          <a:ext cx="0" cy="0"/>
          <a:chOff x="0" y="0"/>
          <a:chExt cx="0" cy="0"/>
        </a:xfrm>
      </p:grpSpPr>
      <p:sp>
        <p:nvSpPr>
          <p:cNvPr id="45" name="Google Shape;45;p6:notes"/>
          <p:cNvSpPr txBox="1"/>
          <p:nvPr>
            <p:ph idx="1" type="body"/>
          </p:nvPr>
        </p:nvSpPr>
        <p:spPr>
          <a:xfrm>
            <a:off x="679768" y="4777194"/>
            <a:ext cx="5438140" cy="3908614"/>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6" name="Google Shape;46;p6:notes"/>
          <p:cNvSpPr/>
          <p:nvPr>
            <p:ph idx="2" type="sldImg"/>
          </p:nvPr>
        </p:nvSpPr>
        <p:spPr>
          <a:xfrm>
            <a:off x="422275" y="1241425"/>
            <a:ext cx="5953125" cy="334962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 name="Shape 51"/>
        <p:cNvGrpSpPr/>
        <p:nvPr/>
      </p:nvGrpSpPr>
      <p:grpSpPr>
        <a:xfrm>
          <a:off x="0" y="0"/>
          <a:ext cx="0" cy="0"/>
          <a:chOff x="0" y="0"/>
          <a:chExt cx="0" cy="0"/>
        </a:xfrm>
      </p:grpSpPr>
      <p:sp>
        <p:nvSpPr>
          <p:cNvPr id="52" name="Google Shape;52;p7:notes"/>
          <p:cNvSpPr txBox="1"/>
          <p:nvPr>
            <p:ph idx="1" type="body"/>
          </p:nvPr>
        </p:nvSpPr>
        <p:spPr>
          <a:xfrm>
            <a:off x="679768" y="4777194"/>
            <a:ext cx="5438140" cy="3908614"/>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3" name="Google Shape;53;p7:notes"/>
          <p:cNvSpPr/>
          <p:nvPr>
            <p:ph idx="2" type="sldImg"/>
          </p:nvPr>
        </p:nvSpPr>
        <p:spPr>
          <a:xfrm>
            <a:off x="422275" y="1241425"/>
            <a:ext cx="5953125" cy="334962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 name="Shape 59"/>
        <p:cNvGrpSpPr/>
        <p:nvPr/>
      </p:nvGrpSpPr>
      <p:grpSpPr>
        <a:xfrm>
          <a:off x="0" y="0"/>
          <a:ext cx="0" cy="0"/>
          <a:chOff x="0" y="0"/>
          <a:chExt cx="0" cy="0"/>
        </a:xfrm>
      </p:grpSpPr>
      <p:sp>
        <p:nvSpPr>
          <p:cNvPr id="60" name="Google Shape;60;p12:notes"/>
          <p:cNvSpPr txBox="1"/>
          <p:nvPr>
            <p:ph idx="1" type="body"/>
          </p:nvPr>
        </p:nvSpPr>
        <p:spPr>
          <a:xfrm>
            <a:off x="679768" y="4777194"/>
            <a:ext cx="5438140" cy="3908614"/>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1" name="Google Shape;61;p12:notes"/>
          <p:cNvSpPr/>
          <p:nvPr>
            <p:ph idx="2" type="sldImg"/>
          </p:nvPr>
        </p:nvSpPr>
        <p:spPr>
          <a:xfrm>
            <a:off x="422275" y="1241425"/>
            <a:ext cx="5953125" cy="334962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 name="Shape 66"/>
        <p:cNvGrpSpPr/>
        <p:nvPr/>
      </p:nvGrpSpPr>
      <p:grpSpPr>
        <a:xfrm>
          <a:off x="0" y="0"/>
          <a:ext cx="0" cy="0"/>
          <a:chOff x="0" y="0"/>
          <a:chExt cx="0" cy="0"/>
        </a:xfrm>
      </p:grpSpPr>
      <p:sp>
        <p:nvSpPr>
          <p:cNvPr id="67" name="Google Shape;67;p14:notes"/>
          <p:cNvSpPr txBox="1"/>
          <p:nvPr>
            <p:ph idx="1" type="body"/>
          </p:nvPr>
        </p:nvSpPr>
        <p:spPr>
          <a:xfrm>
            <a:off x="679768" y="4777194"/>
            <a:ext cx="5438140" cy="3908614"/>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8" name="Google Shape;68;p14:notes"/>
          <p:cNvSpPr/>
          <p:nvPr>
            <p:ph idx="2" type="sldImg"/>
          </p:nvPr>
        </p:nvSpPr>
        <p:spPr>
          <a:xfrm>
            <a:off x="422275" y="1241425"/>
            <a:ext cx="5953125" cy="334962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 name="Shape 86"/>
        <p:cNvGrpSpPr/>
        <p:nvPr/>
      </p:nvGrpSpPr>
      <p:grpSpPr>
        <a:xfrm>
          <a:off x="0" y="0"/>
          <a:ext cx="0" cy="0"/>
          <a:chOff x="0" y="0"/>
          <a:chExt cx="0" cy="0"/>
        </a:xfrm>
      </p:grpSpPr>
      <p:sp>
        <p:nvSpPr>
          <p:cNvPr id="87" name="Google Shape;87;p15:notes"/>
          <p:cNvSpPr txBox="1"/>
          <p:nvPr>
            <p:ph idx="1" type="body"/>
          </p:nvPr>
        </p:nvSpPr>
        <p:spPr>
          <a:xfrm>
            <a:off x="679768" y="4777194"/>
            <a:ext cx="5438140" cy="3908614"/>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8" name="Google Shape;88;p15:notes"/>
          <p:cNvSpPr/>
          <p:nvPr>
            <p:ph idx="2" type="sldImg"/>
          </p:nvPr>
        </p:nvSpPr>
        <p:spPr>
          <a:xfrm>
            <a:off x="422275" y="1241425"/>
            <a:ext cx="5953125" cy="334962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 name="Shape 93"/>
        <p:cNvGrpSpPr/>
        <p:nvPr/>
      </p:nvGrpSpPr>
      <p:grpSpPr>
        <a:xfrm>
          <a:off x="0" y="0"/>
          <a:ext cx="0" cy="0"/>
          <a:chOff x="0" y="0"/>
          <a:chExt cx="0" cy="0"/>
        </a:xfrm>
      </p:grpSpPr>
      <p:sp>
        <p:nvSpPr>
          <p:cNvPr id="94" name="Google Shape;94;p16:notes"/>
          <p:cNvSpPr txBox="1"/>
          <p:nvPr>
            <p:ph idx="1" type="body"/>
          </p:nvPr>
        </p:nvSpPr>
        <p:spPr>
          <a:xfrm>
            <a:off x="679768" y="4777194"/>
            <a:ext cx="5438140" cy="3908614"/>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5" name="Google Shape;95;p16:notes"/>
          <p:cNvSpPr/>
          <p:nvPr>
            <p:ph idx="2" type="sldImg"/>
          </p:nvPr>
        </p:nvSpPr>
        <p:spPr>
          <a:xfrm>
            <a:off x="422275" y="1241425"/>
            <a:ext cx="5953125" cy="334962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 name="Shape 99"/>
        <p:cNvGrpSpPr/>
        <p:nvPr/>
      </p:nvGrpSpPr>
      <p:grpSpPr>
        <a:xfrm>
          <a:off x="0" y="0"/>
          <a:ext cx="0" cy="0"/>
          <a:chOff x="0" y="0"/>
          <a:chExt cx="0" cy="0"/>
        </a:xfrm>
      </p:grpSpPr>
      <p:sp>
        <p:nvSpPr>
          <p:cNvPr id="100" name="Google Shape;100;p17:notes"/>
          <p:cNvSpPr txBox="1"/>
          <p:nvPr>
            <p:ph idx="1" type="body"/>
          </p:nvPr>
        </p:nvSpPr>
        <p:spPr>
          <a:xfrm>
            <a:off x="679768" y="4777194"/>
            <a:ext cx="5438140" cy="3908614"/>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1" name="Google Shape;101;p17:notes"/>
          <p:cNvSpPr/>
          <p:nvPr>
            <p:ph idx="2" type="sldImg"/>
          </p:nvPr>
        </p:nvSpPr>
        <p:spPr>
          <a:xfrm>
            <a:off x="422275" y="1241425"/>
            <a:ext cx="5953125" cy="334962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7" name="Shape 107"/>
        <p:cNvGrpSpPr/>
        <p:nvPr/>
      </p:nvGrpSpPr>
      <p:grpSpPr>
        <a:xfrm>
          <a:off x="0" y="0"/>
          <a:ext cx="0" cy="0"/>
          <a:chOff x="0" y="0"/>
          <a:chExt cx="0" cy="0"/>
        </a:xfrm>
      </p:grpSpPr>
      <p:sp>
        <p:nvSpPr>
          <p:cNvPr id="108" name="Google Shape;108;p18:notes"/>
          <p:cNvSpPr txBox="1"/>
          <p:nvPr>
            <p:ph idx="1" type="body"/>
          </p:nvPr>
        </p:nvSpPr>
        <p:spPr>
          <a:xfrm>
            <a:off x="679768" y="4777194"/>
            <a:ext cx="5438140" cy="3908614"/>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9" name="Google Shape;109;p18:notes"/>
          <p:cNvSpPr/>
          <p:nvPr>
            <p:ph idx="2" type="sldImg"/>
          </p:nvPr>
        </p:nvSpPr>
        <p:spPr>
          <a:xfrm>
            <a:off x="422275" y="1241425"/>
            <a:ext cx="5953125" cy="334962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5" name="Shape 115"/>
        <p:cNvGrpSpPr/>
        <p:nvPr/>
      </p:nvGrpSpPr>
      <p:grpSpPr>
        <a:xfrm>
          <a:off x="0" y="0"/>
          <a:ext cx="0" cy="0"/>
          <a:chOff x="0" y="0"/>
          <a:chExt cx="0" cy="0"/>
        </a:xfrm>
      </p:grpSpPr>
      <p:sp>
        <p:nvSpPr>
          <p:cNvPr id="116" name="Google Shape;116;p19:notes"/>
          <p:cNvSpPr txBox="1"/>
          <p:nvPr>
            <p:ph idx="1" type="body"/>
          </p:nvPr>
        </p:nvSpPr>
        <p:spPr>
          <a:xfrm>
            <a:off x="679768" y="4777194"/>
            <a:ext cx="5438140" cy="3908614"/>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17" name="Google Shape;117;p19:notes"/>
          <p:cNvSpPr/>
          <p:nvPr>
            <p:ph idx="2" type="sldImg"/>
          </p:nvPr>
        </p:nvSpPr>
        <p:spPr>
          <a:xfrm>
            <a:off x="422275" y="1241425"/>
            <a:ext cx="5953125" cy="334962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3" name="Shape 123"/>
        <p:cNvGrpSpPr/>
        <p:nvPr/>
      </p:nvGrpSpPr>
      <p:grpSpPr>
        <a:xfrm>
          <a:off x="0" y="0"/>
          <a:ext cx="0" cy="0"/>
          <a:chOff x="0" y="0"/>
          <a:chExt cx="0" cy="0"/>
        </a:xfrm>
      </p:grpSpPr>
      <p:sp>
        <p:nvSpPr>
          <p:cNvPr id="124" name="Google Shape;124;p20:notes"/>
          <p:cNvSpPr txBox="1"/>
          <p:nvPr>
            <p:ph idx="1" type="body"/>
          </p:nvPr>
        </p:nvSpPr>
        <p:spPr>
          <a:xfrm>
            <a:off x="679768" y="4777194"/>
            <a:ext cx="5438140" cy="3908614"/>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25" name="Google Shape;125;p20:notes"/>
          <p:cNvSpPr/>
          <p:nvPr>
            <p:ph idx="2" type="sldImg"/>
          </p:nvPr>
        </p:nvSpPr>
        <p:spPr>
          <a:xfrm>
            <a:off x="422275" y="1241425"/>
            <a:ext cx="5953125" cy="334962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0" name="Shape 130"/>
        <p:cNvGrpSpPr/>
        <p:nvPr/>
      </p:nvGrpSpPr>
      <p:grpSpPr>
        <a:xfrm>
          <a:off x="0" y="0"/>
          <a:ext cx="0" cy="0"/>
          <a:chOff x="0" y="0"/>
          <a:chExt cx="0" cy="0"/>
        </a:xfrm>
      </p:grpSpPr>
      <p:sp>
        <p:nvSpPr>
          <p:cNvPr id="131" name="Google Shape;131;p21:notes"/>
          <p:cNvSpPr txBox="1"/>
          <p:nvPr>
            <p:ph idx="1" type="body"/>
          </p:nvPr>
        </p:nvSpPr>
        <p:spPr>
          <a:xfrm>
            <a:off x="679768" y="4777194"/>
            <a:ext cx="5438140" cy="3908614"/>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2" name="Google Shape;132;p21:notes"/>
          <p:cNvSpPr/>
          <p:nvPr>
            <p:ph idx="2" type="sldImg"/>
          </p:nvPr>
        </p:nvSpPr>
        <p:spPr>
          <a:xfrm>
            <a:off x="422275" y="1241425"/>
            <a:ext cx="5953125" cy="334962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7" name="Shape 137"/>
        <p:cNvGrpSpPr/>
        <p:nvPr/>
      </p:nvGrpSpPr>
      <p:grpSpPr>
        <a:xfrm>
          <a:off x="0" y="0"/>
          <a:ext cx="0" cy="0"/>
          <a:chOff x="0" y="0"/>
          <a:chExt cx="0" cy="0"/>
        </a:xfrm>
      </p:grpSpPr>
      <p:sp>
        <p:nvSpPr>
          <p:cNvPr id="138" name="Google Shape;138;p22:notes"/>
          <p:cNvSpPr txBox="1"/>
          <p:nvPr>
            <p:ph idx="1" type="body"/>
          </p:nvPr>
        </p:nvSpPr>
        <p:spPr>
          <a:xfrm>
            <a:off x="679768" y="4777194"/>
            <a:ext cx="5438140" cy="3908614"/>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9" name="Google Shape;139;p22:notes"/>
          <p:cNvSpPr/>
          <p:nvPr>
            <p:ph idx="2" type="sldImg"/>
          </p:nvPr>
        </p:nvSpPr>
        <p:spPr>
          <a:xfrm>
            <a:off x="422275" y="1241425"/>
            <a:ext cx="5953125" cy="334962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4" name="Shape 144"/>
        <p:cNvGrpSpPr/>
        <p:nvPr/>
      </p:nvGrpSpPr>
      <p:grpSpPr>
        <a:xfrm>
          <a:off x="0" y="0"/>
          <a:ext cx="0" cy="0"/>
          <a:chOff x="0" y="0"/>
          <a:chExt cx="0" cy="0"/>
        </a:xfrm>
      </p:grpSpPr>
      <p:sp>
        <p:nvSpPr>
          <p:cNvPr id="145" name="Google Shape;145;p25:notes"/>
          <p:cNvSpPr txBox="1"/>
          <p:nvPr>
            <p:ph idx="1" type="body"/>
          </p:nvPr>
        </p:nvSpPr>
        <p:spPr>
          <a:xfrm>
            <a:off x="679768" y="4777194"/>
            <a:ext cx="5438140" cy="3908614"/>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46" name="Google Shape;146;p25:notes"/>
          <p:cNvSpPr/>
          <p:nvPr>
            <p:ph idx="2" type="sldImg"/>
          </p:nvPr>
        </p:nvSpPr>
        <p:spPr>
          <a:xfrm>
            <a:off x="422275" y="1241425"/>
            <a:ext cx="5953125" cy="334962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1" name="Shape 151"/>
        <p:cNvGrpSpPr/>
        <p:nvPr/>
      </p:nvGrpSpPr>
      <p:grpSpPr>
        <a:xfrm>
          <a:off x="0" y="0"/>
          <a:ext cx="0" cy="0"/>
          <a:chOff x="0" y="0"/>
          <a:chExt cx="0" cy="0"/>
        </a:xfrm>
      </p:grpSpPr>
      <p:sp>
        <p:nvSpPr>
          <p:cNvPr id="152" name="Google Shape;152;p27:notes"/>
          <p:cNvSpPr txBox="1"/>
          <p:nvPr>
            <p:ph idx="1" type="body"/>
          </p:nvPr>
        </p:nvSpPr>
        <p:spPr>
          <a:xfrm>
            <a:off x="679768" y="4777194"/>
            <a:ext cx="5438140" cy="3908614"/>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53" name="Google Shape;153;p27:notes"/>
          <p:cNvSpPr/>
          <p:nvPr>
            <p:ph idx="2" type="sldImg"/>
          </p:nvPr>
        </p:nvSpPr>
        <p:spPr>
          <a:xfrm>
            <a:off x="422275" y="1241425"/>
            <a:ext cx="5953125" cy="334962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8" name="Shape 158"/>
        <p:cNvGrpSpPr/>
        <p:nvPr/>
      </p:nvGrpSpPr>
      <p:grpSpPr>
        <a:xfrm>
          <a:off x="0" y="0"/>
          <a:ext cx="0" cy="0"/>
          <a:chOff x="0" y="0"/>
          <a:chExt cx="0" cy="0"/>
        </a:xfrm>
      </p:grpSpPr>
      <p:sp>
        <p:nvSpPr>
          <p:cNvPr id="159" name="Google Shape;159;p28:notes"/>
          <p:cNvSpPr txBox="1"/>
          <p:nvPr>
            <p:ph idx="1" type="body"/>
          </p:nvPr>
        </p:nvSpPr>
        <p:spPr>
          <a:xfrm>
            <a:off x="679768" y="4777194"/>
            <a:ext cx="5438140" cy="3908614"/>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60" name="Google Shape;160;p28:notes"/>
          <p:cNvSpPr/>
          <p:nvPr>
            <p:ph idx="2" type="sldImg"/>
          </p:nvPr>
        </p:nvSpPr>
        <p:spPr>
          <a:xfrm>
            <a:off x="422275" y="1241425"/>
            <a:ext cx="5953125" cy="334962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1" name="Shape 181"/>
        <p:cNvGrpSpPr/>
        <p:nvPr/>
      </p:nvGrpSpPr>
      <p:grpSpPr>
        <a:xfrm>
          <a:off x="0" y="0"/>
          <a:ext cx="0" cy="0"/>
          <a:chOff x="0" y="0"/>
          <a:chExt cx="0" cy="0"/>
        </a:xfrm>
      </p:grpSpPr>
      <p:sp>
        <p:nvSpPr>
          <p:cNvPr id="182" name="Google Shape;182;p29:notes"/>
          <p:cNvSpPr txBox="1"/>
          <p:nvPr>
            <p:ph idx="1" type="body"/>
          </p:nvPr>
        </p:nvSpPr>
        <p:spPr>
          <a:xfrm>
            <a:off x="679768" y="4777194"/>
            <a:ext cx="5438140" cy="3908614"/>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83" name="Google Shape;183;p29:notes"/>
          <p:cNvSpPr/>
          <p:nvPr>
            <p:ph idx="2" type="sldImg"/>
          </p:nvPr>
        </p:nvSpPr>
        <p:spPr>
          <a:xfrm>
            <a:off x="422275" y="1241425"/>
            <a:ext cx="5953125" cy="334962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9" name="Shape 189"/>
        <p:cNvGrpSpPr/>
        <p:nvPr/>
      </p:nvGrpSpPr>
      <p:grpSpPr>
        <a:xfrm>
          <a:off x="0" y="0"/>
          <a:ext cx="0" cy="0"/>
          <a:chOff x="0" y="0"/>
          <a:chExt cx="0" cy="0"/>
        </a:xfrm>
      </p:grpSpPr>
      <p:sp>
        <p:nvSpPr>
          <p:cNvPr id="190" name="Google Shape;190;p30:notes"/>
          <p:cNvSpPr txBox="1"/>
          <p:nvPr>
            <p:ph idx="1" type="body"/>
          </p:nvPr>
        </p:nvSpPr>
        <p:spPr>
          <a:xfrm>
            <a:off x="679768" y="4777194"/>
            <a:ext cx="5438140" cy="3908614"/>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91" name="Google Shape;191;p30:notes"/>
          <p:cNvSpPr/>
          <p:nvPr>
            <p:ph idx="2" type="sldImg"/>
          </p:nvPr>
        </p:nvSpPr>
        <p:spPr>
          <a:xfrm>
            <a:off x="422275" y="1241425"/>
            <a:ext cx="5953125" cy="334962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6" name="Shape 196"/>
        <p:cNvGrpSpPr/>
        <p:nvPr/>
      </p:nvGrpSpPr>
      <p:grpSpPr>
        <a:xfrm>
          <a:off x="0" y="0"/>
          <a:ext cx="0" cy="0"/>
          <a:chOff x="0" y="0"/>
          <a:chExt cx="0" cy="0"/>
        </a:xfrm>
      </p:grpSpPr>
      <p:sp>
        <p:nvSpPr>
          <p:cNvPr id="197" name="Google Shape;197;p31:notes"/>
          <p:cNvSpPr txBox="1"/>
          <p:nvPr>
            <p:ph idx="1" type="body"/>
          </p:nvPr>
        </p:nvSpPr>
        <p:spPr>
          <a:xfrm>
            <a:off x="679768" y="4777194"/>
            <a:ext cx="5438140" cy="3908614"/>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98" name="Google Shape;198;p31:notes"/>
          <p:cNvSpPr/>
          <p:nvPr>
            <p:ph idx="2" type="sldImg"/>
          </p:nvPr>
        </p:nvSpPr>
        <p:spPr>
          <a:xfrm>
            <a:off x="422275" y="1241425"/>
            <a:ext cx="5953125" cy="334962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4" name="Shape 204"/>
        <p:cNvGrpSpPr/>
        <p:nvPr/>
      </p:nvGrpSpPr>
      <p:grpSpPr>
        <a:xfrm>
          <a:off x="0" y="0"/>
          <a:ext cx="0" cy="0"/>
          <a:chOff x="0" y="0"/>
          <a:chExt cx="0" cy="0"/>
        </a:xfrm>
      </p:grpSpPr>
      <p:sp>
        <p:nvSpPr>
          <p:cNvPr id="205" name="Google Shape;205;p32:notes"/>
          <p:cNvSpPr txBox="1"/>
          <p:nvPr>
            <p:ph idx="1" type="body"/>
          </p:nvPr>
        </p:nvSpPr>
        <p:spPr>
          <a:xfrm>
            <a:off x="679768" y="4777194"/>
            <a:ext cx="5438140" cy="3908614"/>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06" name="Google Shape;206;p32:notes"/>
          <p:cNvSpPr/>
          <p:nvPr>
            <p:ph idx="2" type="sldImg"/>
          </p:nvPr>
        </p:nvSpPr>
        <p:spPr>
          <a:xfrm>
            <a:off x="422275" y="1241425"/>
            <a:ext cx="5953125" cy="334962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1" name="Shape 211"/>
        <p:cNvGrpSpPr/>
        <p:nvPr/>
      </p:nvGrpSpPr>
      <p:grpSpPr>
        <a:xfrm>
          <a:off x="0" y="0"/>
          <a:ext cx="0" cy="0"/>
          <a:chOff x="0" y="0"/>
          <a:chExt cx="0" cy="0"/>
        </a:xfrm>
      </p:grpSpPr>
      <p:sp>
        <p:nvSpPr>
          <p:cNvPr id="212" name="Google Shape;212;p33:notes"/>
          <p:cNvSpPr txBox="1"/>
          <p:nvPr>
            <p:ph idx="1" type="body"/>
          </p:nvPr>
        </p:nvSpPr>
        <p:spPr>
          <a:xfrm>
            <a:off x="679768" y="4777194"/>
            <a:ext cx="5438140" cy="3908614"/>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13" name="Google Shape;213;p33:notes"/>
          <p:cNvSpPr/>
          <p:nvPr>
            <p:ph idx="2" type="sldImg"/>
          </p:nvPr>
        </p:nvSpPr>
        <p:spPr>
          <a:xfrm>
            <a:off x="422275" y="1241425"/>
            <a:ext cx="5953125" cy="334962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9" name="Shape 219"/>
        <p:cNvGrpSpPr/>
        <p:nvPr/>
      </p:nvGrpSpPr>
      <p:grpSpPr>
        <a:xfrm>
          <a:off x="0" y="0"/>
          <a:ext cx="0" cy="0"/>
          <a:chOff x="0" y="0"/>
          <a:chExt cx="0" cy="0"/>
        </a:xfrm>
      </p:grpSpPr>
      <p:sp>
        <p:nvSpPr>
          <p:cNvPr id="220" name="Google Shape;220;p34:notes"/>
          <p:cNvSpPr txBox="1"/>
          <p:nvPr>
            <p:ph idx="1" type="body"/>
          </p:nvPr>
        </p:nvSpPr>
        <p:spPr>
          <a:xfrm>
            <a:off x="679768" y="4777194"/>
            <a:ext cx="5438140" cy="3908614"/>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21" name="Google Shape;221;p34:notes"/>
          <p:cNvSpPr/>
          <p:nvPr>
            <p:ph idx="2" type="sldImg"/>
          </p:nvPr>
        </p:nvSpPr>
        <p:spPr>
          <a:xfrm>
            <a:off x="422275" y="1241425"/>
            <a:ext cx="5953125" cy="334962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6" name="Shape 226"/>
        <p:cNvGrpSpPr/>
        <p:nvPr/>
      </p:nvGrpSpPr>
      <p:grpSpPr>
        <a:xfrm>
          <a:off x="0" y="0"/>
          <a:ext cx="0" cy="0"/>
          <a:chOff x="0" y="0"/>
          <a:chExt cx="0" cy="0"/>
        </a:xfrm>
      </p:grpSpPr>
      <p:sp>
        <p:nvSpPr>
          <p:cNvPr id="227" name="Google Shape;227;p35:notes"/>
          <p:cNvSpPr txBox="1"/>
          <p:nvPr>
            <p:ph idx="1" type="body"/>
          </p:nvPr>
        </p:nvSpPr>
        <p:spPr>
          <a:xfrm>
            <a:off x="679768" y="4777194"/>
            <a:ext cx="5438140" cy="3908614"/>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28" name="Google Shape;228;p35:notes"/>
          <p:cNvSpPr/>
          <p:nvPr>
            <p:ph idx="2" type="sldImg"/>
          </p:nvPr>
        </p:nvSpPr>
        <p:spPr>
          <a:xfrm>
            <a:off x="422275" y="1241425"/>
            <a:ext cx="5953125" cy="334962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4" name="Shape 244"/>
        <p:cNvGrpSpPr/>
        <p:nvPr/>
      </p:nvGrpSpPr>
      <p:grpSpPr>
        <a:xfrm>
          <a:off x="0" y="0"/>
          <a:ext cx="0" cy="0"/>
          <a:chOff x="0" y="0"/>
          <a:chExt cx="0" cy="0"/>
        </a:xfrm>
      </p:grpSpPr>
      <p:sp>
        <p:nvSpPr>
          <p:cNvPr id="245" name="Google Shape;245;p36:notes"/>
          <p:cNvSpPr txBox="1"/>
          <p:nvPr>
            <p:ph idx="1" type="body"/>
          </p:nvPr>
        </p:nvSpPr>
        <p:spPr>
          <a:xfrm>
            <a:off x="679768" y="4777194"/>
            <a:ext cx="5438140" cy="3908614"/>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46" name="Google Shape;246;p36:notes"/>
          <p:cNvSpPr/>
          <p:nvPr>
            <p:ph idx="2" type="sldImg"/>
          </p:nvPr>
        </p:nvSpPr>
        <p:spPr>
          <a:xfrm>
            <a:off x="422275" y="1241425"/>
            <a:ext cx="5953125" cy="334962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2" name="Shape 252"/>
        <p:cNvGrpSpPr/>
        <p:nvPr/>
      </p:nvGrpSpPr>
      <p:grpSpPr>
        <a:xfrm>
          <a:off x="0" y="0"/>
          <a:ext cx="0" cy="0"/>
          <a:chOff x="0" y="0"/>
          <a:chExt cx="0" cy="0"/>
        </a:xfrm>
      </p:grpSpPr>
      <p:sp>
        <p:nvSpPr>
          <p:cNvPr id="253" name="Google Shape;253;p37:notes"/>
          <p:cNvSpPr txBox="1"/>
          <p:nvPr>
            <p:ph idx="1" type="body"/>
          </p:nvPr>
        </p:nvSpPr>
        <p:spPr>
          <a:xfrm>
            <a:off x="679768" y="4777194"/>
            <a:ext cx="5438140" cy="3908614"/>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54" name="Google Shape;254;p37:notes"/>
          <p:cNvSpPr/>
          <p:nvPr>
            <p:ph idx="2" type="sldImg"/>
          </p:nvPr>
        </p:nvSpPr>
        <p:spPr>
          <a:xfrm>
            <a:off x="422275" y="1241425"/>
            <a:ext cx="5953125" cy="334962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2" name="Shape 272"/>
        <p:cNvGrpSpPr/>
        <p:nvPr/>
      </p:nvGrpSpPr>
      <p:grpSpPr>
        <a:xfrm>
          <a:off x="0" y="0"/>
          <a:ext cx="0" cy="0"/>
          <a:chOff x="0" y="0"/>
          <a:chExt cx="0" cy="0"/>
        </a:xfrm>
      </p:grpSpPr>
      <p:sp>
        <p:nvSpPr>
          <p:cNvPr id="273" name="Google Shape;273;p38:notes"/>
          <p:cNvSpPr txBox="1"/>
          <p:nvPr>
            <p:ph idx="1" type="body"/>
          </p:nvPr>
        </p:nvSpPr>
        <p:spPr>
          <a:xfrm>
            <a:off x="679768" y="4777194"/>
            <a:ext cx="5438140" cy="3908614"/>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74" name="Google Shape;274;p38:notes"/>
          <p:cNvSpPr/>
          <p:nvPr>
            <p:ph idx="2" type="sldImg"/>
          </p:nvPr>
        </p:nvSpPr>
        <p:spPr>
          <a:xfrm>
            <a:off x="422275" y="1241425"/>
            <a:ext cx="5953125" cy="334962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0" name="Shape 280"/>
        <p:cNvGrpSpPr/>
        <p:nvPr/>
      </p:nvGrpSpPr>
      <p:grpSpPr>
        <a:xfrm>
          <a:off x="0" y="0"/>
          <a:ext cx="0" cy="0"/>
          <a:chOff x="0" y="0"/>
          <a:chExt cx="0" cy="0"/>
        </a:xfrm>
      </p:grpSpPr>
      <p:sp>
        <p:nvSpPr>
          <p:cNvPr id="281" name="Google Shape;281;p41:notes"/>
          <p:cNvSpPr txBox="1"/>
          <p:nvPr>
            <p:ph idx="1" type="body"/>
          </p:nvPr>
        </p:nvSpPr>
        <p:spPr>
          <a:xfrm>
            <a:off x="679768" y="4777194"/>
            <a:ext cx="5438140" cy="3908614"/>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82" name="Google Shape;282;p41:notes"/>
          <p:cNvSpPr/>
          <p:nvPr>
            <p:ph idx="2" type="sldImg"/>
          </p:nvPr>
        </p:nvSpPr>
        <p:spPr>
          <a:xfrm>
            <a:off x="422275" y="1241425"/>
            <a:ext cx="5953125" cy="334962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7" name="Shape 287"/>
        <p:cNvGrpSpPr/>
        <p:nvPr/>
      </p:nvGrpSpPr>
      <p:grpSpPr>
        <a:xfrm>
          <a:off x="0" y="0"/>
          <a:ext cx="0" cy="0"/>
          <a:chOff x="0" y="0"/>
          <a:chExt cx="0" cy="0"/>
        </a:xfrm>
      </p:grpSpPr>
      <p:sp>
        <p:nvSpPr>
          <p:cNvPr id="288" name="Google Shape;288;p42:notes"/>
          <p:cNvSpPr txBox="1"/>
          <p:nvPr>
            <p:ph idx="1" type="body"/>
          </p:nvPr>
        </p:nvSpPr>
        <p:spPr>
          <a:xfrm>
            <a:off x="679768" y="4777194"/>
            <a:ext cx="5438140" cy="3908614"/>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89" name="Google Shape;289;p42:notes"/>
          <p:cNvSpPr/>
          <p:nvPr>
            <p:ph idx="2" type="sldImg"/>
          </p:nvPr>
        </p:nvSpPr>
        <p:spPr>
          <a:xfrm>
            <a:off x="422275" y="1241425"/>
            <a:ext cx="5953125" cy="334962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9.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9.pn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OMMAIRE">
  <p:cSld name="SOMMAIRE">
    <p:spTree>
      <p:nvGrpSpPr>
        <p:cNvPr id="15" name="Shape 15"/>
        <p:cNvGrpSpPr/>
        <p:nvPr/>
      </p:nvGrpSpPr>
      <p:grpSpPr>
        <a:xfrm>
          <a:off x="0" y="0"/>
          <a:ext cx="0" cy="0"/>
          <a:chOff x="0" y="0"/>
          <a:chExt cx="0" cy="0"/>
        </a:xfrm>
      </p:grpSpPr>
      <p:pic>
        <p:nvPicPr>
          <p:cNvPr id="16" name="Google Shape;16;p48"/>
          <p:cNvPicPr preferRelativeResize="0"/>
          <p:nvPr/>
        </p:nvPicPr>
        <p:blipFill rotWithShape="1">
          <a:blip r:embed="rId2">
            <a:alphaModFix/>
          </a:blip>
          <a:srcRect b="0" l="0" r="0" t="0"/>
          <a:stretch/>
        </p:blipFill>
        <p:spPr>
          <a:xfrm>
            <a:off x="0" y="0"/>
            <a:ext cx="9144000" cy="5143500"/>
          </a:xfrm>
          <a:prstGeom prst="rect">
            <a:avLst/>
          </a:prstGeom>
          <a:noFill/>
          <a:ln>
            <a:noFill/>
          </a:ln>
        </p:spPr>
      </p:pic>
      <p:sp>
        <p:nvSpPr>
          <p:cNvPr id="17" name="Google Shape;17;p48"/>
          <p:cNvSpPr txBox="1"/>
          <p:nvPr/>
        </p:nvSpPr>
        <p:spPr>
          <a:xfrm>
            <a:off x="8172400" y="4758961"/>
            <a:ext cx="720080" cy="382217"/>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A5A5A5"/>
              </a:buClr>
              <a:buSzPts val="1000"/>
              <a:buFont typeface="Arial"/>
              <a:buNone/>
            </a:pPr>
            <a:fld id="{00000000-1234-1234-1234-123412341234}" type="slidenum">
              <a:rPr b="0" i="0" lang="nl-BE" sz="1000" u="none" cap="none" strike="noStrike">
                <a:solidFill>
                  <a:srgbClr val="A5A5A5"/>
                </a:solidFill>
                <a:latin typeface="Arial"/>
                <a:ea typeface="Arial"/>
                <a:cs typeface="Arial"/>
                <a:sym typeface="Arial"/>
              </a:rPr>
              <a:t>‹#›</a:t>
            </a:fld>
            <a:r>
              <a:rPr b="0" i="0" lang="nl-BE" sz="1100" u="none" cap="none" strike="noStrike">
                <a:solidFill>
                  <a:srgbClr val="A5A5A5"/>
                </a:solidFill>
                <a:latin typeface="Arial"/>
                <a:ea typeface="Arial"/>
                <a:cs typeface="Arial"/>
                <a:sym typeface="Arial"/>
              </a:rPr>
              <a:t> </a:t>
            </a:r>
            <a:endParaRPr b="0" i="0" sz="1000" u="none" cap="none" strike="noStrike">
              <a:solidFill>
                <a:srgbClr val="A5A5A5"/>
              </a:solidFill>
              <a:latin typeface="Arial"/>
              <a:ea typeface="Arial"/>
              <a:cs typeface="Arial"/>
              <a:sym typeface="Arial"/>
            </a:endParaRPr>
          </a:p>
        </p:txBody>
      </p:sp>
      <p:sp>
        <p:nvSpPr>
          <p:cNvPr id="18" name="Google Shape;18;p48"/>
          <p:cNvSpPr txBox="1"/>
          <p:nvPr>
            <p:ph idx="1" type="body"/>
          </p:nvPr>
        </p:nvSpPr>
        <p:spPr>
          <a:xfrm>
            <a:off x="1677770" y="1534986"/>
            <a:ext cx="7200800" cy="3197004"/>
          </a:xfrm>
          <a:prstGeom prst="rect">
            <a:avLst/>
          </a:prstGeom>
          <a:noFill/>
          <a:ln>
            <a:noFill/>
          </a:ln>
        </p:spPr>
        <p:txBody>
          <a:bodyPr anchorCtr="0" anchor="t" bIns="45700" lIns="91425" spcFirstLastPara="1" rIns="91425" wrap="square" tIns="45700">
            <a:normAutofit/>
          </a:bodyPr>
          <a:lstStyle>
            <a:lvl1pPr indent="-228600" lvl="0" marL="457200" algn="l">
              <a:lnSpc>
                <a:spcPct val="91666"/>
              </a:lnSpc>
              <a:spcBef>
                <a:spcPts val="480"/>
              </a:spcBef>
              <a:spcAft>
                <a:spcPts val="0"/>
              </a:spcAft>
              <a:buClr>
                <a:srgbClr val="7F7F7F"/>
              </a:buClr>
              <a:buSzPts val="2400"/>
              <a:buFont typeface="Arial"/>
              <a:buNone/>
              <a:defRPr b="1" sz="2400">
                <a:solidFill>
                  <a:srgbClr val="7F7F7F"/>
                </a:solidFill>
                <a:latin typeface="Arial"/>
                <a:ea typeface="Arial"/>
                <a:cs typeface="Arial"/>
                <a:sym typeface="Arial"/>
              </a:defRPr>
            </a:lvl1pPr>
            <a:lvl2pPr indent="-342900" lvl="1" marL="914400" algn="l">
              <a:spcBef>
                <a:spcPts val="360"/>
              </a:spcBef>
              <a:spcAft>
                <a:spcPts val="0"/>
              </a:spcAft>
              <a:buClr>
                <a:srgbClr val="7F7F7F"/>
              </a:buClr>
              <a:buSzPts val="1800"/>
              <a:buFont typeface="Arial"/>
              <a:buChar char="•"/>
              <a:defRPr sz="1800">
                <a:solidFill>
                  <a:srgbClr val="7F7F7F"/>
                </a:solidFill>
                <a:latin typeface="Arial"/>
                <a:ea typeface="Arial"/>
                <a:cs typeface="Arial"/>
                <a:sym typeface="Arial"/>
              </a:defRPr>
            </a:lvl2pPr>
            <a:lvl3pPr indent="-330200" lvl="2" marL="1371600" algn="l">
              <a:spcBef>
                <a:spcPts val="320"/>
              </a:spcBef>
              <a:spcAft>
                <a:spcPts val="0"/>
              </a:spcAft>
              <a:buClr>
                <a:srgbClr val="7F7F7F"/>
              </a:buClr>
              <a:buSzPts val="1600"/>
              <a:buFont typeface="Arial"/>
              <a:buChar char="-"/>
              <a:defRPr sz="1600">
                <a:solidFill>
                  <a:srgbClr val="7F7F7F"/>
                </a:solidFill>
                <a:latin typeface="Arial"/>
                <a:ea typeface="Arial"/>
                <a:cs typeface="Arial"/>
                <a:sym typeface="Arial"/>
              </a:defRPr>
            </a:lvl3pPr>
            <a:lvl4pPr indent="-228600" lvl="3" marL="1828800" algn="l">
              <a:spcBef>
                <a:spcPts val="320"/>
              </a:spcBef>
              <a:spcAft>
                <a:spcPts val="0"/>
              </a:spcAft>
              <a:buClr>
                <a:srgbClr val="7F7F7F"/>
              </a:buClr>
              <a:buSzPts val="1600"/>
              <a:buFont typeface="Courier New"/>
              <a:buNone/>
              <a:defRPr i="1" sz="1600">
                <a:solidFill>
                  <a:srgbClr val="7F7F7F"/>
                </a:solidFill>
                <a:latin typeface="Arial"/>
                <a:ea typeface="Arial"/>
                <a:cs typeface="Arial"/>
                <a:sym typeface="Arial"/>
              </a:defRPr>
            </a:lvl4pPr>
            <a:lvl5pPr indent="-355600" lvl="4" marL="2286000" algn="l">
              <a:spcBef>
                <a:spcPts val="400"/>
              </a:spcBef>
              <a:spcAft>
                <a:spcPts val="0"/>
              </a:spcAft>
              <a:buClr>
                <a:srgbClr val="3F3F3F"/>
              </a:buClr>
              <a:buSzPts val="2000"/>
              <a:buChar char="»"/>
              <a:defRPr>
                <a:solidFill>
                  <a:srgbClr val="3F3F3F"/>
                </a:solidFill>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U">
  <p:cSld name="CONTENU">
    <p:spTree>
      <p:nvGrpSpPr>
        <p:cNvPr id="19" name="Shape 19"/>
        <p:cNvGrpSpPr/>
        <p:nvPr/>
      </p:nvGrpSpPr>
      <p:grpSpPr>
        <a:xfrm>
          <a:off x="0" y="0"/>
          <a:ext cx="0" cy="0"/>
          <a:chOff x="0" y="0"/>
          <a:chExt cx="0" cy="0"/>
        </a:xfrm>
      </p:grpSpPr>
      <p:pic>
        <p:nvPicPr>
          <p:cNvPr id="20" name="Google Shape;20;p49"/>
          <p:cNvPicPr preferRelativeResize="0"/>
          <p:nvPr/>
        </p:nvPicPr>
        <p:blipFill rotWithShape="1">
          <a:blip r:embed="rId2">
            <a:alphaModFix/>
          </a:blip>
          <a:srcRect b="0" l="0" r="0" t="0"/>
          <a:stretch/>
        </p:blipFill>
        <p:spPr>
          <a:xfrm>
            <a:off x="0" y="0"/>
            <a:ext cx="9144000" cy="5143500"/>
          </a:xfrm>
          <a:prstGeom prst="rect">
            <a:avLst/>
          </a:prstGeom>
          <a:noFill/>
          <a:ln>
            <a:noFill/>
          </a:ln>
        </p:spPr>
      </p:pic>
      <p:sp>
        <p:nvSpPr>
          <p:cNvPr id="21" name="Google Shape;21;p49"/>
          <p:cNvSpPr txBox="1"/>
          <p:nvPr/>
        </p:nvSpPr>
        <p:spPr>
          <a:xfrm>
            <a:off x="8172400" y="4758961"/>
            <a:ext cx="720080" cy="382217"/>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A5A5A5"/>
              </a:buClr>
              <a:buSzPts val="1000"/>
              <a:buFont typeface="Arial"/>
              <a:buNone/>
            </a:pPr>
            <a:fld id="{00000000-1234-1234-1234-123412341234}" type="slidenum">
              <a:rPr b="0" i="0" lang="nl-BE" sz="1000" u="none" cap="none" strike="noStrike">
                <a:solidFill>
                  <a:srgbClr val="A5A5A5"/>
                </a:solidFill>
                <a:latin typeface="Arial"/>
                <a:ea typeface="Arial"/>
                <a:cs typeface="Arial"/>
                <a:sym typeface="Arial"/>
              </a:rPr>
              <a:t>‹#›</a:t>
            </a:fld>
            <a:r>
              <a:rPr b="0" i="0" lang="nl-BE" sz="1100" u="none" cap="none" strike="noStrike">
                <a:solidFill>
                  <a:srgbClr val="A5A5A5"/>
                </a:solidFill>
                <a:latin typeface="Arial"/>
                <a:ea typeface="Arial"/>
                <a:cs typeface="Arial"/>
                <a:sym typeface="Arial"/>
              </a:rPr>
              <a:t> </a:t>
            </a:r>
            <a:endParaRPr b="0" i="0" sz="1000" u="none" cap="none" strike="noStrike">
              <a:solidFill>
                <a:srgbClr val="A5A5A5"/>
              </a:solidFill>
              <a:latin typeface="Arial"/>
              <a:ea typeface="Arial"/>
              <a:cs typeface="Arial"/>
              <a:sym typeface="Arial"/>
            </a:endParaRPr>
          </a:p>
        </p:txBody>
      </p:sp>
      <p:sp>
        <p:nvSpPr>
          <p:cNvPr id="22" name="Google Shape;22;p49"/>
          <p:cNvSpPr txBox="1"/>
          <p:nvPr>
            <p:ph type="title"/>
          </p:nvPr>
        </p:nvSpPr>
        <p:spPr>
          <a:xfrm>
            <a:off x="395536" y="205978"/>
            <a:ext cx="8424936" cy="583574"/>
          </a:xfrm>
          <a:prstGeom prst="rect">
            <a:avLst/>
          </a:prstGeom>
          <a:noFill/>
          <a:ln>
            <a:noFill/>
          </a:ln>
        </p:spPr>
        <p:txBody>
          <a:bodyPr anchorCtr="0" anchor="ctr" bIns="45700" lIns="91425" spcFirstLastPara="1" rIns="91425" wrap="square" tIns="45700">
            <a:normAutofit/>
          </a:bodyPr>
          <a:lstStyle>
            <a:lvl1pPr lvl="0" algn="l">
              <a:spcBef>
                <a:spcPts val="0"/>
              </a:spcBef>
              <a:spcAft>
                <a:spcPts val="0"/>
              </a:spcAft>
              <a:buClr>
                <a:srgbClr val="7F7F7F"/>
              </a:buClr>
              <a:buSzPts val="2400"/>
              <a:buFont typeface="Arial"/>
              <a:buNone/>
              <a:defRPr b="1" sz="2400">
                <a:solidFill>
                  <a:srgbClr val="7F7F7F"/>
                </a:solidFill>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3" name="Google Shape;23;p49"/>
          <p:cNvSpPr txBox="1"/>
          <p:nvPr>
            <p:ph idx="1" type="body"/>
          </p:nvPr>
        </p:nvSpPr>
        <p:spPr>
          <a:xfrm>
            <a:off x="359532" y="987574"/>
            <a:ext cx="8424936" cy="3096344"/>
          </a:xfrm>
          <a:prstGeom prst="rect">
            <a:avLst/>
          </a:prstGeom>
          <a:noFill/>
          <a:ln>
            <a:noFill/>
          </a:ln>
        </p:spPr>
        <p:txBody>
          <a:bodyPr anchorCtr="0" anchor="t" bIns="45700" lIns="91425" spcFirstLastPara="1" rIns="91425" wrap="square" tIns="45700">
            <a:normAutofit/>
          </a:bodyPr>
          <a:lstStyle>
            <a:lvl1pPr indent="-228600" lvl="0" marL="457200" algn="l">
              <a:lnSpc>
                <a:spcPct val="110000"/>
              </a:lnSpc>
              <a:spcBef>
                <a:spcPts val="400"/>
              </a:spcBef>
              <a:spcAft>
                <a:spcPts val="0"/>
              </a:spcAft>
              <a:buClr>
                <a:srgbClr val="7F7F7F"/>
              </a:buClr>
              <a:buSzPts val="2000"/>
              <a:buFont typeface="Arial"/>
              <a:buNone/>
              <a:defRPr b="0" sz="2000">
                <a:solidFill>
                  <a:srgbClr val="7F7F7F"/>
                </a:solidFill>
                <a:latin typeface="Arial"/>
                <a:ea typeface="Arial"/>
                <a:cs typeface="Arial"/>
                <a:sym typeface="Arial"/>
              </a:defRPr>
            </a:lvl1pPr>
            <a:lvl2pPr indent="-228600" lvl="1" marL="914400" algn="l">
              <a:spcBef>
                <a:spcPts val="300"/>
              </a:spcBef>
              <a:spcAft>
                <a:spcPts val="0"/>
              </a:spcAft>
              <a:buClr>
                <a:srgbClr val="7F7F7F"/>
              </a:buClr>
              <a:buSzPts val="2000"/>
              <a:buFont typeface="Calibri"/>
              <a:buNone/>
              <a:defRPr b="0" sz="2000">
                <a:solidFill>
                  <a:srgbClr val="7F7F7F"/>
                </a:solidFill>
                <a:latin typeface="Arial"/>
                <a:ea typeface="Arial"/>
                <a:cs typeface="Arial"/>
                <a:sym typeface="Arial"/>
              </a:defRPr>
            </a:lvl2pPr>
            <a:lvl3pPr indent="-228600" lvl="2" marL="1371600" algn="l">
              <a:spcBef>
                <a:spcPts val="1000"/>
              </a:spcBef>
              <a:spcAft>
                <a:spcPts val="0"/>
              </a:spcAft>
              <a:buClr>
                <a:srgbClr val="7F7F7F"/>
              </a:buClr>
              <a:buSzPts val="2000"/>
              <a:buFont typeface="Arial"/>
              <a:buNone/>
              <a:defRPr b="1" sz="2000">
                <a:solidFill>
                  <a:srgbClr val="7F7F7F"/>
                </a:solidFill>
                <a:latin typeface="Arial"/>
                <a:ea typeface="Arial"/>
                <a:cs typeface="Arial"/>
                <a:sym typeface="Arial"/>
              </a:defRPr>
            </a:lvl3pPr>
            <a:lvl4pPr indent="-228600" lvl="3" marL="1828800" algn="l">
              <a:spcBef>
                <a:spcPts val="300"/>
              </a:spcBef>
              <a:spcAft>
                <a:spcPts val="0"/>
              </a:spcAft>
              <a:buClr>
                <a:srgbClr val="7CA2D6"/>
              </a:buClr>
              <a:buSzPts val="1800"/>
              <a:buFont typeface="Arial"/>
              <a:buNone/>
              <a:defRPr sz="1800">
                <a:solidFill>
                  <a:srgbClr val="7F7F7F"/>
                </a:solidFill>
                <a:latin typeface="Arial"/>
                <a:ea typeface="Arial"/>
                <a:cs typeface="Arial"/>
                <a:sym typeface="Arial"/>
              </a:defRPr>
            </a:lvl4pPr>
            <a:lvl5pPr indent="-342900" lvl="4" marL="2286000" algn="l">
              <a:spcBef>
                <a:spcPts val="300"/>
              </a:spcBef>
              <a:spcAft>
                <a:spcPts val="0"/>
              </a:spcAft>
              <a:buClr>
                <a:srgbClr val="595959"/>
              </a:buClr>
              <a:buSzPts val="1800"/>
              <a:buFont typeface="Arial"/>
              <a:buChar char="•"/>
              <a:defRPr sz="1800">
                <a:solidFill>
                  <a:srgbClr val="7F7F7F"/>
                </a:solidFill>
                <a:latin typeface="Arial"/>
                <a:ea typeface="Arial"/>
                <a:cs typeface="Arial"/>
                <a:sym typeface="Arial"/>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SS TITRE">
  <p:cSld name="TITRE +SS TITRE">
    <p:spTree>
      <p:nvGrpSpPr>
        <p:cNvPr id="24" name="Shape 24"/>
        <p:cNvGrpSpPr/>
        <p:nvPr/>
      </p:nvGrpSpPr>
      <p:grpSpPr>
        <a:xfrm>
          <a:off x="0" y="0"/>
          <a:ext cx="0" cy="0"/>
          <a:chOff x="0" y="0"/>
          <a:chExt cx="0" cy="0"/>
        </a:xfrm>
      </p:grpSpPr>
      <p:pic>
        <p:nvPicPr>
          <p:cNvPr id="25" name="Google Shape;25;p50"/>
          <p:cNvPicPr preferRelativeResize="0"/>
          <p:nvPr/>
        </p:nvPicPr>
        <p:blipFill rotWithShape="1">
          <a:blip r:embed="rId2">
            <a:alphaModFix/>
          </a:blip>
          <a:srcRect b="0" l="0" r="0" t="0"/>
          <a:stretch/>
        </p:blipFill>
        <p:spPr>
          <a:xfrm>
            <a:off x="0" y="0"/>
            <a:ext cx="9144000" cy="5143500"/>
          </a:xfrm>
          <a:prstGeom prst="rect">
            <a:avLst/>
          </a:prstGeom>
          <a:noFill/>
          <a:ln>
            <a:noFill/>
          </a:ln>
        </p:spPr>
      </p:pic>
      <p:sp>
        <p:nvSpPr>
          <p:cNvPr id="26" name="Google Shape;26;p50"/>
          <p:cNvSpPr txBox="1"/>
          <p:nvPr/>
        </p:nvSpPr>
        <p:spPr>
          <a:xfrm>
            <a:off x="8172400" y="4758961"/>
            <a:ext cx="720080" cy="382217"/>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A5A5A5"/>
              </a:buClr>
              <a:buSzPts val="1000"/>
              <a:buFont typeface="Arial"/>
              <a:buNone/>
            </a:pPr>
            <a:fld id="{00000000-1234-1234-1234-123412341234}" type="slidenum">
              <a:rPr b="0" i="0" lang="nl-BE" sz="1000" u="none" cap="none" strike="noStrike">
                <a:solidFill>
                  <a:srgbClr val="A5A5A5"/>
                </a:solidFill>
                <a:latin typeface="Arial"/>
                <a:ea typeface="Arial"/>
                <a:cs typeface="Arial"/>
                <a:sym typeface="Arial"/>
              </a:rPr>
              <a:t>‹#›</a:t>
            </a:fld>
            <a:r>
              <a:rPr b="0" i="0" lang="nl-BE" sz="1100" u="none" cap="none" strike="noStrike">
                <a:solidFill>
                  <a:srgbClr val="A5A5A5"/>
                </a:solidFill>
                <a:latin typeface="Arial"/>
                <a:ea typeface="Arial"/>
                <a:cs typeface="Arial"/>
                <a:sym typeface="Arial"/>
              </a:rPr>
              <a:t> </a:t>
            </a:r>
            <a:endParaRPr b="0" i="0" sz="1000" u="none" cap="none" strike="noStrike">
              <a:solidFill>
                <a:srgbClr val="A5A5A5"/>
              </a:solidFill>
              <a:latin typeface="Arial"/>
              <a:ea typeface="Arial"/>
              <a:cs typeface="Arial"/>
              <a:sym typeface="Arial"/>
            </a:endParaRPr>
          </a:p>
        </p:txBody>
      </p:sp>
      <p:sp>
        <p:nvSpPr>
          <p:cNvPr id="27" name="Google Shape;27;p50"/>
          <p:cNvSpPr txBox="1"/>
          <p:nvPr>
            <p:ph idx="1" type="body"/>
          </p:nvPr>
        </p:nvSpPr>
        <p:spPr>
          <a:xfrm>
            <a:off x="1475656" y="2117525"/>
            <a:ext cx="7560840" cy="958281"/>
          </a:xfrm>
          <a:prstGeom prst="rect">
            <a:avLst/>
          </a:prstGeom>
          <a:noFill/>
          <a:ln>
            <a:noFill/>
          </a:ln>
        </p:spPr>
        <p:txBody>
          <a:bodyPr anchorCtr="0" anchor="t" bIns="45700" lIns="91425" spcFirstLastPara="1" rIns="91425" wrap="square" tIns="45700">
            <a:noAutofit/>
          </a:bodyPr>
          <a:lstStyle>
            <a:lvl1pPr indent="-228600" lvl="0" marL="457200" algn="l">
              <a:lnSpc>
                <a:spcPct val="91666"/>
              </a:lnSpc>
              <a:spcBef>
                <a:spcPts val="480"/>
              </a:spcBef>
              <a:spcAft>
                <a:spcPts val="0"/>
              </a:spcAft>
              <a:buClr>
                <a:srgbClr val="7F7F7F"/>
              </a:buClr>
              <a:buSzPts val="2400"/>
              <a:buFont typeface="Arial"/>
              <a:buNone/>
              <a:defRPr b="1" sz="2400" cap="none">
                <a:solidFill>
                  <a:srgbClr val="7F7F7F"/>
                </a:solidFill>
                <a:latin typeface="Arial"/>
                <a:ea typeface="Arial"/>
                <a:cs typeface="Arial"/>
                <a:sym typeface="Arial"/>
              </a:defRPr>
            </a:lvl1pPr>
            <a:lvl2pPr indent="-228600" lvl="1" marL="914400" algn="l">
              <a:spcBef>
                <a:spcPts val="300"/>
              </a:spcBef>
              <a:spcAft>
                <a:spcPts val="0"/>
              </a:spcAft>
              <a:buClr>
                <a:srgbClr val="7F7F7F"/>
              </a:buClr>
              <a:buSzPts val="1600"/>
              <a:buFont typeface="Calibri"/>
              <a:buNone/>
              <a:defRPr b="0" sz="1600">
                <a:solidFill>
                  <a:srgbClr val="7F7F7F"/>
                </a:solidFill>
                <a:latin typeface="Arial"/>
                <a:ea typeface="Arial"/>
                <a:cs typeface="Arial"/>
                <a:sym typeface="Arial"/>
              </a:defRPr>
            </a:lvl2pPr>
            <a:lvl3pPr indent="-228600" lvl="2" marL="1371600" algn="l">
              <a:spcBef>
                <a:spcPts val="300"/>
              </a:spcBef>
              <a:spcAft>
                <a:spcPts val="0"/>
              </a:spcAft>
              <a:buClr>
                <a:srgbClr val="7F7F7F"/>
              </a:buClr>
              <a:buSzPts val="1800"/>
              <a:buFont typeface="Arial"/>
              <a:buNone/>
              <a:defRPr b="1" sz="1800">
                <a:solidFill>
                  <a:srgbClr val="7F7F7F"/>
                </a:solidFill>
                <a:latin typeface="Arial"/>
                <a:ea typeface="Arial"/>
                <a:cs typeface="Arial"/>
                <a:sym typeface="Arial"/>
              </a:defRPr>
            </a:lvl3pPr>
            <a:lvl4pPr indent="-228600" lvl="3" marL="1828800" algn="l">
              <a:spcBef>
                <a:spcPts val="300"/>
              </a:spcBef>
              <a:spcAft>
                <a:spcPts val="0"/>
              </a:spcAft>
              <a:buClr>
                <a:srgbClr val="7CA2D6"/>
              </a:buClr>
              <a:buSzPts val="1800"/>
              <a:buFont typeface="Arial"/>
              <a:buNone/>
              <a:defRPr sz="1800">
                <a:solidFill>
                  <a:srgbClr val="7F7F7F"/>
                </a:solidFill>
                <a:latin typeface="Arial"/>
                <a:ea typeface="Arial"/>
                <a:cs typeface="Arial"/>
                <a:sym typeface="Arial"/>
              </a:defRPr>
            </a:lvl4pPr>
            <a:lvl5pPr indent="-342900" lvl="4" marL="2286000" algn="l">
              <a:spcBef>
                <a:spcPts val="300"/>
              </a:spcBef>
              <a:spcAft>
                <a:spcPts val="0"/>
              </a:spcAft>
              <a:buClr>
                <a:srgbClr val="7F7F7F"/>
              </a:buClr>
              <a:buSzPts val="1800"/>
              <a:buFont typeface="Arial"/>
              <a:buChar char="•"/>
              <a:defRPr sz="1800">
                <a:solidFill>
                  <a:srgbClr val="7F7F7F"/>
                </a:solidFill>
                <a:latin typeface="Arial"/>
                <a:ea typeface="Arial"/>
                <a:cs typeface="Arial"/>
                <a:sym typeface="Arial"/>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28" name="Google Shape;28;p50"/>
          <p:cNvSpPr txBox="1"/>
          <p:nvPr>
            <p:ph idx="2" type="body"/>
          </p:nvPr>
        </p:nvSpPr>
        <p:spPr>
          <a:xfrm>
            <a:off x="1475656" y="3053629"/>
            <a:ext cx="7560840" cy="382217"/>
          </a:xfrm>
          <a:prstGeom prst="rect">
            <a:avLst/>
          </a:prstGeom>
          <a:noFill/>
          <a:ln>
            <a:noFill/>
          </a:ln>
        </p:spPr>
        <p:txBody>
          <a:bodyPr anchorCtr="0" anchor="t" bIns="45700" lIns="91425" spcFirstLastPara="1" rIns="91425" wrap="square" tIns="45700">
            <a:normAutofit/>
          </a:bodyPr>
          <a:lstStyle>
            <a:lvl1pPr indent="-228600" lvl="0" marL="457200" algn="l">
              <a:lnSpc>
                <a:spcPct val="122222"/>
              </a:lnSpc>
              <a:spcBef>
                <a:spcPts val="360"/>
              </a:spcBef>
              <a:spcAft>
                <a:spcPts val="0"/>
              </a:spcAft>
              <a:buClr>
                <a:srgbClr val="7F7F7F"/>
              </a:buClr>
              <a:buSzPts val="1800"/>
              <a:buFont typeface="Arial"/>
              <a:buNone/>
              <a:defRPr b="1" sz="1800">
                <a:solidFill>
                  <a:srgbClr val="7F7F7F"/>
                </a:solidFill>
                <a:latin typeface="Arial"/>
                <a:ea typeface="Arial"/>
                <a:cs typeface="Arial"/>
                <a:sym typeface="Arial"/>
              </a:defRPr>
            </a:lvl1pPr>
            <a:lvl2pPr indent="-228600" lvl="1" marL="914400" algn="l">
              <a:spcBef>
                <a:spcPts val="300"/>
              </a:spcBef>
              <a:spcAft>
                <a:spcPts val="0"/>
              </a:spcAft>
              <a:buClr>
                <a:srgbClr val="7F7F7F"/>
              </a:buClr>
              <a:buSzPts val="2000"/>
              <a:buFont typeface="Calibri"/>
              <a:buNone/>
              <a:defRPr b="0" sz="2000">
                <a:solidFill>
                  <a:srgbClr val="7F7F7F"/>
                </a:solidFill>
                <a:latin typeface="Arial"/>
                <a:ea typeface="Arial"/>
                <a:cs typeface="Arial"/>
                <a:sym typeface="Arial"/>
              </a:defRPr>
            </a:lvl2pPr>
            <a:lvl3pPr indent="-228600" lvl="2" marL="1371600" algn="l">
              <a:spcBef>
                <a:spcPts val="300"/>
              </a:spcBef>
              <a:spcAft>
                <a:spcPts val="0"/>
              </a:spcAft>
              <a:buClr>
                <a:srgbClr val="7F7F7F"/>
              </a:buClr>
              <a:buSzPts val="1800"/>
              <a:buFont typeface="Arial"/>
              <a:buNone/>
              <a:defRPr b="1" sz="1800">
                <a:solidFill>
                  <a:srgbClr val="7F7F7F"/>
                </a:solidFill>
                <a:latin typeface="Arial"/>
                <a:ea typeface="Arial"/>
                <a:cs typeface="Arial"/>
                <a:sym typeface="Arial"/>
              </a:defRPr>
            </a:lvl3pPr>
            <a:lvl4pPr indent="-228600" lvl="3" marL="1828800" algn="l">
              <a:spcBef>
                <a:spcPts val="300"/>
              </a:spcBef>
              <a:spcAft>
                <a:spcPts val="0"/>
              </a:spcAft>
              <a:buClr>
                <a:srgbClr val="7CA2D6"/>
              </a:buClr>
              <a:buSzPts val="1800"/>
              <a:buFont typeface="Arial"/>
              <a:buNone/>
              <a:defRPr sz="1800">
                <a:solidFill>
                  <a:srgbClr val="7F7F7F"/>
                </a:solidFill>
                <a:latin typeface="Arial"/>
                <a:ea typeface="Arial"/>
                <a:cs typeface="Arial"/>
                <a:sym typeface="Arial"/>
              </a:defRPr>
            </a:lvl4pPr>
            <a:lvl5pPr indent="-342900" lvl="4" marL="2286000" algn="l">
              <a:spcBef>
                <a:spcPts val="300"/>
              </a:spcBef>
              <a:spcAft>
                <a:spcPts val="0"/>
              </a:spcAft>
              <a:buClr>
                <a:srgbClr val="7F7F7F"/>
              </a:buClr>
              <a:buSzPts val="1800"/>
              <a:buFont typeface="Arial"/>
              <a:buChar char="•"/>
              <a:defRPr sz="1800">
                <a:solidFill>
                  <a:srgbClr val="7F7F7F"/>
                </a:solidFill>
                <a:latin typeface="Arial"/>
                <a:ea typeface="Arial"/>
                <a:cs typeface="Arial"/>
                <a:sym typeface="Arial"/>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CCUEIL">
  <p:cSld name="ACCUEIL">
    <p:spTree>
      <p:nvGrpSpPr>
        <p:cNvPr id="29" name="Shape 29"/>
        <p:cNvGrpSpPr/>
        <p:nvPr/>
      </p:nvGrpSpPr>
      <p:grpSpPr>
        <a:xfrm>
          <a:off x="0" y="0"/>
          <a:ext cx="0" cy="0"/>
          <a:chOff x="0" y="0"/>
          <a:chExt cx="0" cy="0"/>
        </a:xfrm>
      </p:grpSpPr>
      <p:sp>
        <p:nvSpPr>
          <p:cNvPr id="30" name="Google Shape;30;p51"/>
          <p:cNvSpPr txBox="1"/>
          <p:nvPr/>
        </p:nvSpPr>
        <p:spPr>
          <a:xfrm>
            <a:off x="8172400" y="4758961"/>
            <a:ext cx="720080" cy="382217"/>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A5A5A5"/>
              </a:buClr>
              <a:buSzPts val="1000"/>
              <a:buFont typeface="Arial"/>
              <a:buNone/>
            </a:pPr>
            <a:fld id="{00000000-1234-1234-1234-123412341234}" type="slidenum">
              <a:rPr b="0" i="0" lang="nl-BE" sz="1000" u="none" cap="none" strike="noStrike">
                <a:solidFill>
                  <a:srgbClr val="A5A5A5"/>
                </a:solidFill>
                <a:latin typeface="Arial"/>
                <a:ea typeface="Arial"/>
                <a:cs typeface="Arial"/>
                <a:sym typeface="Arial"/>
              </a:rPr>
              <a:t>‹#›</a:t>
            </a:fld>
            <a:r>
              <a:rPr b="0" i="0" lang="nl-BE" sz="1100" u="none" cap="none" strike="noStrike">
                <a:solidFill>
                  <a:srgbClr val="A5A5A5"/>
                </a:solidFill>
                <a:latin typeface="Arial"/>
                <a:ea typeface="Arial"/>
                <a:cs typeface="Arial"/>
                <a:sym typeface="Arial"/>
              </a:rPr>
              <a:t> </a:t>
            </a:r>
            <a:endParaRPr b="0" i="0" sz="1000" u="none" cap="none" strike="noStrike">
              <a:solidFill>
                <a:srgbClr val="A5A5A5"/>
              </a:solidFill>
              <a:latin typeface="Arial"/>
              <a:ea typeface="Arial"/>
              <a:cs typeface="Arial"/>
              <a:sym typeface="Arial"/>
            </a:endParaRPr>
          </a:p>
        </p:txBody>
      </p:sp>
      <p:pic>
        <p:nvPicPr>
          <p:cNvPr id="31" name="Google Shape;31;p51"/>
          <p:cNvPicPr preferRelativeResize="0"/>
          <p:nvPr/>
        </p:nvPicPr>
        <p:blipFill rotWithShape="1">
          <a:blip r:embed="rId2">
            <a:alphaModFix/>
          </a:blip>
          <a:srcRect b="0" l="0" r="0" t="0"/>
          <a:stretch/>
        </p:blipFill>
        <p:spPr>
          <a:xfrm>
            <a:off x="0" y="0"/>
            <a:ext cx="9144000" cy="5143500"/>
          </a:xfrm>
          <a:prstGeom prst="rect">
            <a:avLst/>
          </a:prstGeom>
          <a:noFill/>
          <a:ln>
            <a:noFill/>
          </a:ln>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47"/>
          <p:cNvSpPr txBox="1"/>
          <p:nvPr>
            <p:ph type="title"/>
          </p:nvPr>
        </p:nvSpPr>
        <p:spPr>
          <a:xfrm>
            <a:off x="457200" y="205979"/>
            <a:ext cx="8229600" cy="857250"/>
          </a:xfrm>
          <a:prstGeom prst="rect">
            <a:avLst/>
          </a:prstGeom>
          <a:noFill/>
          <a:ln>
            <a:noFill/>
          </a:ln>
        </p:spPr>
        <p:txBody>
          <a:bodyPr anchorCtr="0" anchor="ctr" bIns="45700" lIns="91425" spcFirstLastPara="1" rIns="91425" wrap="square" tIns="45700">
            <a:normAutofit/>
          </a:bodyPr>
          <a:lstStyle>
            <a:lvl1pPr lvl="0" marR="0" rtl="0" algn="ctr">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1" name="Google Shape;11;p47"/>
          <p:cNvSpPr txBox="1"/>
          <p:nvPr>
            <p:ph idx="1" type="body"/>
          </p:nvPr>
        </p:nvSpPr>
        <p:spPr>
          <a:xfrm>
            <a:off x="457200" y="1200151"/>
            <a:ext cx="8229600" cy="3394472"/>
          </a:xfrm>
          <a:prstGeom prst="rect">
            <a:avLst/>
          </a:prstGeom>
          <a:noFill/>
          <a:ln>
            <a:noFill/>
          </a:ln>
        </p:spPr>
        <p:txBody>
          <a:bodyPr anchorCtr="0" anchor="t" bIns="45700" lIns="91425" spcFirstLastPara="1" rIns="91425" wrap="square" tIns="45700">
            <a:normAutofit/>
          </a:bodyPr>
          <a:lstStyle>
            <a:lvl1pPr indent="-431800" lvl="0" marL="457200" marR="0" rtl="0" algn="l">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12" name="Google Shape;12;p47"/>
          <p:cNvSpPr txBox="1"/>
          <p:nvPr>
            <p:ph idx="10" type="dt"/>
          </p:nvPr>
        </p:nvSpPr>
        <p:spPr>
          <a:xfrm>
            <a:off x="457200" y="4767263"/>
            <a:ext cx="2133600" cy="273844"/>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3" name="Google Shape;13;p47"/>
          <p:cNvSpPr txBox="1"/>
          <p:nvPr>
            <p:ph idx="11" type="ftr"/>
          </p:nvPr>
        </p:nvSpPr>
        <p:spPr>
          <a:xfrm>
            <a:off x="3124200" y="4767263"/>
            <a:ext cx="2895600" cy="273844"/>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4" name="Google Shape;14;p47"/>
          <p:cNvSpPr txBox="1"/>
          <p:nvPr>
            <p:ph idx="12" type="sldNum"/>
          </p:nvPr>
        </p:nvSpPr>
        <p:spPr>
          <a:xfrm>
            <a:off x="6553200" y="4767263"/>
            <a:ext cx="2133600" cy="273844"/>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nl-BE"/>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 Id="rId3" Type="http://schemas.openxmlformats.org/officeDocument/2006/relationships/image" Target="../media/image3.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3.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3.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3.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3.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3.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image" Target="../media/image3.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3.png"/><Relationship Id="rId4" Type="http://schemas.openxmlformats.org/officeDocument/2006/relationships/image" Target="../media/image8.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3.png"/><Relationship Id="rId4" Type="http://schemas.openxmlformats.org/officeDocument/2006/relationships/image" Target="../media/image5.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3.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3.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3.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3.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3.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3.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3.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3.png"/><Relationship Id="rId4" Type="http://schemas.openxmlformats.org/officeDocument/2006/relationships/image" Target="../media/image6.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3.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3.png"/><Relationship Id="rId4" Type="http://schemas.openxmlformats.org/officeDocument/2006/relationships/image" Target="../media/image6.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 Id="rId3" Type="http://schemas.openxmlformats.org/officeDocument/2006/relationships/image" Target="../media/image3.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 Id="rId3" Type="http://schemas.openxmlformats.org/officeDocument/2006/relationships/image" Target="../media/image3.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 Id="rId3" Type="http://schemas.openxmlformats.org/officeDocument/2006/relationships/image" Target="../media/image3.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 Id="rId3" Type="http://schemas.openxmlformats.org/officeDocument/2006/relationships/image" Target="../media/image3.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 Id="rId3" Type="http://schemas.openxmlformats.org/officeDocument/2006/relationships/image" Target="../media/image3.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 Id="rId3" Type="http://schemas.openxmlformats.org/officeDocument/2006/relationships/image" Target="../media/image3.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 Id="rId3" Type="http://schemas.openxmlformats.org/officeDocument/2006/relationships/image" Target="../media/image3.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 Id="rId3" Type="http://schemas.openxmlformats.org/officeDocument/2006/relationships/image" Target="../media/image3.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 Id="rId3"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 name="Shape 35"/>
        <p:cNvGrpSpPr/>
        <p:nvPr/>
      </p:nvGrpSpPr>
      <p:grpSpPr>
        <a:xfrm>
          <a:off x="0" y="0"/>
          <a:ext cx="0" cy="0"/>
          <a:chOff x="0" y="0"/>
          <a:chExt cx="0" cy="0"/>
        </a:xfrm>
      </p:grpSpPr>
      <p:sp>
        <p:nvSpPr>
          <p:cNvPr id="36" name="Google Shape;36;p1"/>
          <p:cNvSpPr txBox="1"/>
          <p:nvPr>
            <p:ph idx="1" type="body"/>
          </p:nvPr>
        </p:nvSpPr>
        <p:spPr>
          <a:xfrm>
            <a:off x="755576" y="1203598"/>
            <a:ext cx="7200800" cy="3197004"/>
          </a:xfrm>
          <a:prstGeom prst="rect">
            <a:avLst/>
          </a:prstGeom>
          <a:noFill/>
          <a:ln>
            <a:noFill/>
          </a:ln>
        </p:spPr>
        <p:txBody>
          <a:bodyPr anchorCtr="0" anchor="t" bIns="45700" lIns="91425" spcFirstLastPara="1" rIns="91425" wrap="square" tIns="45700">
            <a:normAutofit fontScale="92500" lnSpcReduction="20000"/>
          </a:bodyPr>
          <a:lstStyle/>
          <a:p>
            <a:pPr indent="0" lvl="0" marL="0" marR="0" rtl="0" algn="ctr">
              <a:lnSpc>
                <a:spcPct val="183333"/>
              </a:lnSpc>
              <a:spcBef>
                <a:spcPts val="0"/>
              </a:spcBef>
              <a:spcAft>
                <a:spcPts val="0"/>
              </a:spcAft>
              <a:buClr>
                <a:srgbClr val="17365D"/>
              </a:buClr>
              <a:buSzPct val="100000"/>
              <a:buFont typeface="Arial"/>
              <a:buNone/>
            </a:pPr>
            <a:r>
              <a:rPr b="1" i="0" lang="nl-BE" sz="1200" u="none" cap="none" strike="noStrike">
                <a:solidFill>
                  <a:srgbClr val="17365D"/>
                </a:solidFill>
              </a:rPr>
              <a:t>SESSION D’INFORMATION</a:t>
            </a:r>
            <a:endParaRPr/>
          </a:p>
          <a:p>
            <a:pPr indent="0" lvl="0" marL="0" marR="0" rtl="0" algn="ctr">
              <a:lnSpc>
                <a:spcPct val="183333"/>
              </a:lnSpc>
              <a:spcBef>
                <a:spcPts val="240"/>
              </a:spcBef>
              <a:spcAft>
                <a:spcPts val="0"/>
              </a:spcAft>
              <a:buClr>
                <a:srgbClr val="17365D"/>
              </a:buClr>
              <a:buSzPct val="100000"/>
              <a:buFont typeface="Arial"/>
              <a:buNone/>
            </a:pPr>
            <a:r>
              <a:rPr lang="nl-BE" sz="1200" cap="none">
                <a:solidFill>
                  <a:srgbClr val="17365D"/>
                </a:solidFill>
              </a:rPr>
              <a:t>À DESTINATION DES PORTEURS DE PROJETS </a:t>
            </a:r>
            <a:endParaRPr/>
          </a:p>
          <a:p>
            <a:pPr indent="0" lvl="0" marL="0" marR="0" rtl="0" algn="ctr">
              <a:lnSpc>
                <a:spcPct val="137500"/>
              </a:lnSpc>
              <a:spcBef>
                <a:spcPts val="320"/>
              </a:spcBef>
              <a:spcAft>
                <a:spcPts val="0"/>
              </a:spcAft>
              <a:buClr>
                <a:srgbClr val="7F7F7F"/>
              </a:buClr>
              <a:buSzPct val="100000"/>
              <a:buFont typeface="Arial"/>
              <a:buNone/>
            </a:pPr>
            <a:r>
              <a:t/>
            </a:r>
            <a:endParaRPr sz="1600" cap="none">
              <a:solidFill>
                <a:srgbClr val="17365D"/>
              </a:solidFill>
            </a:endParaRPr>
          </a:p>
          <a:p>
            <a:pPr indent="0" lvl="0" marL="0" marR="0" rtl="0" algn="ctr">
              <a:lnSpc>
                <a:spcPct val="137500"/>
              </a:lnSpc>
              <a:spcBef>
                <a:spcPts val="320"/>
              </a:spcBef>
              <a:spcAft>
                <a:spcPts val="0"/>
              </a:spcAft>
              <a:buClr>
                <a:srgbClr val="17365D"/>
              </a:buClr>
              <a:buSzPct val="100000"/>
              <a:buFont typeface="Arial"/>
              <a:buNone/>
            </a:pPr>
            <a:r>
              <a:rPr lang="nl-BE" sz="1600" cap="none">
                <a:solidFill>
                  <a:srgbClr val="17365D"/>
                </a:solidFill>
              </a:rPr>
              <a:t>« MESURES DE LUTTE CONTRE LA FRAUDE ET LES IRRÉGULARITÉS »</a:t>
            </a:r>
            <a:endParaRPr/>
          </a:p>
          <a:p>
            <a:pPr indent="0" lvl="0" marL="0" marR="0" rtl="0" algn="ctr">
              <a:lnSpc>
                <a:spcPct val="137500"/>
              </a:lnSpc>
              <a:spcBef>
                <a:spcPts val="320"/>
              </a:spcBef>
              <a:spcAft>
                <a:spcPts val="0"/>
              </a:spcAft>
              <a:buClr>
                <a:srgbClr val="7F7F7F"/>
              </a:buClr>
              <a:buSzPct val="100000"/>
              <a:buFont typeface="Arial"/>
              <a:buNone/>
            </a:pPr>
            <a:r>
              <a:t/>
            </a:r>
            <a:endParaRPr b="1" i="0" sz="1600" u="none" cap="none" strike="noStrike">
              <a:solidFill>
                <a:srgbClr val="17365D"/>
              </a:solidFill>
            </a:endParaRPr>
          </a:p>
          <a:p>
            <a:pPr indent="0" lvl="0" marL="0" marR="0" rtl="0" algn="ctr">
              <a:lnSpc>
                <a:spcPct val="183333"/>
              </a:lnSpc>
              <a:spcBef>
                <a:spcPts val="240"/>
              </a:spcBef>
              <a:spcAft>
                <a:spcPts val="0"/>
              </a:spcAft>
              <a:buClr>
                <a:srgbClr val="17365D"/>
              </a:buClr>
              <a:buSzPct val="100000"/>
              <a:buFont typeface="Arial"/>
              <a:buNone/>
            </a:pPr>
            <a:r>
              <a:rPr b="1" i="0" lang="nl-BE" sz="1200" u="none" cap="none" strike="noStrike">
                <a:solidFill>
                  <a:srgbClr val="17365D"/>
                </a:solidFill>
              </a:rPr>
              <a:t>PROGRAMME 2021-2027 DE LA RÉGION DE BRUXELLES-CAPITALE SOUTENU PAR LE FONDS EUROPÉEN DE DÉVELOPPEMENT RÉGIONAL (FEDER)</a:t>
            </a:r>
            <a:endParaRPr/>
          </a:p>
          <a:p>
            <a:pPr indent="0" lvl="0" marL="0" marR="0" rtl="0" algn="ctr">
              <a:lnSpc>
                <a:spcPct val="183333"/>
              </a:lnSpc>
              <a:spcBef>
                <a:spcPts val="240"/>
              </a:spcBef>
              <a:spcAft>
                <a:spcPts val="0"/>
              </a:spcAft>
              <a:buClr>
                <a:srgbClr val="7F7F7F"/>
              </a:buClr>
              <a:buSzPct val="100000"/>
              <a:buFont typeface="Arial"/>
              <a:buNone/>
            </a:pPr>
            <a:r>
              <a:t/>
            </a:r>
            <a:endParaRPr b="1" i="0" sz="1200" u="none" cap="none" strike="noStrike">
              <a:solidFill>
                <a:srgbClr val="17365D"/>
              </a:solidFill>
            </a:endParaRPr>
          </a:p>
          <a:p>
            <a:pPr indent="0" lvl="0" marL="0" marR="0" rtl="0" algn="ctr">
              <a:lnSpc>
                <a:spcPct val="183333"/>
              </a:lnSpc>
              <a:spcBef>
                <a:spcPts val="240"/>
              </a:spcBef>
              <a:spcAft>
                <a:spcPts val="0"/>
              </a:spcAft>
              <a:buClr>
                <a:srgbClr val="17365D"/>
              </a:buClr>
              <a:buSzPct val="50000"/>
              <a:buFont typeface="Arial"/>
              <a:buNone/>
            </a:pPr>
            <a:r>
              <a:t/>
            </a:r>
            <a:endParaRPr/>
          </a:p>
        </p:txBody>
      </p:sp>
      <p:pic>
        <p:nvPicPr>
          <p:cNvPr id="37" name="Google Shape;37;p1"/>
          <p:cNvPicPr preferRelativeResize="0"/>
          <p:nvPr/>
        </p:nvPicPr>
        <p:blipFill rotWithShape="1">
          <a:blip r:embed="rId3">
            <a:alphaModFix/>
          </a:blip>
          <a:srcRect b="0" l="0" r="0" t="0"/>
          <a:stretch/>
        </p:blipFill>
        <p:spPr>
          <a:xfrm>
            <a:off x="1080120" y="195486"/>
            <a:ext cx="6983760" cy="823579"/>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 name="Shape 41"/>
        <p:cNvGrpSpPr/>
        <p:nvPr/>
      </p:nvGrpSpPr>
      <p:grpSpPr>
        <a:xfrm>
          <a:off x="0" y="0"/>
          <a:ext cx="0" cy="0"/>
          <a:chOff x="0" y="0"/>
          <a:chExt cx="0" cy="0"/>
        </a:xfrm>
      </p:grpSpPr>
      <p:pic>
        <p:nvPicPr>
          <p:cNvPr id="42" name="Google Shape;42;p5"/>
          <p:cNvPicPr preferRelativeResize="0"/>
          <p:nvPr/>
        </p:nvPicPr>
        <p:blipFill rotWithShape="1">
          <a:blip r:embed="rId3">
            <a:alphaModFix/>
          </a:blip>
          <a:srcRect b="0" l="0" r="0" t="0"/>
          <a:stretch/>
        </p:blipFill>
        <p:spPr>
          <a:xfrm>
            <a:off x="4139952" y="4587974"/>
            <a:ext cx="4320480" cy="509504"/>
          </a:xfrm>
          <a:prstGeom prst="rect">
            <a:avLst/>
          </a:prstGeom>
          <a:noFill/>
          <a:ln>
            <a:noFill/>
          </a:ln>
        </p:spPr>
      </p:pic>
      <p:sp>
        <p:nvSpPr>
          <p:cNvPr id="43" name="Google Shape;43;p5"/>
          <p:cNvSpPr txBox="1"/>
          <p:nvPr>
            <p:ph idx="1" type="body"/>
          </p:nvPr>
        </p:nvSpPr>
        <p:spPr>
          <a:xfrm>
            <a:off x="1475656" y="2117525"/>
            <a:ext cx="7560840" cy="958281"/>
          </a:xfrm>
          <a:prstGeom prst="rect">
            <a:avLst/>
          </a:prstGeom>
          <a:noFill/>
          <a:ln>
            <a:noFill/>
          </a:ln>
        </p:spPr>
        <p:txBody>
          <a:bodyPr anchorCtr="0" anchor="t" bIns="45700" lIns="91425" spcFirstLastPara="1" rIns="91425" wrap="square" tIns="45700">
            <a:noAutofit/>
          </a:bodyPr>
          <a:lstStyle/>
          <a:p>
            <a:pPr indent="0" lvl="0" marL="0" rtl="0" algn="l">
              <a:lnSpc>
                <a:spcPct val="150000"/>
              </a:lnSpc>
              <a:spcBef>
                <a:spcPts val="0"/>
              </a:spcBef>
              <a:spcAft>
                <a:spcPts val="0"/>
              </a:spcAft>
              <a:buClr>
                <a:srgbClr val="002060"/>
              </a:buClr>
              <a:buSzPts val="2400"/>
              <a:buNone/>
            </a:pPr>
            <a:r>
              <a:rPr lang="nl-BE" sz="2400">
                <a:solidFill>
                  <a:srgbClr val="002060"/>
                </a:solidFill>
              </a:rPr>
              <a:t>PARTIE I- LA LUTTE CONTRE LA FRAUDE ET LES IRREGULARITES </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 name="Shape 47"/>
        <p:cNvGrpSpPr/>
        <p:nvPr/>
      </p:nvGrpSpPr>
      <p:grpSpPr>
        <a:xfrm>
          <a:off x="0" y="0"/>
          <a:ext cx="0" cy="0"/>
          <a:chOff x="0" y="0"/>
          <a:chExt cx="0" cy="0"/>
        </a:xfrm>
      </p:grpSpPr>
      <p:sp>
        <p:nvSpPr>
          <p:cNvPr id="48" name="Google Shape;48;p6"/>
          <p:cNvSpPr txBox="1"/>
          <p:nvPr>
            <p:ph idx="1" type="body"/>
          </p:nvPr>
        </p:nvSpPr>
        <p:spPr>
          <a:xfrm>
            <a:off x="323528" y="483519"/>
            <a:ext cx="8424936" cy="4032447"/>
          </a:xfrm>
          <a:prstGeom prst="rect">
            <a:avLst/>
          </a:prstGeom>
          <a:noFill/>
          <a:ln>
            <a:noFill/>
          </a:ln>
        </p:spPr>
        <p:txBody>
          <a:bodyPr anchorCtr="0" anchor="t" bIns="45700" lIns="91425" spcFirstLastPara="1" rIns="91425" wrap="square" tIns="45700">
            <a:normAutofit fontScale="85000" lnSpcReduction="20000"/>
          </a:bodyPr>
          <a:lstStyle/>
          <a:p>
            <a:pPr indent="0" lvl="0" marL="0" rtl="0" algn="l">
              <a:lnSpc>
                <a:spcPct val="100000"/>
              </a:lnSpc>
              <a:spcBef>
                <a:spcPts val="0"/>
              </a:spcBef>
              <a:spcAft>
                <a:spcPts val="0"/>
              </a:spcAft>
              <a:buClr>
                <a:srgbClr val="7F7F7F"/>
              </a:buClr>
              <a:buSzPct val="100000"/>
              <a:buNone/>
            </a:pPr>
            <a:r>
              <a:t/>
            </a:r>
            <a:endParaRPr sz="1400">
              <a:solidFill>
                <a:schemeClr val="dk1"/>
              </a:solidFill>
            </a:endParaRPr>
          </a:p>
          <a:p>
            <a:pPr indent="0" lvl="0" marL="0" rtl="0" algn="ctr">
              <a:lnSpc>
                <a:spcPct val="91666"/>
              </a:lnSpc>
              <a:spcBef>
                <a:spcPts val="408"/>
              </a:spcBef>
              <a:spcAft>
                <a:spcPts val="0"/>
              </a:spcAft>
              <a:buClr>
                <a:srgbClr val="7F7F7F"/>
              </a:buClr>
              <a:buSzPct val="100000"/>
              <a:buFont typeface="Noto Sans Symbols"/>
              <a:buNone/>
            </a:pPr>
            <a:r>
              <a:t/>
            </a:r>
            <a:endParaRPr sz="2400"/>
          </a:p>
          <a:p>
            <a:pPr indent="0" lvl="0" marL="0" rtl="0" algn="just">
              <a:lnSpc>
                <a:spcPct val="150000"/>
              </a:lnSpc>
              <a:spcBef>
                <a:spcPts val="340"/>
              </a:spcBef>
              <a:spcAft>
                <a:spcPts val="0"/>
              </a:spcAft>
              <a:buClr>
                <a:srgbClr val="7F7F7F"/>
              </a:buClr>
              <a:buSzPct val="100000"/>
              <a:buNone/>
            </a:pPr>
            <a:r>
              <a:rPr lang="nl-BE"/>
              <a:t>En tant qu’</a:t>
            </a:r>
            <a:r>
              <a:rPr b="1" lang="nl-BE"/>
              <a:t>Autorité de Gestion</a:t>
            </a:r>
            <a:r>
              <a:rPr lang="nl-BE"/>
              <a:t>, la Direction FEDER a pour fonction:</a:t>
            </a:r>
            <a:endParaRPr/>
          </a:p>
          <a:p>
            <a:pPr indent="-342900" lvl="0" marL="342900" rtl="0" algn="just">
              <a:lnSpc>
                <a:spcPct val="150000"/>
              </a:lnSpc>
              <a:spcBef>
                <a:spcPts val="340"/>
              </a:spcBef>
              <a:spcAft>
                <a:spcPts val="0"/>
              </a:spcAft>
              <a:buClr>
                <a:srgbClr val="7F7F7F"/>
              </a:buClr>
              <a:buSzPct val="100000"/>
              <a:buFont typeface="Arial"/>
              <a:buChar char="•"/>
            </a:pPr>
            <a:r>
              <a:rPr lang="nl-BE"/>
              <a:t>Sélection des opérations;</a:t>
            </a:r>
            <a:endParaRPr/>
          </a:p>
          <a:p>
            <a:pPr indent="-342900" lvl="0" marL="342900" rtl="0" algn="just">
              <a:lnSpc>
                <a:spcPct val="150000"/>
              </a:lnSpc>
              <a:spcBef>
                <a:spcPts val="340"/>
              </a:spcBef>
              <a:spcAft>
                <a:spcPts val="0"/>
              </a:spcAft>
              <a:buClr>
                <a:srgbClr val="7F7F7F"/>
              </a:buClr>
              <a:buSzPct val="100000"/>
              <a:buFont typeface="Arial"/>
              <a:buChar char="•"/>
            </a:pPr>
            <a:r>
              <a:rPr lang="nl-BE"/>
              <a:t>Réalisation des vérifications de gestion;</a:t>
            </a:r>
            <a:endParaRPr/>
          </a:p>
          <a:p>
            <a:pPr indent="-342900" lvl="0" marL="342900" rtl="0" algn="just">
              <a:lnSpc>
                <a:spcPct val="150000"/>
              </a:lnSpc>
              <a:spcBef>
                <a:spcPts val="340"/>
              </a:spcBef>
              <a:spcAft>
                <a:spcPts val="0"/>
              </a:spcAft>
              <a:buClr>
                <a:srgbClr val="7F7F7F"/>
              </a:buClr>
              <a:buSzPct val="100000"/>
              <a:buFont typeface="Arial"/>
              <a:buChar char="•"/>
            </a:pPr>
            <a:r>
              <a:rPr lang="nl-BE"/>
              <a:t>Disposition de mesures et de procédures antifraude efficaces et proportionnées;</a:t>
            </a:r>
            <a:endParaRPr/>
          </a:p>
          <a:p>
            <a:pPr indent="-342900" lvl="0" marL="342900" rtl="0" algn="just">
              <a:lnSpc>
                <a:spcPct val="150000"/>
              </a:lnSpc>
              <a:spcBef>
                <a:spcPts val="340"/>
              </a:spcBef>
              <a:spcAft>
                <a:spcPts val="0"/>
              </a:spcAft>
              <a:buClr>
                <a:srgbClr val="7F7F7F"/>
              </a:buClr>
              <a:buSzPct val="100000"/>
              <a:buFont typeface="Arial"/>
              <a:buChar char="•"/>
            </a:pPr>
            <a:r>
              <a:rPr lang="nl-BE"/>
              <a:t>Prévention, détection et correction des irrégularités;</a:t>
            </a:r>
            <a:endParaRPr/>
          </a:p>
          <a:p>
            <a:pPr indent="-342900" lvl="0" marL="342900" rtl="0" algn="just">
              <a:lnSpc>
                <a:spcPct val="150000"/>
              </a:lnSpc>
              <a:spcBef>
                <a:spcPts val="340"/>
              </a:spcBef>
              <a:spcAft>
                <a:spcPts val="0"/>
              </a:spcAft>
              <a:buClr>
                <a:srgbClr val="7F7F7F"/>
              </a:buClr>
              <a:buSzPct val="100000"/>
              <a:buFont typeface="Arial"/>
              <a:buChar char="•"/>
            </a:pPr>
            <a:r>
              <a:rPr lang="nl-BE"/>
              <a:t>Confirmation que les dépenses enregistrées dans les comptes sont légales et régulières;</a:t>
            </a:r>
            <a:endParaRPr/>
          </a:p>
          <a:p>
            <a:pPr indent="-342900" lvl="0" marL="342900" rtl="0" algn="just">
              <a:lnSpc>
                <a:spcPct val="150000"/>
              </a:lnSpc>
              <a:spcBef>
                <a:spcPts val="340"/>
              </a:spcBef>
              <a:spcAft>
                <a:spcPts val="0"/>
              </a:spcAft>
              <a:buClr>
                <a:srgbClr val="7F7F7F"/>
              </a:buClr>
              <a:buSzPct val="100000"/>
              <a:buFont typeface="Arial"/>
              <a:buChar char="•"/>
            </a:pPr>
            <a:r>
              <a:rPr lang="nl-BE"/>
              <a:t>Vérifications sur place des opérations;</a:t>
            </a:r>
            <a:endParaRPr/>
          </a:p>
          <a:p>
            <a:pPr indent="-342900" lvl="0" marL="342900" rtl="0" algn="just">
              <a:lnSpc>
                <a:spcPct val="150000"/>
              </a:lnSpc>
              <a:spcBef>
                <a:spcPts val="340"/>
              </a:spcBef>
              <a:spcAft>
                <a:spcPts val="0"/>
              </a:spcAft>
              <a:buClr>
                <a:srgbClr val="7F7F7F"/>
              </a:buClr>
              <a:buSzPct val="100000"/>
              <a:buFont typeface="Arial"/>
              <a:buChar char="•"/>
            </a:pPr>
            <a:r>
              <a:rPr lang="nl-BE"/>
              <a:t>… </a:t>
            </a:r>
            <a:endParaRPr/>
          </a:p>
        </p:txBody>
      </p:sp>
      <p:pic>
        <p:nvPicPr>
          <p:cNvPr id="49" name="Google Shape;49;p6"/>
          <p:cNvPicPr preferRelativeResize="0"/>
          <p:nvPr/>
        </p:nvPicPr>
        <p:blipFill rotWithShape="1">
          <a:blip r:embed="rId3">
            <a:alphaModFix/>
          </a:blip>
          <a:srcRect b="0" l="0" r="0" t="0"/>
          <a:stretch/>
        </p:blipFill>
        <p:spPr>
          <a:xfrm>
            <a:off x="4139952" y="4587974"/>
            <a:ext cx="4320480" cy="509504"/>
          </a:xfrm>
          <a:prstGeom prst="rect">
            <a:avLst/>
          </a:prstGeom>
          <a:noFill/>
          <a:ln>
            <a:noFill/>
          </a:ln>
        </p:spPr>
      </p:pic>
      <p:sp>
        <p:nvSpPr>
          <p:cNvPr id="50" name="Google Shape;50;p6"/>
          <p:cNvSpPr txBox="1"/>
          <p:nvPr>
            <p:ph type="title"/>
          </p:nvPr>
        </p:nvSpPr>
        <p:spPr>
          <a:xfrm>
            <a:off x="395536" y="205978"/>
            <a:ext cx="8424936" cy="27754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rgbClr val="002060"/>
              </a:buClr>
              <a:buSzPts val="2800"/>
              <a:buFont typeface="Arial"/>
              <a:buNone/>
            </a:pPr>
            <a:br>
              <a:rPr lang="nl-BE" sz="2800">
                <a:solidFill>
                  <a:srgbClr val="002060"/>
                </a:solidFill>
              </a:rPr>
            </a:br>
            <a:r>
              <a:rPr lang="nl-BE" sz="2800">
                <a:solidFill>
                  <a:srgbClr val="002060"/>
                </a:solidFill>
              </a:rPr>
              <a:t>Rôle de la Direction FEDER</a:t>
            </a:r>
            <a:endParaRPr sz="2800">
              <a:solidFill>
                <a:srgbClr val="002060"/>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 name="Shape 54"/>
        <p:cNvGrpSpPr/>
        <p:nvPr/>
      </p:nvGrpSpPr>
      <p:grpSpPr>
        <a:xfrm>
          <a:off x="0" y="0"/>
          <a:ext cx="0" cy="0"/>
          <a:chOff x="0" y="0"/>
          <a:chExt cx="0" cy="0"/>
        </a:xfrm>
      </p:grpSpPr>
      <p:sp>
        <p:nvSpPr>
          <p:cNvPr id="55" name="Google Shape;55;p7"/>
          <p:cNvSpPr txBox="1"/>
          <p:nvPr>
            <p:ph idx="1" type="body"/>
          </p:nvPr>
        </p:nvSpPr>
        <p:spPr>
          <a:xfrm>
            <a:off x="323528" y="483519"/>
            <a:ext cx="8424936" cy="4032447"/>
          </a:xfrm>
          <a:prstGeom prst="rect">
            <a:avLst/>
          </a:prstGeom>
          <a:noFill/>
          <a:ln>
            <a:noFill/>
          </a:ln>
        </p:spPr>
        <p:txBody>
          <a:bodyPr anchorCtr="0" anchor="t" bIns="45700" lIns="91425" spcFirstLastPara="1" rIns="91425" wrap="square" tIns="45700">
            <a:normAutofit/>
          </a:bodyPr>
          <a:lstStyle/>
          <a:p>
            <a:pPr indent="0" lvl="0" marL="0" rtl="0" algn="l">
              <a:lnSpc>
                <a:spcPct val="100000"/>
              </a:lnSpc>
              <a:spcBef>
                <a:spcPts val="0"/>
              </a:spcBef>
              <a:spcAft>
                <a:spcPts val="0"/>
              </a:spcAft>
              <a:buClr>
                <a:srgbClr val="7F7F7F"/>
              </a:buClr>
              <a:buSzPts val="1400"/>
              <a:buNone/>
            </a:pPr>
            <a:r>
              <a:t/>
            </a:r>
            <a:endParaRPr sz="1400">
              <a:solidFill>
                <a:schemeClr val="dk1"/>
              </a:solidFill>
            </a:endParaRPr>
          </a:p>
          <a:p>
            <a:pPr indent="0" lvl="0" marL="0" rtl="0" algn="ctr">
              <a:lnSpc>
                <a:spcPct val="91666"/>
              </a:lnSpc>
              <a:spcBef>
                <a:spcPts val="480"/>
              </a:spcBef>
              <a:spcAft>
                <a:spcPts val="0"/>
              </a:spcAft>
              <a:buClr>
                <a:srgbClr val="7F7F7F"/>
              </a:buClr>
              <a:buSzPts val="2400"/>
              <a:buFont typeface="Noto Sans Symbols"/>
              <a:buNone/>
            </a:pPr>
            <a:r>
              <a:t/>
            </a:r>
            <a:endParaRPr sz="2400"/>
          </a:p>
          <a:p>
            <a:pPr indent="0" lvl="0" marL="0" rtl="0" algn="just">
              <a:lnSpc>
                <a:spcPct val="150000"/>
              </a:lnSpc>
              <a:spcBef>
                <a:spcPts val="400"/>
              </a:spcBef>
              <a:spcAft>
                <a:spcPts val="0"/>
              </a:spcAft>
              <a:buClr>
                <a:srgbClr val="7F7F7F"/>
              </a:buClr>
              <a:buSzPts val="2000"/>
              <a:buNone/>
            </a:pPr>
            <a:r>
              <a:rPr lang="nl-BE"/>
              <a:t> </a:t>
            </a:r>
            <a:endParaRPr/>
          </a:p>
        </p:txBody>
      </p:sp>
      <p:pic>
        <p:nvPicPr>
          <p:cNvPr id="56" name="Google Shape;56;p7"/>
          <p:cNvPicPr preferRelativeResize="0"/>
          <p:nvPr/>
        </p:nvPicPr>
        <p:blipFill rotWithShape="1">
          <a:blip r:embed="rId3">
            <a:alphaModFix/>
          </a:blip>
          <a:srcRect b="0" l="0" r="0" t="0"/>
          <a:stretch/>
        </p:blipFill>
        <p:spPr>
          <a:xfrm>
            <a:off x="4139952" y="4587974"/>
            <a:ext cx="4320480" cy="509504"/>
          </a:xfrm>
          <a:prstGeom prst="rect">
            <a:avLst/>
          </a:prstGeom>
          <a:noFill/>
          <a:ln>
            <a:noFill/>
          </a:ln>
        </p:spPr>
      </p:pic>
      <p:sp>
        <p:nvSpPr>
          <p:cNvPr id="57" name="Google Shape;57;p7"/>
          <p:cNvSpPr txBox="1"/>
          <p:nvPr>
            <p:ph type="title"/>
          </p:nvPr>
        </p:nvSpPr>
        <p:spPr>
          <a:xfrm>
            <a:off x="395536" y="205978"/>
            <a:ext cx="8424936" cy="27754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rgbClr val="002060"/>
              </a:buClr>
              <a:buSzPts val="2800"/>
              <a:buFont typeface="Arial"/>
              <a:buNone/>
            </a:pPr>
            <a:br>
              <a:rPr lang="nl-BE" sz="2800">
                <a:solidFill>
                  <a:srgbClr val="002060"/>
                </a:solidFill>
              </a:rPr>
            </a:br>
            <a:r>
              <a:rPr lang="nl-BE" sz="2800">
                <a:solidFill>
                  <a:srgbClr val="002060"/>
                </a:solidFill>
              </a:rPr>
              <a:t>Irrégularités vs Fraude vs Corruption </a:t>
            </a:r>
            <a:endParaRPr sz="2800">
              <a:solidFill>
                <a:srgbClr val="002060"/>
              </a:solidFill>
            </a:endParaRPr>
          </a:p>
        </p:txBody>
      </p:sp>
      <p:graphicFrame>
        <p:nvGraphicFramePr>
          <p:cNvPr id="58" name="Google Shape;58;p7"/>
          <p:cNvGraphicFramePr/>
          <p:nvPr/>
        </p:nvGraphicFramePr>
        <p:xfrm>
          <a:off x="323529" y="843558"/>
          <a:ext cx="3000000" cy="3000000"/>
        </p:xfrm>
        <a:graphic>
          <a:graphicData uri="http://schemas.openxmlformats.org/drawingml/2006/table">
            <a:tbl>
              <a:tblPr bandRow="1" firstRow="1">
                <a:noFill/>
                <a:tableStyleId>{CCA2C66A-C2BB-43BA-AA91-4EC3954822C6}</a:tableStyleId>
              </a:tblPr>
              <a:tblGrid>
                <a:gridCol w="2712300"/>
                <a:gridCol w="2712300"/>
                <a:gridCol w="2712300"/>
              </a:tblGrid>
              <a:tr h="370850">
                <a:tc>
                  <a:txBody>
                    <a:bodyPr/>
                    <a:lstStyle/>
                    <a:p>
                      <a:pPr indent="0" lvl="0" marL="0" marR="0" rtl="0" algn="ctr">
                        <a:spcBef>
                          <a:spcPts val="0"/>
                        </a:spcBef>
                        <a:spcAft>
                          <a:spcPts val="0"/>
                        </a:spcAft>
                        <a:buNone/>
                      </a:pPr>
                      <a:r>
                        <a:rPr lang="nl-BE" sz="1800" u="none" cap="none" strike="noStrike"/>
                        <a:t>Irrégularité</a:t>
                      </a:r>
                      <a:endParaRPr/>
                    </a:p>
                  </a:txBody>
                  <a:tcPr marT="45725" marB="45725" marR="91450" marL="91450"/>
                </a:tc>
                <a:tc>
                  <a:txBody>
                    <a:bodyPr/>
                    <a:lstStyle/>
                    <a:p>
                      <a:pPr indent="0" lvl="0" marL="0" marR="0" rtl="0" algn="ctr">
                        <a:spcBef>
                          <a:spcPts val="0"/>
                        </a:spcBef>
                        <a:spcAft>
                          <a:spcPts val="0"/>
                        </a:spcAft>
                        <a:buNone/>
                      </a:pPr>
                      <a:r>
                        <a:rPr lang="nl-BE" sz="1800" u="none" cap="none" strike="noStrike"/>
                        <a:t>Fraude</a:t>
                      </a:r>
                      <a:endParaRPr/>
                    </a:p>
                  </a:txBody>
                  <a:tcPr marT="45725" marB="45725" marR="91450" marL="91450"/>
                </a:tc>
                <a:tc>
                  <a:txBody>
                    <a:bodyPr/>
                    <a:lstStyle/>
                    <a:p>
                      <a:pPr indent="0" lvl="0" marL="0" marR="0" rtl="0" algn="ctr">
                        <a:spcBef>
                          <a:spcPts val="0"/>
                        </a:spcBef>
                        <a:spcAft>
                          <a:spcPts val="0"/>
                        </a:spcAft>
                        <a:buNone/>
                      </a:pPr>
                      <a:r>
                        <a:rPr lang="nl-BE" sz="1800" u="none" cap="none" strike="noStrike"/>
                        <a:t>Corruption</a:t>
                      </a:r>
                      <a:endParaRPr/>
                    </a:p>
                  </a:txBody>
                  <a:tcPr marT="45725" marB="45725" marR="91450" marL="91450"/>
                </a:tc>
              </a:tr>
              <a:tr h="370850">
                <a:tc>
                  <a:txBody>
                    <a:bodyPr/>
                    <a:lstStyle/>
                    <a:p>
                      <a:pPr indent="0" lvl="0" marL="0" marR="0" rtl="0" algn="just">
                        <a:spcBef>
                          <a:spcPts val="0"/>
                        </a:spcBef>
                        <a:spcAft>
                          <a:spcPts val="0"/>
                        </a:spcAft>
                        <a:buNone/>
                      </a:pPr>
                      <a:r>
                        <a:rPr b="0" i="1" lang="nl-BE" sz="1400" u="none" cap="none" strike="noStrike">
                          <a:solidFill>
                            <a:schemeClr val="dk1"/>
                          </a:solidFill>
                          <a:latin typeface="Calibri"/>
                          <a:ea typeface="Calibri"/>
                          <a:cs typeface="Calibri"/>
                          <a:sym typeface="Calibri"/>
                        </a:rPr>
                        <a:t>«Toute violation d’une disposition du droit communautaire résultant d’un </a:t>
                      </a:r>
                      <a:r>
                        <a:rPr b="1" i="1" lang="nl-BE" sz="1400" u="none" cap="none" strike="noStrike">
                          <a:solidFill>
                            <a:schemeClr val="dk1"/>
                          </a:solidFill>
                          <a:latin typeface="Calibri"/>
                          <a:ea typeface="Calibri"/>
                          <a:cs typeface="Calibri"/>
                          <a:sym typeface="Calibri"/>
                        </a:rPr>
                        <a:t>acte ou d’une omission </a:t>
                      </a:r>
                      <a:r>
                        <a:rPr b="0" i="1" lang="nl-BE" sz="1400" u="none" cap="none" strike="noStrike">
                          <a:solidFill>
                            <a:schemeClr val="dk1"/>
                          </a:solidFill>
                          <a:latin typeface="Calibri"/>
                          <a:ea typeface="Calibri"/>
                          <a:cs typeface="Calibri"/>
                          <a:sym typeface="Calibri"/>
                        </a:rPr>
                        <a:t>d’un opérateur économique </a:t>
                      </a:r>
                      <a:r>
                        <a:rPr b="1" i="1" lang="nl-BE" sz="1400" u="none" cap="none" strike="noStrike">
                          <a:solidFill>
                            <a:schemeClr val="dk1"/>
                          </a:solidFill>
                          <a:latin typeface="Calibri"/>
                          <a:ea typeface="Calibri"/>
                          <a:cs typeface="Calibri"/>
                          <a:sym typeface="Calibri"/>
                        </a:rPr>
                        <a:t>qui a ou aurait pour effet de porter préjudice au budget général des Communautés</a:t>
                      </a:r>
                      <a:r>
                        <a:rPr b="0" i="1" lang="nl-BE" sz="1400" u="none" cap="none" strike="noStrike">
                          <a:solidFill>
                            <a:schemeClr val="dk1"/>
                          </a:solidFill>
                          <a:latin typeface="Calibri"/>
                          <a:ea typeface="Calibri"/>
                          <a:cs typeface="Calibri"/>
                          <a:sym typeface="Calibri"/>
                        </a:rPr>
                        <a:t>, ou à des budgets gérés par celles-ci, soit par la diminution ou la suppression de recettes provenant des ressources propres perçues directement pour le compte des Communautés, soit par une dépense indue.»</a:t>
                      </a:r>
                      <a:endParaRPr i="1" sz="1400" u="none" cap="none" strike="noStrike"/>
                    </a:p>
                  </a:txBody>
                  <a:tcPr marT="45725" marB="45725" marR="91450" marL="91450"/>
                </a:tc>
                <a:tc>
                  <a:txBody>
                    <a:bodyPr/>
                    <a:lstStyle/>
                    <a:p>
                      <a:pPr indent="0" lvl="0" marL="0" marR="0" rtl="0" algn="just">
                        <a:spcBef>
                          <a:spcPts val="0"/>
                        </a:spcBef>
                        <a:spcAft>
                          <a:spcPts val="0"/>
                        </a:spcAft>
                        <a:buNone/>
                      </a:pPr>
                      <a:r>
                        <a:rPr i="1" lang="nl-BE" sz="1200" u="none" cap="none" strike="noStrike"/>
                        <a:t>Tout acte ou omission intentionnel relatif:</a:t>
                      </a:r>
                      <a:endParaRPr/>
                    </a:p>
                    <a:p>
                      <a:pPr indent="0" lvl="0" marL="0" marR="0" rtl="0" algn="just">
                        <a:spcBef>
                          <a:spcPts val="0"/>
                        </a:spcBef>
                        <a:spcAft>
                          <a:spcPts val="0"/>
                        </a:spcAft>
                        <a:buNone/>
                      </a:pPr>
                      <a:r>
                        <a:rPr i="1" lang="nl-BE" sz="1200" u="none" cap="none" strike="noStrike"/>
                        <a:t>- à l’utilisation ou à la présentation de déclarations ou de documents faux, inexacts ou incomplets, ayant pour effet la perception ou la rétention indue de fonds provenant du budget général des Communautés européennes ou des budgets gérés par celles-ci ou pour leur compte;</a:t>
                      </a:r>
                      <a:endParaRPr/>
                    </a:p>
                    <a:p>
                      <a:pPr indent="0" lvl="0" marL="0" marR="0" rtl="0" algn="just">
                        <a:spcBef>
                          <a:spcPts val="0"/>
                        </a:spcBef>
                        <a:spcAft>
                          <a:spcPts val="0"/>
                        </a:spcAft>
                        <a:buNone/>
                      </a:pPr>
                      <a:r>
                        <a:rPr i="1" lang="nl-BE" sz="1200" u="none" cap="none" strike="noStrike"/>
                        <a:t>- à la non-communication d’une information en violation d’une obligation</a:t>
                      </a:r>
                      <a:endParaRPr/>
                    </a:p>
                    <a:p>
                      <a:pPr indent="0" lvl="0" marL="0" marR="0" rtl="0" algn="just">
                        <a:spcBef>
                          <a:spcPts val="0"/>
                        </a:spcBef>
                        <a:spcAft>
                          <a:spcPts val="0"/>
                        </a:spcAft>
                        <a:buNone/>
                      </a:pPr>
                      <a:r>
                        <a:rPr i="1" lang="nl-BE" sz="1200" u="none" cap="none" strike="noStrike"/>
                        <a:t>spécifique, ayant le même effet;</a:t>
                      </a:r>
                      <a:endParaRPr/>
                    </a:p>
                    <a:p>
                      <a:pPr indent="0" lvl="0" marL="0" marR="0" rtl="0" algn="just">
                        <a:spcBef>
                          <a:spcPts val="0"/>
                        </a:spcBef>
                        <a:spcAft>
                          <a:spcPts val="0"/>
                        </a:spcAft>
                        <a:buNone/>
                      </a:pPr>
                      <a:r>
                        <a:rPr i="1" lang="nl-BE" sz="1200" u="none" cap="none" strike="noStrike"/>
                        <a:t>- au détournement de tels fonds à d’autres fins que celles pour lesquelles ils ont initialement été octroyés.</a:t>
                      </a:r>
                      <a:endParaRPr/>
                    </a:p>
                  </a:txBody>
                  <a:tcPr marT="45725" marB="45725" marR="91450" marL="91450"/>
                </a:tc>
                <a:tc>
                  <a:txBody>
                    <a:bodyPr/>
                    <a:lstStyle/>
                    <a:p>
                      <a:pPr indent="0" lvl="0" marL="0" marR="0" rtl="0" algn="l">
                        <a:spcBef>
                          <a:spcPts val="0"/>
                        </a:spcBef>
                        <a:spcAft>
                          <a:spcPts val="0"/>
                        </a:spcAft>
                        <a:buNone/>
                      </a:pPr>
                      <a:r>
                        <a:rPr i="1" lang="nl-BE" sz="1800" u="none" cap="none" strike="noStrike"/>
                        <a:t>Abus d’un pouvoir (public) confié à des fins privées</a:t>
                      </a:r>
                      <a:endParaRPr/>
                    </a:p>
                  </a:txBody>
                  <a:tcPr marT="45725" marB="45725" marR="91450" marL="91450"/>
                </a:tc>
              </a:tr>
            </a:tbl>
          </a:graphicData>
        </a:graphic>
      </p:graphicFrame>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 name="Shape 62"/>
        <p:cNvGrpSpPr/>
        <p:nvPr/>
      </p:nvGrpSpPr>
      <p:grpSpPr>
        <a:xfrm>
          <a:off x="0" y="0"/>
          <a:ext cx="0" cy="0"/>
          <a:chOff x="0" y="0"/>
          <a:chExt cx="0" cy="0"/>
        </a:xfrm>
      </p:grpSpPr>
      <p:sp>
        <p:nvSpPr>
          <p:cNvPr id="63" name="Google Shape;63;p12"/>
          <p:cNvSpPr txBox="1"/>
          <p:nvPr>
            <p:ph idx="1" type="body"/>
          </p:nvPr>
        </p:nvSpPr>
        <p:spPr>
          <a:xfrm>
            <a:off x="323528" y="483519"/>
            <a:ext cx="8424936" cy="4032447"/>
          </a:xfrm>
          <a:prstGeom prst="rect">
            <a:avLst/>
          </a:prstGeom>
          <a:noFill/>
          <a:ln>
            <a:noFill/>
          </a:ln>
        </p:spPr>
        <p:txBody>
          <a:bodyPr anchorCtr="0" anchor="t" bIns="45700" lIns="91425" spcFirstLastPara="1" rIns="91425" wrap="square" tIns="45700">
            <a:normAutofit fontScale="55000" lnSpcReduction="20000"/>
          </a:bodyPr>
          <a:lstStyle/>
          <a:p>
            <a:pPr indent="0" lvl="0" marL="0" rtl="0" algn="l">
              <a:lnSpc>
                <a:spcPct val="100000"/>
              </a:lnSpc>
              <a:spcBef>
                <a:spcPts val="0"/>
              </a:spcBef>
              <a:spcAft>
                <a:spcPts val="0"/>
              </a:spcAft>
              <a:buClr>
                <a:srgbClr val="7F7F7F"/>
              </a:buClr>
              <a:buSzPct val="100000"/>
              <a:buNone/>
            </a:pPr>
            <a:r>
              <a:t/>
            </a:r>
            <a:endParaRPr sz="1400">
              <a:solidFill>
                <a:schemeClr val="dk1"/>
              </a:solidFill>
            </a:endParaRPr>
          </a:p>
          <a:p>
            <a:pPr indent="0" lvl="0" marL="0" rtl="0" algn="ctr">
              <a:lnSpc>
                <a:spcPct val="91666"/>
              </a:lnSpc>
              <a:spcBef>
                <a:spcPts val="264"/>
              </a:spcBef>
              <a:spcAft>
                <a:spcPts val="0"/>
              </a:spcAft>
              <a:buClr>
                <a:srgbClr val="7F7F7F"/>
              </a:buClr>
              <a:buSzPct val="100000"/>
              <a:buFont typeface="Noto Sans Symbols"/>
              <a:buNone/>
            </a:pPr>
            <a:r>
              <a:t/>
            </a:r>
            <a:endParaRPr sz="2400"/>
          </a:p>
          <a:p>
            <a:pPr indent="-342900" lvl="0" marL="342900" rtl="0" algn="just">
              <a:lnSpc>
                <a:spcPct val="150000"/>
              </a:lnSpc>
              <a:spcBef>
                <a:spcPts val="220"/>
              </a:spcBef>
              <a:spcAft>
                <a:spcPts val="0"/>
              </a:spcAft>
              <a:buClr>
                <a:srgbClr val="7F7F7F"/>
              </a:buClr>
              <a:buSzPct val="100000"/>
              <a:buFont typeface="Arial"/>
              <a:buChar char="•"/>
            </a:pPr>
            <a:r>
              <a:rPr lang="nl-BE"/>
              <a:t>La période d’éligibilité des dépenses ainsi que leur paiement;</a:t>
            </a:r>
            <a:endParaRPr/>
          </a:p>
          <a:p>
            <a:pPr indent="-342900" lvl="0" marL="342900" rtl="0" algn="just">
              <a:lnSpc>
                <a:spcPct val="150000"/>
              </a:lnSpc>
              <a:spcBef>
                <a:spcPts val="220"/>
              </a:spcBef>
              <a:spcAft>
                <a:spcPts val="0"/>
              </a:spcAft>
              <a:buClr>
                <a:srgbClr val="7F7F7F"/>
              </a:buClr>
              <a:buSzPct val="100000"/>
              <a:buFont typeface="Arial"/>
              <a:buChar char="•"/>
            </a:pPr>
            <a:r>
              <a:rPr lang="nl-BE"/>
              <a:t>Lien entre les dépenses et le projet;</a:t>
            </a:r>
            <a:endParaRPr/>
          </a:p>
          <a:p>
            <a:pPr indent="-342900" lvl="0" marL="342900" rtl="0" algn="just">
              <a:lnSpc>
                <a:spcPct val="150000"/>
              </a:lnSpc>
              <a:spcBef>
                <a:spcPts val="220"/>
              </a:spcBef>
              <a:spcAft>
                <a:spcPts val="0"/>
              </a:spcAft>
              <a:buClr>
                <a:srgbClr val="7F7F7F"/>
              </a:buClr>
              <a:buSzPct val="100000"/>
              <a:buFont typeface="Arial"/>
              <a:buChar char="•"/>
            </a:pPr>
            <a:r>
              <a:rPr lang="nl-BE"/>
              <a:t>Conformité aux règles nationales et à celles de l’Union;</a:t>
            </a:r>
            <a:endParaRPr/>
          </a:p>
          <a:p>
            <a:pPr indent="-342900" lvl="0" marL="342900" rtl="0" algn="just">
              <a:lnSpc>
                <a:spcPct val="150000"/>
              </a:lnSpc>
              <a:spcBef>
                <a:spcPts val="220"/>
              </a:spcBef>
              <a:spcAft>
                <a:spcPts val="0"/>
              </a:spcAft>
              <a:buClr>
                <a:srgbClr val="7F7F7F"/>
              </a:buClr>
              <a:buSzPct val="100000"/>
              <a:buFont typeface="Arial"/>
              <a:buChar char="•"/>
            </a:pPr>
            <a:r>
              <a:rPr lang="nl-BE"/>
              <a:t>Absence de double subventionnement;</a:t>
            </a:r>
            <a:endParaRPr/>
          </a:p>
          <a:p>
            <a:pPr indent="-342900" lvl="0" marL="342900" rtl="0" algn="just">
              <a:lnSpc>
                <a:spcPct val="150000"/>
              </a:lnSpc>
              <a:spcBef>
                <a:spcPts val="220"/>
              </a:spcBef>
              <a:spcAft>
                <a:spcPts val="0"/>
              </a:spcAft>
              <a:buClr>
                <a:srgbClr val="7F7F7F"/>
              </a:buClr>
              <a:buSzPct val="100000"/>
              <a:buFont typeface="Arial"/>
              <a:buChar char="•"/>
            </a:pPr>
            <a:r>
              <a:rPr lang="nl-BE"/>
              <a:t>Adéquation des documents justificatifs et existence d’une piste d’audit suffisante;</a:t>
            </a:r>
            <a:endParaRPr/>
          </a:p>
          <a:p>
            <a:pPr indent="-342900" lvl="0" marL="342900" rtl="0" algn="just">
              <a:lnSpc>
                <a:spcPct val="150000"/>
              </a:lnSpc>
              <a:spcBef>
                <a:spcPts val="220"/>
              </a:spcBef>
              <a:spcAft>
                <a:spcPts val="0"/>
              </a:spcAft>
              <a:buClr>
                <a:srgbClr val="7F7F7F"/>
              </a:buClr>
              <a:buSzPct val="100000"/>
              <a:buFont typeface="Arial"/>
              <a:buChar char="•"/>
            </a:pPr>
            <a:r>
              <a:rPr lang="nl-BE"/>
              <a:t>La bonne application des coûts simplifiés;</a:t>
            </a:r>
            <a:endParaRPr/>
          </a:p>
          <a:p>
            <a:pPr indent="-342900" lvl="0" marL="342900" rtl="0" algn="just">
              <a:lnSpc>
                <a:spcPct val="150000"/>
              </a:lnSpc>
              <a:spcBef>
                <a:spcPts val="220"/>
              </a:spcBef>
              <a:spcAft>
                <a:spcPts val="0"/>
              </a:spcAft>
              <a:buClr>
                <a:srgbClr val="7F7F7F"/>
              </a:buClr>
              <a:buSzPct val="100000"/>
              <a:buFont typeface="Arial"/>
              <a:buChar char="•"/>
            </a:pPr>
            <a:r>
              <a:rPr lang="nl-BE"/>
              <a:t>Le respect de la réglementation en matière de marchés publics;</a:t>
            </a:r>
            <a:endParaRPr/>
          </a:p>
          <a:p>
            <a:pPr indent="-342900" lvl="0" marL="342900" rtl="0" algn="just">
              <a:lnSpc>
                <a:spcPct val="150000"/>
              </a:lnSpc>
              <a:spcBef>
                <a:spcPts val="220"/>
              </a:spcBef>
              <a:spcAft>
                <a:spcPts val="0"/>
              </a:spcAft>
              <a:buClr>
                <a:srgbClr val="7F7F7F"/>
              </a:buClr>
              <a:buSzPct val="100000"/>
              <a:buFont typeface="Arial"/>
              <a:buChar char="•"/>
            </a:pPr>
            <a:r>
              <a:rPr lang="nl-BE"/>
              <a:t>L’état d’avancement du projet mesuré en fonction des indicateurs;</a:t>
            </a:r>
            <a:endParaRPr/>
          </a:p>
          <a:p>
            <a:pPr indent="-342900" lvl="0" marL="342900" rtl="0" algn="just">
              <a:lnSpc>
                <a:spcPct val="150000"/>
              </a:lnSpc>
              <a:spcBef>
                <a:spcPts val="220"/>
              </a:spcBef>
              <a:spcAft>
                <a:spcPts val="0"/>
              </a:spcAft>
              <a:buClr>
                <a:srgbClr val="7F7F7F"/>
              </a:buClr>
              <a:buSzPct val="100000"/>
              <a:buFont typeface="Arial"/>
              <a:buChar char="•"/>
            </a:pPr>
            <a:r>
              <a:rPr lang="nl-BE"/>
              <a:t>Le respect de la réglementation en matière d’Aides d’Etat, de développement durable, d’égalité des chances, et de non-discrimination ;</a:t>
            </a:r>
            <a:endParaRPr/>
          </a:p>
          <a:p>
            <a:pPr indent="-342900" lvl="0" marL="342900" rtl="0" algn="just">
              <a:lnSpc>
                <a:spcPct val="150000"/>
              </a:lnSpc>
              <a:spcBef>
                <a:spcPts val="220"/>
              </a:spcBef>
              <a:spcAft>
                <a:spcPts val="0"/>
              </a:spcAft>
              <a:buClr>
                <a:srgbClr val="7F7F7F"/>
              </a:buClr>
              <a:buSzPct val="100000"/>
              <a:buFont typeface="Arial"/>
              <a:buChar char="•"/>
            </a:pPr>
            <a:r>
              <a:rPr lang="nl-BE"/>
              <a:t>Le respect des règles en matière de publicité;</a:t>
            </a:r>
            <a:endParaRPr/>
          </a:p>
          <a:p>
            <a:pPr indent="-342900" lvl="0" marL="342900" rtl="0" algn="just">
              <a:lnSpc>
                <a:spcPct val="150000"/>
              </a:lnSpc>
              <a:spcBef>
                <a:spcPts val="220"/>
              </a:spcBef>
              <a:spcAft>
                <a:spcPts val="0"/>
              </a:spcAft>
              <a:buClr>
                <a:srgbClr val="7F7F7F"/>
              </a:buClr>
              <a:buSzPct val="100000"/>
              <a:buFont typeface="Arial"/>
              <a:buChar char="•"/>
            </a:pPr>
            <a:r>
              <a:rPr lang="nl-BE"/>
              <a:t>…</a:t>
            </a:r>
            <a:endParaRPr/>
          </a:p>
          <a:p>
            <a:pPr indent="-273050" lvl="0" marL="342900" rtl="0" algn="just">
              <a:lnSpc>
                <a:spcPct val="150000"/>
              </a:lnSpc>
              <a:spcBef>
                <a:spcPts val="220"/>
              </a:spcBef>
              <a:spcAft>
                <a:spcPts val="0"/>
              </a:spcAft>
              <a:buClr>
                <a:srgbClr val="7F7F7F"/>
              </a:buClr>
              <a:buSzPct val="100000"/>
              <a:buFont typeface="Arial"/>
              <a:buNone/>
            </a:pPr>
            <a:r>
              <a:t/>
            </a:r>
            <a:endParaRPr/>
          </a:p>
          <a:p>
            <a:pPr indent="-273050" lvl="0" marL="342900" rtl="0" algn="just">
              <a:lnSpc>
                <a:spcPct val="150000"/>
              </a:lnSpc>
              <a:spcBef>
                <a:spcPts val="220"/>
              </a:spcBef>
              <a:spcAft>
                <a:spcPts val="0"/>
              </a:spcAft>
              <a:buClr>
                <a:srgbClr val="7F7F7F"/>
              </a:buClr>
              <a:buSzPct val="100000"/>
              <a:buFont typeface="Arial"/>
              <a:buNone/>
            </a:pPr>
            <a:r>
              <a:t/>
            </a:r>
            <a:endParaRPr/>
          </a:p>
          <a:p>
            <a:pPr indent="-273050" lvl="0" marL="342900" rtl="0" algn="just">
              <a:lnSpc>
                <a:spcPct val="150000"/>
              </a:lnSpc>
              <a:spcBef>
                <a:spcPts val="220"/>
              </a:spcBef>
              <a:spcAft>
                <a:spcPts val="0"/>
              </a:spcAft>
              <a:buClr>
                <a:srgbClr val="7F7F7F"/>
              </a:buClr>
              <a:buSzPct val="100000"/>
              <a:buFont typeface="Arial"/>
              <a:buNone/>
            </a:pPr>
            <a:r>
              <a:t/>
            </a:r>
            <a:endParaRPr/>
          </a:p>
          <a:p>
            <a:pPr indent="-273050" lvl="0" marL="342900" rtl="0" algn="just">
              <a:lnSpc>
                <a:spcPct val="150000"/>
              </a:lnSpc>
              <a:spcBef>
                <a:spcPts val="220"/>
              </a:spcBef>
              <a:spcAft>
                <a:spcPts val="0"/>
              </a:spcAft>
              <a:buClr>
                <a:srgbClr val="7F7F7F"/>
              </a:buClr>
              <a:buSzPct val="100000"/>
              <a:buFont typeface="Arial"/>
              <a:buNone/>
            </a:pPr>
            <a:r>
              <a:t/>
            </a:r>
            <a:endParaRPr/>
          </a:p>
          <a:p>
            <a:pPr indent="-273050" lvl="0" marL="342900" rtl="0" algn="just">
              <a:lnSpc>
                <a:spcPct val="150000"/>
              </a:lnSpc>
              <a:spcBef>
                <a:spcPts val="220"/>
              </a:spcBef>
              <a:spcAft>
                <a:spcPts val="0"/>
              </a:spcAft>
              <a:buClr>
                <a:srgbClr val="7F7F7F"/>
              </a:buClr>
              <a:buSzPct val="100000"/>
              <a:buFont typeface="Arial"/>
              <a:buNone/>
            </a:pPr>
            <a:r>
              <a:t/>
            </a:r>
            <a:endParaRPr/>
          </a:p>
          <a:p>
            <a:pPr indent="-273050" lvl="0" marL="342900" rtl="0" algn="just">
              <a:lnSpc>
                <a:spcPct val="150000"/>
              </a:lnSpc>
              <a:spcBef>
                <a:spcPts val="220"/>
              </a:spcBef>
              <a:spcAft>
                <a:spcPts val="0"/>
              </a:spcAft>
              <a:buClr>
                <a:srgbClr val="7F7F7F"/>
              </a:buClr>
              <a:buSzPct val="100000"/>
              <a:buFont typeface="Arial"/>
              <a:buNone/>
            </a:pPr>
            <a:r>
              <a:t/>
            </a:r>
            <a:endParaRPr/>
          </a:p>
        </p:txBody>
      </p:sp>
      <p:pic>
        <p:nvPicPr>
          <p:cNvPr id="64" name="Google Shape;64;p12"/>
          <p:cNvPicPr preferRelativeResize="0"/>
          <p:nvPr/>
        </p:nvPicPr>
        <p:blipFill rotWithShape="1">
          <a:blip r:embed="rId3">
            <a:alphaModFix/>
          </a:blip>
          <a:srcRect b="0" l="0" r="0" t="0"/>
          <a:stretch/>
        </p:blipFill>
        <p:spPr>
          <a:xfrm>
            <a:off x="4139952" y="4587974"/>
            <a:ext cx="4320480" cy="509504"/>
          </a:xfrm>
          <a:prstGeom prst="rect">
            <a:avLst/>
          </a:prstGeom>
          <a:noFill/>
          <a:ln>
            <a:noFill/>
          </a:ln>
        </p:spPr>
      </p:pic>
      <p:sp>
        <p:nvSpPr>
          <p:cNvPr id="65" name="Google Shape;65;p12"/>
          <p:cNvSpPr txBox="1"/>
          <p:nvPr>
            <p:ph type="title"/>
          </p:nvPr>
        </p:nvSpPr>
        <p:spPr>
          <a:xfrm>
            <a:off x="395536" y="205978"/>
            <a:ext cx="8424936" cy="27754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rgbClr val="002060"/>
              </a:buClr>
              <a:buSzPts val="2800"/>
              <a:buFont typeface="Arial"/>
              <a:buNone/>
            </a:pPr>
            <a:br>
              <a:rPr lang="nl-BE" sz="2800">
                <a:solidFill>
                  <a:srgbClr val="002060"/>
                </a:solidFill>
              </a:rPr>
            </a:br>
            <a:r>
              <a:rPr lang="nl-BE" sz="2800">
                <a:solidFill>
                  <a:srgbClr val="002060"/>
                </a:solidFill>
              </a:rPr>
              <a:t>Couverture des contrôles  </a:t>
            </a:r>
            <a:endParaRPr sz="2800">
              <a:solidFill>
                <a:srgbClr val="002060"/>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 name="Shape 69"/>
        <p:cNvGrpSpPr/>
        <p:nvPr/>
      </p:nvGrpSpPr>
      <p:grpSpPr>
        <a:xfrm>
          <a:off x="0" y="0"/>
          <a:ext cx="0" cy="0"/>
          <a:chOff x="0" y="0"/>
          <a:chExt cx="0" cy="0"/>
        </a:xfrm>
      </p:grpSpPr>
      <p:sp>
        <p:nvSpPr>
          <p:cNvPr id="70" name="Google Shape;70;p14"/>
          <p:cNvSpPr txBox="1"/>
          <p:nvPr>
            <p:ph idx="1" type="body"/>
          </p:nvPr>
        </p:nvSpPr>
        <p:spPr>
          <a:xfrm>
            <a:off x="323528" y="483519"/>
            <a:ext cx="8424936" cy="4032447"/>
          </a:xfrm>
          <a:prstGeom prst="rect">
            <a:avLst/>
          </a:prstGeom>
          <a:noFill/>
          <a:ln>
            <a:noFill/>
          </a:ln>
        </p:spPr>
        <p:txBody>
          <a:bodyPr anchorCtr="0" anchor="t" bIns="45700" lIns="91425" spcFirstLastPara="1" rIns="91425" wrap="square" tIns="45700">
            <a:normAutofit/>
          </a:bodyPr>
          <a:lstStyle/>
          <a:p>
            <a:pPr indent="0" lvl="0" marL="0" rtl="0" algn="l">
              <a:lnSpc>
                <a:spcPct val="100000"/>
              </a:lnSpc>
              <a:spcBef>
                <a:spcPts val="0"/>
              </a:spcBef>
              <a:spcAft>
                <a:spcPts val="0"/>
              </a:spcAft>
              <a:buClr>
                <a:srgbClr val="7F7F7F"/>
              </a:buClr>
              <a:buSzPts val="1400"/>
              <a:buNone/>
            </a:pPr>
            <a:r>
              <a:t/>
            </a:r>
            <a:endParaRPr sz="1400">
              <a:solidFill>
                <a:schemeClr val="dk1"/>
              </a:solidFill>
            </a:endParaRPr>
          </a:p>
          <a:p>
            <a:pPr indent="0" lvl="0" marL="0" rtl="0" algn="ctr">
              <a:lnSpc>
                <a:spcPct val="91666"/>
              </a:lnSpc>
              <a:spcBef>
                <a:spcPts val="480"/>
              </a:spcBef>
              <a:spcAft>
                <a:spcPts val="0"/>
              </a:spcAft>
              <a:buClr>
                <a:srgbClr val="7F7F7F"/>
              </a:buClr>
              <a:buSzPts val="2400"/>
              <a:buFont typeface="Noto Sans Symbols"/>
              <a:buNone/>
            </a:pPr>
            <a:r>
              <a:t/>
            </a:r>
            <a:endParaRPr sz="2400"/>
          </a:p>
          <a:p>
            <a:pPr indent="0" lvl="0" marL="0" rtl="0" algn="ctr">
              <a:lnSpc>
                <a:spcPct val="91666"/>
              </a:lnSpc>
              <a:spcBef>
                <a:spcPts val="480"/>
              </a:spcBef>
              <a:spcAft>
                <a:spcPts val="0"/>
              </a:spcAft>
              <a:buClr>
                <a:srgbClr val="7F7F7F"/>
              </a:buClr>
              <a:buSzPts val="2400"/>
              <a:buFont typeface="Noto Sans Symbols"/>
              <a:buNone/>
            </a:pPr>
            <a:r>
              <a:t/>
            </a:r>
            <a:endParaRPr sz="2400"/>
          </a:p>
          <a:p>
            <a:pPr indent="0" lvl="0" marL="0" rtl="0" algn="ctr">
              <a:lnSpc>
                <a:spcPct val="91666"/>
              </a:lnSpc>
              <a:spcBef>
                <a:spcPts val="480"/>
              </a:spcBef>
              <a:spcAft>
                <a:spcPts val="0"/>
              </a:spcAft>
              <a:buClr>
                <a:srgbClr val="7F7F7F"/>
              </a:buClr>
              <a:buSzPts val="2400"/>
              <a:buFont typeface="Noto Sans Symbols"/>
              <a:buNone/>
            </a:pPr>
            <a:r>
              <a:t/>
            </a:r>
            <a:endParaRPr sz="2400"/>
          </a:p>
          <a:p>
            <a:pPr indent="0" lvl="0" marL="0" rtl="0" algn="just">
              <a:lnSpc>
                <a:spcPct val="150000"/>
              </a:lnSpc>
              <a:spcBef>
                <a:spcPts val="400"/>
              </a:spcBef>
              <a:spcAft>
                <a:spcPts val="0"/>
              </a:spcAft>
              <a:buClr>
                <a:srgbClr val="7F7F7F"/>
              </a:buClr>
              <a:buSzPts val="2000"/>
              <a:buNone/>
            </a:pPr>
            <a:r>
              <a:t/>
            </a:r>
            <a:endParaRPr/>
          </a:p>
        </p:txBody>
      </p:sp>
      <p:pic>
        <p:nvPicPr>
          <p:cNvPr id="71" name="Google Shape;71;p14"/>
          <p:cNvPicPr preferRelativeResize="0"/>
          <p:nvPr/>
        </p:nvPicPr>
        <p:blipFill rotWithShape="1">
          <a:blip r:embed="rId3">
            <a:alphaModFix/>
          </a:blip>
          <a:srcRect b="0" l="0" r="0" t="0"/>
          <a:stretch/>
        </p:blipFill>
        <p:spPr>
          <a:xfrm>
            <a:off x="4139952" y="4587974"/>
            <a:ext cx="4320480" cy="509504"/>
          </a:xfrm>
          <a:prstGeom prst="rect">
            <a:avLst/>
          </a:prstGeom>
          <a:noFill/>
          <a:ln>
            <a:noFill/>
          </a:ln>
        </p:spPr>
      </p:pic>
      <p:sp>
        <p:nvSpPr>
          <p:cNvPr id="72" name="Google Shape;72;p14"/>
          <p:cNvSpPr txBox="1"/>
          <p:nvPr>
            <p:ph type="title"/>
          </p:nvPr>
        </p:nvSpPr>
        <p:spPr>
          <a:xfrm>
            <a:off x="395536" y="205978"/>
            <a:ext cx="8424936" cy="27754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rgbClr val="002060"/>
              </a:buClr>
              <a:buSzPts val="2800"/>
              <a:buFont typeface="Arial"/>
              <a:buNone/>
            </a:pPr>
            <a:br>
              <a:rPr lang="nl-BE" sz="2800">
                <a:solidFill>
                  <a:srgbClr val="002060"/>
                </a:solidFill>
              </a:rPr>
            </a:br>
            <a:r>
              <a:rPr lang="nl-BE" sz="2800">
                <a:solidFill>
                  <a:srgbClr val="002060"/>
                </a:solidFill>
              </a:rPr>
              <a:t>Les différentes Autorités de contrôle  </a:t>
            </a:r>
            <a:endParaRPr sz="2800">
              <a:solidFill>
                <a:srgbClr val="002060"/>
              </a:solidFill>
            </a:endParaRPr>
          </a:p>
        </p:txBody>
      </p:sp>
      <p:grpSp>
        <p:nvGrpSpPr>
          <p:cNvPr id="73" name="Google Shape;73;p14"/>
          <p:cNvGrpSpPr/>
          <p:nvPr/>
        </p:nvGrpSpPr>
        <p:grpSpPr>
          <a:xfrm>
            <a:off x="683568" y="771550"/>
            <a:ext cx="7632848" cy="3832200"/>
            <a:chOff x="0" y="0"/>
            <a:chExt cx="7632848" cy="3832200"/>
          </a:xfrm>
        </p:grpSpPr>
        <p:sp>
          <p:nvSpPr>
            <p:cNvPr id="74" name="Google Shape;74;p14"/>
            <p:cNvSpPr/>
            <p:nvPr/>
          </p:nvSpPr>
          <p:spPr>
            <a:xfrm rot="10800000">
              <a:off x="0" y="0"/>
              <a:ext cx="7632848" cy="638700"/>
            </a:xfrm>
            <a:prstGeom prst="trapezoid">
              <a:avLst>
                <a:gd fmla="val 99588" name="adj"/>
              </a:avLst>
            </a:prstGeom>
            <a:solidFill>
              <a:srgbClr val="365E89"/>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 name="Google Shape;75;p14"/>
            <p:cNvSpPr txBox="1"/>
            <p:nvPr/>
          </p:nvSpPr>
          <p:spPr>
            <a:xfrm>
              <a:off x="1335748" y="0"/>
              <a:ext cx="4961351" cy="638700"/>
            </a:xfrm>
            <a:prstGeom prst="rect">
              <a:avLst/>
            </a:prstGeom>
            <a:noFill/>
            <a:ln>
              <a:noFill/>
            </a:ln>
          </p:spPr>
          <p:txBody>
            <a:bodyPr anchorCtr="0" anchor="ctr" bIns="16500" lIns="16500" spcFirstLastPara="1" rIns="16500" wrap="square" tIns="16500">
              <a:noAutofit/>
            </a:bodyPr>
            <a:lstStyle/>
            <a:p>
              <a:pPr indent="0" lvl="0" marL="0" marR="0" rtl="0" algn="ctr">
                <a:lnSpc>
                  <a:spcPct val="90000"/>
                </a:lnSpc>
                <a:spcBef>
                  <a:spcPts val="0"/>
                </a:spcBef>
                <a:spcAft>
                  <a:spcPts val="0"/>
                </a:spcAft>
                <a:buClr>
                  <a:schemeClr val="lt1"/>
                </a:buClr>
                <a:buSzPts val="1300"/>
                <a:buFont typeface="Calibri"/>
                <a:buNone/>
              </a:pPr>
              <a:r>
                <a:rPr b="0" i="0" lang="nl-BE" sz="1300" u="none" cap="none" strike="noStrike">
                  <a:solidFill>
                    <a:schemeClr val="lt1"/>
                  </a:solidFill>
                  <a:latin typeface="Calibri"/>
                  <a:ea typeface="Calibri"/>
                  <a:cs typeface="Calibri"/>
                  <a:sym typeface="Calibri"/>
                </a:rPr>
                <a:t>Commission Européenne </a:t>
              </a:r>
              <a:endParaRPr b="0" i="0" sz="1300" u="none" cap="none" strike="noStrike">
                <a:solidFill>
                  <a:schemeClr val="dk1"/>
                </a:solidFill>
                <a:latin typeface="Calibri"/>
                <a:ea typeface="Calibri"/>
                <a:cs typeface="Calibri"/>
                <a:sym typeface="Calibri"/>
              </a:endParaRPr>
            </a:p>
          </p:txBody>
        </p:sp>
        <p:sp>
          <p:nvSpPr>
            <p:cNvPr id="76" name="Google Shape;76;p14"/>
            <p:cNvSpPr/>
            <p:nvPr/>
          </p:nvSpPr>
          <p:spPr>
            <a:xfrm rot="10800000">
              <a:off x="636070" y="638699"/>
              <a:ext cx="6360706" cy="638700"/>
            </a:xfrm>
            <a:prstGeom prst="trapezoid">
              <a:avLst>
                <a:gd fmla="val 99588" name="adj"/>
              </a:avLst>
            </a:prstGeom>
            <a:solidFill>
              <a:srgbClr val="527DB4"/>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 name="Google Shape;77;p14"/>
            <p:cNvSpPr txBox="1"/>
            <p:nvPr/>
          </p:nvSpPr>
          <p:spPr>
            <a:xfrm>
              <a:off x="1749194" y="638699"/>
              <a:ext cx="4134459" cy="638700"/>
            </a:xfrm>
            <a:prstGeom prst="rect">
              <a:avLst/>
            </a:prstGeom>
            <a:noFill/>
            <a:ln>
              <a:noFill/>
            </a:ln>
          </p:spPr>
          <p:txBody>
            <a:bodyPr anchorCtr="0" anchor="ctr" bIns="16500" lIns="16500" spcFirstLastPara="1" rIns="16500" wrap="square" tIns="16500">
              <a:noAutofit/>
            </a:bodyPr>
            <a:lstStyle/>
            <a:p>
              <a:pPr indent="0" lvl="0" marL="0" marR="0" rtl="0" algn="ctr">
                <a:lnSpc>
                  <a:spcPct val="90000"/>
                </a:lnSpc>
                <a:spcBef>
                  <a:spcPts val="0"/>
                </a:spcBef>
                <a:spcAft>
                  <a:spcPts val="0"/>
                </a:spcAft>
                <a:buClr>
                  <a:schemeClr val="lt1"/>
                </a:buClr>
                <a:buSzPts val="1300"/>
                <a:buFont typeface="Calibri"/>
                <a:buNone/>
              </a:pPr>
              <a:r>
                <a:rPr b="0" i="0" lang="nl-BE" sz="1300" u="none" cap="none" strike="noStrike">
                  <a:solidFill>
                    <a:schemeClr val="lt1"/>
                  </a:solidFill>
                  <a:latin typeface="Calibri"/>
                  <a:ea typeface="Calibri"/>
                  <a:cs typeface="Calibri"/>
                  <a:sym typeface="Calibri"/>
                </a:rPr>
                <a:t>Organisme de Lutte Anti-Fraude (OLAF) et European Court of Auditors (ECA)</a:t>
              </a:r>
              <a:endParaRPr b="0" i="0" sz="1300" u="none" cap="none" strike="noStrike">
                <a:solidFill>
                  <a:schemeClr val="lt1"/>
                </a:solidFill>
                <a:latin typeface="Calibri"/>
                <a:ea typeface="Calibri"/>
                <a:cs typeface="Calibri"/>
                <a:sym typeface="Calibri"/>
              </a:endParaRPr>
            </a:p>
          </p:txBody>
        </p:sp>
        <p:sp>
          <p:nvSpPr>
            <p:cNvPr id="78" name="Google Shape;78;p14"/>
            <p:cNvSpPr/>
            <p:nvPr/>
          </p:nvSpPr>
          <p:spPr>
            <a:xfrm rot="10800000">
              <a:off x="1272141" y="1277400"/>
              <a:ext cx="5088565" cy="638700"/>
            </a:xfrm>
            <a:prstGeom prst="trapezoid">
              <a:avLst>
                <a:gd fmla="val 99588" name="adj"/>
              </a:avLst>
            </a:prstGeom>
            <a:solidFill>
              <a:srgbClr val="86A1C8"/>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 name="Google Shape;79;p14"/>
            <p:cNvSpPr txBox="1"/>
            <p:nvPr/>
          </p:nvSpPr>
          <p:spPr>
            <a:xfrm>
              <a:off x="2162640" y="1277400"/>
              <a:ext cx="3307567" cy="638700"/>
            </a:xfrm>
            <a:prstGeom prst="rect">
              <a:avLst/>
            </a:prstGeom>
            <a:noFill/>
            <a:ln>
              <a:noFill/>
            </a:ln>
          </p:spPr>
          <p:txBody>
            <a:bodyPr anchorCtr="0" anchor="ctr" bIns="16500" lIns="16500" spcFirstLastPara="1" rIns="16500" wrap="square" tIns="16500">
              <a:noAutofit/>
            </a:bodyPr>
            <a:lstStyle/>
            <a:p>
              <a:pPr indent="0" lvl="0" marL="0" marR="0" rtl="0" algn="ctr">
                <a:lnSpc>
                  <a:spcPct val="90000"/>
                </a:lnSpc>
                <a:spcBef>
                  <a:spcPts val="0"/>
                </a:spcBef>
                <a:spcAft>
                  <a:spcPts val="0"/>
                </a:spcAft>
                <a:buClr>
                  <a:schemeClr val="lt1"/>
                </a:buClr>
                <a:buSzPts val="1300"/>
                <a:buFont typeface="Calibri"/>
                <a:buNone/>
              </a:pPr>
              <a:r>
                <a:rPr b="0" i="0" lang="nl-BE" sz="1300" u="none" cap="none" strike="noStrike">
                  <a:solidFill>
                    <a:schemeClr val="lt1"/>
                  </a:solidFill>
                  <a:latin typeface="Calibri"/>
                  <a:ea typeface="Calibri"/>
                  <a:cs typeface="Calibri"/>
                  <a:sym typeface="Calibri"/>
                </a:rPr>
                <a:t>Autorité d’Audit </a:t>
              </a:r>
              <a:endParaRPr/>
            </a:p>
            <a:p>
              <a:pPr indent="0" lvl="0" marL="0" marR="0" rtl="0" algn="ctr">
                <a:lnSpc>
                  <a:spcPct val="90000"/>
                </a:lnSpc>
                <a:spcBef>
                  <a:spcPts val="455"/>
                </a:spcBef>
                <a:spcAft>
                  <a:spcPts val="0"/>
                </a:spcAft>
                <a:buClr>
                  <a:schemeClr val="lt1"/>
                </a:buClr>
                <a:buSzPts val="1300"/>
                <a:buFont typeface="Calibri"/>
                <a:buNone/>
              </a:pPr>
              <a:r>
                <a:rPr b="0" i="0" lang="nl-BE" sz="1300" u="none" cap="none" strike="noStrike">
                  <a:solidFill>
                    <a:schemeClr val="lt1"/>
                  </a:solidFill>
                  <a:latin typeface="Calibri"/>
                  <a:ea typeface="Calibri"/>
                  <a:cs typeface="Calibri"/>
                  <a:sym typeface="Calibri"/>
                </a:rPr>
                <a:t>(Cellule Audit de l’Inspection des Finances-CAIF)</a:t>
              </a:r>
              <a:endParaRPr/>
            </a:p>
          </p:txBody>
        </p:sp>
        <p:sp>
          <p:nvSpPr>
            <p:cNvPr id="80" name="Google Shape;80;p14"/>
            <p:cNvSpPr/>
            <p:nvPr/>
          </p:nvSpPr>
          <p:spPr>
            <a:xfrm rot="10800000">
              <a:off x="1908212" y="1916099"/>
              <a:ext cx="3816424" cy="638700"/>
            </a:xfrm>
            <a:prstGeom prst="trapezoid">
              <a:avLst>
                <a:gd fmla="val 99588" name="adj"/>
              </a:avLst>
            </a:prstGeom>
            <a:solidFill>
              <a:srgbClr val="B9C6DD"/>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 name="Google Shape;81;p14"/>
            <p:cNvSpPr txBox="1"/>
            <p:nvPr/>
          </p:nvSpPr>
          <p:spPr>
            <a:xfrm>
              <a:off x="2576086" y="1916099"/>
              <a:ext cx="2480675" cy="638700"/>
            </a:xfrm>
            <a:prstGeom prst="rect">
              <a:avLst/>
            </a:prstGeom>
            <a:noFill/>
            <a:ln>
              <a:noFill/>
            </a:ln>
          </p:spPr>
          <p:txBody>
            <a:bodyPr anchorCtr="0" anchor="ctr" bIns="16500" lIns="16500" spcFirstLastPara="1" rIns="16500" wrap="square" tIns="16500">
              <a:noAutofit/>
            </a:bodyPr>
            <a:lstStyle/>
            <a:p>
              <a:pPr indent="0" lvl="0" marL="0" marR="0" rtl="0" algn="ctr">
                <a:lnSpc>
                  <a:spcPct val="90000"/>
                </a:lnSpc>
                <a:spcBef>
                  <a:spcPts val="0"/>
                </a:spcBef>
                <a:spcAft>
                  <a:spcPts val="0"/>
                </a:spcAft>
                <a:buClr>
                  <a:schemeClr val="lt1"/>
                </a:buClr>
                <a:buSzPts val="1300"/>
                <a:buFont typeface="Calibri"/>
                <a:buNone/>
              </a:pPr>
              <a:r>
                <a:rPr b="0" i="0" lang="nl-BE" sz="1300" u="none" cap="none" strike="noStrike">
                  <a:solidFill>
                    <a:schemeClr val="lt1"/>
                  </a:solidFill>
                  <a:latin typeface="Calibri"/>
                  <a:ea typeface="Calibri"/>
                  <a:cs typeface="Calibri"/>
                  <a:sym typeface="Calibri"/>
                </a:rPr>
                <a:t>Autorité de Gestion (Direction FEDER)</a:t>
              </a:r>
              <a:endParaRPr b="0" i="0" sz="1300" u="none" cap="none" strike="noStrike">
                <a:solidFill>
                  <a:schemeClr val="lt1"/>
                </a:solidFill>
                <a:latin typeface="Calibri"/>
                <a:ea typeface="Calibri"/>
                <a:cs typeface="Calibri"/>
                <a:sym typeface="Calibri"/>
              </a:endParaRPr>
            </a:p>
          </p:txBody>
        </p:sp>
        <p:sp>
          <p:nvSpPr>
            <p:cNvPr id="82" name="Google Shape;82;p14"/>
            <p:cNvSpPr/>
            <p:nvPr/>
          </p:nvSpPr>
          <p:spPr>
            <a:xfrm rot="10800000">
              <a:off x="2544282" y="2554800"/>
              <a:ext cx="2544282" cy="638700"/>
            </a:xfrm>
            <a:prstGeom prst="trapezoid">
              <a:avLst>
                <a:gd fmla="val 99588" name="adj"/>
              </a:avLst>
            </a:prstGeom>
            <a:solidFill>
              <a:srgbClr val="86A1C8"/>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 name="Google Shape;83;p14"/>
            <p:cNvSpPr txBox="1"/>
            <p:nvPr/>
          </p:nvSpPr>
          <p:spPr>
            <a:xfrm>
              <a:off x="2989532" y="2554800"/>
              <a:ext cx="1653783" cy="638700"/>
            </a:xfrm>
            <a:prstGeom prst="rect">
              <a:avLst/>
            </a:prstGeom>
            <a:noFill/>
            <a:ln>
              <a:noFill/>
            </a:ln>
          </p:spPr>
          <p:txBody>
            <a:bodyPr anchorCtr="0" anchor="ctr" bIns="16500" lIns="16500" spcFirstLastPara="1" rIns="16500" wrap="square" tIns="16500">
              <a:noAutofit/>
            </a:bodyPr>
            <a:lstStyle/>
            <a:p>
              <a:pPr indent="0" lvl="0" marL="0" marR="0" rtl="0" algn="ctr">
                <a:lnSpc>
                  <a:spcPct val="90000"/>
                </a:lnSpc>
                <a:spcBef>
                  <a:spcPts val="0"/>
                </a:spcBef>
                <a:spcAft>
                  <a:spcPts val="0"/>
                </a:spcAft>
                <a:buClr>
                  <a:schemeClr val="lt1"/>
                </a:buClr>
                <a:buSzPts val="1300"/>
                <a:buFont typeface="Calibri"/>
                <a:buNone/>
              </a:pPr>
              <a:r>
                <a:rPr b="0" i="0" lang="nl-BE" sz="1300" u="none" cap="none" strike="noStrike">
                  <a:solidFill>
                    <a:schemeClr val="lt1"/>
                  </a:solidFill>
                  <a:latin typeface="Calibri"/>
                  <a:ea typeface="Calibri"/>
                  <a:cs typeface="Calibri"/>
                  <a:sym typeface="Calibri"/>
                </a:rPr>
                <a:t>Porteurs de projet</a:t>
              </a:r>
              <a:endParaRPr b="0" i="0" sz="1300" u="none" cap="none" strike="noStrike">
                <a:solidFill>
                  <a:schemeClr val="lt1"/>
                </a:solidFill>
                <a:latin typeface="Calibri"/>
                <a:ea typeface="Calibri"/>
                <a:cs typeface="Calibri"/>
                <a:sym typeface="Calibri"/>
              </a:endParaRPr>
            </a:p>
          </p:txBody>
        </p:sp>
        <p:sp>
          <p:nvSpPr>
            <p:cNvPr id="84" name="Google Shape;84;p14"/>
            <p:cNvSpPr/>
            <p:nvPr/>
          </p:nvSpPr>
          <p:spPr>
            <a:xfrm rot="10800000">
              <a:off x="3180353" y="3193500"/>
              <a:ext cx="1272141" cy="638700"/>
            </a:xfrm>
            <a:prstGeom prst="trapezoid">
              <a:avLst>
                <a:gd fmla="val 99588" name="adj"/>
              </a:avLst>
            </a:prstGeom>
            <a:solidFill>
              <a:srgbClr val="527DB4"/>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 name="Google Shape;85;p14"/>
            <p:cNvSpPr txBox="1"/>
            <p:nvPr/>
          </p:nvSpPr>
          <p:spPr>
            <a:xfrm>
              <a:off x="3180353" y="3193500"/>
              <a:ext cx="1272141" cy="638700"/>
            </a:xfrm>
            <a:prstGeom prst="rect">
              <a:avLst/>
            </a:prstGeom>
            <a:noFill/>
            <a:ln>
              <a:noFill/>
            </a:ln>
          </p:spPr>
          <p:txBody>
            <a:bodyPr anchorCtr="0" anchor="ctr" bIns="16500" lIns="16500" spcFirstLastPara="1" rIns="16500" wrap="square" tIns="16500">
              <a:noAutofit/>
            </a:bodyPr>
            <a:lstStyle/>
            <a:p>
              <a:pPr indent="0" lvl="0" marL="0" marR="0" rtl="0" algn="ctr">
                <a:lnSpc>
                  <a:spcPct val="90000"/>
                </a:lnSpc>
                <a:spcBef>
                  <a:spcPts val="0"/>
                </a:spcBef>
                <a:spcAft>
                  <a:spcPts val="0"/>
                </a:spcAft>
                <a:buClr>
                  <a:schemeClr val="dk1"/>
                </a:buClr>
                <a:buSzPts val="1300"/>
                <a:buFont typeface="Calibri"/>
                <a:buNone/>
              </a:pPr>
              <a:r>
                <a:rPr b="0" i="0" lang="nl-BE" sz="1300" u="none" cap="none" strike="noStrike">
                  <a:solidFill>
                    <a:schemeClr val="dk1"/>
                  </a:solidFill>
                  <a:latin typeface="Calibri"/>
                  <a:ea typeface="Calibri"/>
                  <a:cs typeface="Calibri"/>
                  <a:sym typeface="Calibri"/>
                </a:rPr>
                <a:t>Bénéficiaires finaux</a:t>
              </a:r>
              <a:endParaRPr b="0" i="0" sz="1300" u="none" cap="none" strike="noStrike">
                <a:solidFill>
                  <a:schemeClr val="lt1"/>
                </a:solidFill>
                <a:latin typeface="Calibri"/>
                <a:ea typeface="Calibri"/>
                <a:cs typeface="Calibri"/>
                <a:sym typeface="Calibri"/>
              </a:endParaRPr>
            </a:p>
          </p:txBody>
        </p:sp>
      </p:gr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9" name="Shape 89"/>
        <p:cNvGrpSpPr/>
        <p:nvPr/>
      </p:nvGrpSpPr>
      <p:grpSpPr>
        <a:xfrm>
          <a:off x="0" y="0"/>
          <a:ext cx="0" cy="0"/>
          <a:chOff x="0" y="0"/>
          <a:chExt cx="0" cy="0"/>
        </a:xfrm>
      </p:grpSpPr>
      <p:sp>
        <p:nvSpPr>
          <p:cNvPr id="90" name="Google Shape;90;p15"/>
          <p:cNvSpPr txBox="1"/>
          <p:nvPr>
            <p:ph idx="1" type="body"/>
          </p:nvPr>
        </p:nvSpPr>
        <p:spPr>
          <a:xfrm>
            <a:off x="323528" y="483519"/>
            <a:ext cx="8424936" cy="4032447"/>
          </a:xfrm>
          <a:prstGeom prst="rect">
            <a:avLst/>
          </a:prstGeom>
          <a:noFill/>
          <a:ln>
            <a:noFill/>
          </a:ln>
        </p:spPr>
        <p:txBody>
          <a:bodyPr anchorCtr="0" anchor="t" bIns="45700" lIns="91425" spcFirstLastPara="1" rIns="91425" wrap="square" tIns="45700">
            <a:normAutofit/>
          </a:bodyPr>
          <a:lstStyle/>
          <a:p>
            <a:pPr indent="0" lvl="0" marL="0" rtl="0" algn="l">
              <a:lnSpc>
                <a:spcPct val="100000"/>
              </a:lnSpc>
              <a:spcBef>
                <a:spcPts val="0"/>
              </a:spcBef>
              <a:spcAft>
                <a:spcPts val="0"/>
              </a:spcAft>
              <a:buClr>
                <a:srgbClr val="7F7F7F"/>
              </a:buClr>
              <a:buSzPts val="1400"/>
              <a:buNone/>
            </a:pPr>
            <a:r>
              <a:t/>
            </a:r>
            <a:endParaRPr sz="1400">
              <a:solidFill>
                <a:schemeClr val="dk1"/>
              </a:solidFill>
            </a:endParaRPr>
          </a:p>
          <a:p>
            <a:pPr indent="0" lvl="0" marL="0" rtl="0" algn="ctr">
              <a:lnSpc>
                <a:spcPct val="91666"/>
              </a:lnSpc>
              <a:spcBef>
                <a:spcPts val="480"/>
              </a:spcBef>
              <a:spcAft>
                <a:spcPts val="0"/>
              </a:spcAft>
              <a:buClr>
                <a:srgbClr val="7F7F7F"/>
              </a:buClr>
              <a:buSzPts val="2400"/>
              <a:buFont typeface="Noto Sans Symbols"/>
              <a:buNone/>
            </a:pPr>
            <a:r>
              <a:t/>
            </a:r>
            <a:endParaRPr sz="2400"/>
          </a:p>
          <a:p>
            <a:pPr indent="-215900" lvl="0" marL="342900" rtl="0" algn="just">
              <a:lnSpc>
                <a:spcPct val="150000"/>
              </a:lnSpc>
              <a:spcBef>
                <a:spcPts val="400"/>
              </a:spcBef>
              <a:spcAft>
                <a:spcPts val="0"/>
              </a:spcAft>
              <a:buClr>
                <a:srgbClr val="7F7F7F"/>
              </a:buClr>
              <a:buSzPts val="2000"/>
              <a:buFont typeface="Arial"/>
              <a:buNone/>
            </a:pPr>
            <a:r>
              <a:t/>
            </a:r>
            <a:endParaRPr b="1"/>
          </a:p>
          <a:p>
            <a:pPr indent="-342900" lvl="0" marL="342900" rtl="0" algn="just">
              <a:lnSpc>
                <a:spcPct val="150000"/>
              </a:lnSpc>
              <a:spcBef>
                <a:spcPts val="400"/>
              </a:spcBef>
              <a:spcAft>
                <a:spcPts val="0"/>
              </a:spcAft>
              <a:buClr>
                <a:srgbClr val="7F7F7F"/>
              </a:buClr>
              <a:buSzPts val="2000"/>
              <a:buFont typeface="Arial"/>
              <a:buChar char="•"/>
            </a:pPr>
            <a:r>
              <a:rPr lang="nl-BE"/>
              <a:t>Application de </a:t>
            </a:r>
            <a:r>
              <a:rPr b="1" lang="nl-BE"/>
              <a:t>corrections financières;</a:t>
            </a:r>
            <a:endParaRPr/>
          </a:p>
          <a:p>
            <a:pPr indent="-342900" lvl="0" marL="342900" rtl="0" algn="just">
              <a:lnSpc>
                <a:spcPct val="150000"/>
              </a:lnSpc>
              <a:spcBef>
                <a:spcPts val="400"/>
              </a:spcBef>
              <a:spcAft>
                <a:spcPts val="0"/>
              </a:spcAft>
              <a:buClr>
                <a:srgbClr val="7F7F7F"/>
              </a:buClr>
              <a:buSzPts val="2000"/>
              <a:buFont typeface="Arial"/>
              <a:buChar char="•"/>
            </a:pPr>
            <a:r>
              <a:rPr b="1" lang="nl-BE"/>
              <a:t>Risques de suspension de paiement </a:t>
            </a:r>
            <a:r>
              <a:rPr lang="nl-BE"/>
              <a:t>par la Commission Européenne;</a:t>
            </a:r>
            <a:endParaRPr/>
          </a:p>
          <a:p>
            <a:pPr indent="-342900" lvl="0" marL="342900" rtl="0" algn="just">
              <a:lnSpc>
                <a:spcPct val="150000"/>
              </a:lnSpc>
              <a:spcBef>
                <a:spcPts val="400"/>
              </a:spcBef>
              <a:spcAft>
                <a:spcPts val="0"/>
              </a:spcAft>
              <a:buClr>
                <a:srgbClr val="7F7F7F"/>
              </a:buClr>
              <a:buSzPts val="2000"/>
              <a:buFont typeface="Arial"/>
              <a:buChar char="•"/>
            </a:pPr>
            <a:r>
              <a:rPr b="1" lang="nl-BE"/>
              <a:t>Obligation</a:t>
            </a:r>
            <a:r>
              <a:rPr lang="nl-BE"/>
              <a:t> d’informer le parquet européen (Art. 29 C.I.Cr) ;</a:t>
            </a:r>
            <a:endParaRPr/>
          </a:p>
          <a:p>
            <a:pPr indent="-342900" lvl="0" marL="342900" rtl="0" algn="just">
              <a:lnSpc>
                <a:spcPct val="150000"/>
              </a:lnSpc>
              <a:spcBef>
                <a:spcPts val="400"/>
              </a:spcBef>
              <a:spcAft>
                <a:spcPts val="0"/>
              </a:spcAft>
              <a:buClr>
                <a:srgbClr val="7F7F7F"/>
              </a:buClr>
              <a:buSzPts val="2000"/>
              <a:buFont typeface="Arial"/>
              <a:buChar char="•"/>
            </a:pPr>
            <a:r>
              <a:rPr lang="nl-BE"/>
              <a:t>Notification à l’</a:t>
            </a:r>
            <a:r>
              <a:rPr b="1" lang="nl-BE"/>
              <a:t>Organisme de Lutte Anti-Fraude </a:t>
            </a:r>
            <a:r>
              <a:rPr lang="nl-BE"/>
              <a:t>(OLAF); </a:t>
            </a:r>
            <a:endParaRPr/>
          </a:p>
        </p:txBody>
      </p:sp>
      <p:pic>
        <p:nvPicPr>
          <p:cNvPr id="91" name="Google Shape;91;p15"/>
          <p:cNvPicPr preferRelativeResize="0"/>
          <p:nvPr/>
        </p:nvPicPr>
        <p:blipFill rotWithShape="1">
          <a:blip r:embed="rId3">
            <a:alphaModFix/>
          </a:blip>
          <a:srcRect b="0" l="0" r="0" t="0"/>
          <a:stretch/>
        </p:blipFill>
        <p:spPr>
          <a:xfrm>
            <a:off x="4139952" y="4587974"/>
            <a:ext cx="4320480" cy="509504"/>
          </a:xfrm>
          <a:prstGeom prst="rect">
            <a:avLst/>
          </a:prstGeom>
          <a:noFill/>
          <a:ln>
            <a:noFill/>
          </a:ln>
        </p:spPr>
      </p:pic>
      <p:sp>
        <p:nvSpPr>
          <p:cNvPr id="92" name="Google Shape;92;p15"/>
          <p:cNvSpPr txBox="1"/>
          <p:nvPr>
            <p:ph type="title"/>
          </p:nvPr>
        </p:nvSpPr>
        <p:spPr>
          <a:xfrm>
            <a:off x="395536" y="205978"/>
            <a:ext cx="8424936" cy="27754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rgbClr val="002060"/>
              </a:buClr>
              <a:buSzPts val="2800"/>
              <a:buFont typeface="Arial"/>
              <a:buNone/>
            </a:pPr>
            <a:br>
              <a:rPr lang="nl-BE" sz="2800">
                <a:solidFill>
                  <a:srgbClr val="002060"/>
                </a:solidFill>
              </a:rPr>
            </a:br>
            <a:r>
              <a:rPr lang="nl-BE" sz="2800">
                <a:solidFill>
                  <a:srgbClr val="002060"/>
                </a:solidFill>
              </a:rPr>
              <a:t>En cas de soupçon de fraude et/ou d’irrégularité avérée…  </a:t>
            </a:r>
            <a:endParaRPr sz="2800">
              <a:solidFill>
                <a:srgbClr val="002060"/>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6" name="Shape 96"/>
        <p:cNvGrpSpPr/>
        <p:nvPr/>
      </p:nvGrpSpPr>
      <p:grpSpPr>
        <a:xfrm>
          <a:off x="0" y="0"/>
          <a:ext cx="0" cy="0"/>
          <a:chOff x="0" y="0"/>
          <a:chExt cx="0" cy="0"/>
        </a:xfrm>
      </p:grpSpPr>
      <p:sp>
        <p:nvSpPr>
          <p:cNvPr id="97" name="Google Shape;97;p16"/>
          <p:cNvSpPr txBox="1"/>
          <p:nvPr>
            <p:ph idx="1" type="body"/>
          </p:nvPr>
        </p:nvSpPr>
        <p:spPr>
          <a:xfrm>
            <a:off x="1475656" y="2117525"/>
            <a:ext cx="7560840" cy="958281"/>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rgbClr val="002060"/>
              </a:buClr>
              <a:buSzPts val="2200"/>
              <a:buFont typeface="Arial"/>
              <a:buNone/>
            </a:pPr>
            <a:r>
              <a:rPr lang="nl-BE" sz="2200">
                <a:solidFill>
                  <a:srgbClr val="002060"/>
                </a:solidFill>
              </a:rPr>
              <a:t>PARTIE II- LA GESTION DES CONFLITS D’INTÉRÊTS</a:t>
            </a:r>
            <a:endParaRPr sz="2200"/>
          </a:p>
        </p:txBody>
      </p:sp>
      <p:pic>
        <p:nvPicPr>
          <p:cNvPr id="98" name="Google Shape;98;p16"/>
          <p:cNvPicPr preferRelativeResize="0"/>
          <p:nvPr/>
        </p:nvPicPr>
        <p:blipFill rotWithShape="1">
          <a:blip r:embed="rId3">
            <a:alphaModFix/>
          </a:blip>
          <a:srcRect b="0" l="0" r="0" t="0"/>
          <a:stretch/>
        </p:blipFill>
        <p:spPr>
          <a:xfrm>
            <a:off x="4139952" y="4587974"/>
            <a:ext cx="4320480" cy="509504"/>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2" name="Shape 102"/>
        <p:cNvGrpSpPr/>
        <p:nvPr/>
      </p:nvGrpSpPr>
      <p:grpSpPr>
        <a:xfrm>
          <a:off x="0" y="0"/>
          <a:ext cx="0" cy="0"/>
          <a:chOff x="0" y="0"/>
          <a:chExt cx="0" cy="0"/>
        </a:xfrm>
      </p:grpSpPr>
      <p:sp>
        <p:nvSpPr>
          <p:cNvPr id="103" name="Google Shape;103;p17"/>
          <p:cNvSpPr txBox="1"/>
          <p:nvPr>
            <p:ph idx="1" type="body"/>
          </p:nvPr>
        </p:nvSpPr>
        <p:spPr>
          <a:xfrm>
            <a:off x="323528" y="483519"/>
            <a:ext cx="8424936" cy="4032447"/>
          </a:xfrm>
          <a:prstGeom prst="rect">
            <a:avLst/>
          </a:prstGeom>
          <a:noFill/>
          <a:ln>
            <a:noFill/>
          </a:ln>
        </p:spPr>
        <p:txBody>
          <a:bodyPr anchorCtr="0" anchor="t" bIns="45700" lIns="91425" spcFirstLastPara="1" rIns="91425" wrap="square" tIns="45700">
            <a:normAutofit/>
          </a:bodyPr>
          <a:lstStyle/>
          <a:p>
            <a:pPr indent="0" lvl="0" marL="0" rtl="0" algn="l">
              <a:lnSpc>
                <a:spcPct val="100000"/>
              </a:lnSpc>
              <a:spcBef>
                <a:spcPts val="0"/>
              </a:spcBef>
              <a:spcAft>
                <a:spcPts val="0"/>
              </a:spcAft>
              <a:buClr>
                <a:srgbClr val="7F7F7F"/>
              </a:buClr>
              <a:buSzPts val="1400"/>
              <a:buNone/>
            </a:pPr>
            <a:r>
              <a:t/>
            </a:r>
            <a:endParaRPr sz="1400">
              <a:solidFill>
                <a:schemeClr val="dk1"/>
              </a:solidFill>
            </a:endParaRPr>
          </a:p>
          <a:p>
            <a:pPr indent="0" lvl="0" marL="0" rtl="0" algn="ctr">
              <a:lnSpc>
                <a:spcPct val="91666"/>
              </a:lnSpc>
              <a:spcBef>
                <a:spcPts val="480"/>
              </a:spcBef>
              <a:spcAft>
                <a:spcPts val="0"/>
              </a:spcAft>
              <a:buClr>
                <a:srgbClr val="7F7F7F"/>
              </a:buClr>
              <a:buSzPts val="2400"/>
              <a:buFont typeface="Noto Sans Symbols"/>
              <a:buNone/>
            </a:pPr>
            <a:r>
              <a:t/>
            </a:r>
            <a:endParaRPr sz="2400"/>
          </a:p>
          <a:p>
            <a:pPr indent="0" lvl="0" marL="0" rtl="0" algn="ctr">
              <a:lnSpc>
                <a:spcPct val="100000"/>
              </a:lnSpc>
              <a:spcBef>
                <a:spcPts val="400"/>
              </a:spcBef>
              <a:spcAft>
                <a:spcPts val="0"/>
              </a:spcAft>
              <a:buClr>
                <a:srgbClr val="7F7F7F"/>
              </a:buClr>
              <a:buSzPts val="2000"/>
              <a:buFont typeface="Noto Sans Symbols"/>
              <a:buNone/>
            </a:pPr>
            <a:r>
              <a:rPr lang="nl-BE"/>
              <a:t>Toutes les situations dans lesquelles « l’exercice impartial et objectif des fonctions d’un acteur financier ou d’une autre personne» qui participe à l’exécution budgétaire «est compromis pour des motifs familiaux, affectifs, d’affinité politique ou nationale, d’intérêt économique ou pour tout autre intérêt personnel </a:t>
            </a:r>
            <a:r>
              <a:rPr b="1" lang="nl-BE"/>
              <a:t>direct ou indirect</a:t>
            </a:r>
            <a:r>
              <a:rPr lang="nl-BE"/>
              <a:t>». </a:t>
            </a:r>
            <a:endParaRPr/>
          </a:p>
          <a:p>
            <a:pPr indent="0" lvl="0" marL="0" rtl="0" algn="ctr">
              <a:lnSpc>
                <a:spcPct val="91666"/>
              </a:lnSpc>
              <a:spcBef>
                <a:spcPts val="480"/>
              </a:spcBef>
              <a:spcAft>
                <a:spcPts val="0"/>
              </a:spcAft>
              <a:buClr>
                <a:srgbClr val="7F7F7F"/>
              </a:buClr>
              <a:buSzPts val="2400"/>
              <a:buFont typeface="Noto Sans Symbols"/>
              <a:buNone/>
            </a:pPr>
            <a:r>
              <a:t/>
            </a:r>
            <a:endParaRPr sz="2400"/>
          </a:p>
        </p:txBody>
      </p:sp>
      <p:pic>
        <p:nvPicPr>
          <p:cNvPr id="104" name="Google Shape;104;p17"/>
          <p:cNvPicPr preferRelativeResize="0"/>
          <p:nvPr/>
        </p:nvPicPr>
        <p:blipFill rotWithShape="1">
          <a:blip r:embed="rId3">
            <a:alphaModFix/>
          </a:blip>
          <a:srcRect b="0" l="0" r="0" t="0"/>
          <a:stretch/>
        </p:blipFill>
        <p:spPr>
          <a:xfrm>
            <a:off x="4139952" y="4587974"/>
            <a:ext cx="4320480" cy="509504"/>
          </a:xfrm>
          <a:prstGeom prst="rect">
            <a:avLst/>
          </a:prstGeom>
          <a:noFill/>
          <a:ln>
            <a:noFill/>
          </a:ln>
        </p:spPr>
      </p:pic>
      <p:sp>
        <p:nvSpPr>
          <p:cNvPr id="105" name="Google Shape;105;p17"/>
          <p:cNvSpPr txBox="1"/>
          <p:nvPr>
            <p:ph type="title"/>
          </p:nvPr>
        </p:nvSpPr>
        <p:spPr>
          <a:xfrm>
            <a:off x="395536" y="205978"/>
            <a:ext cx="8424936" cy="27754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rgbClr val="002060"/>
              </a:buClr>
              <a:buSzPts val="2800"/>
              <a:buFont typeface="Arial"/>
              <a:buNone/>
            </a:pPr>
            <a:br>
              <a:rPr lang="nl-BE" sz="2800">
                <a:solidFill>
                  <a:srgbClr val="002060"/>
                </a:solidFill>
              </a:rPr>
            </a:br>
            <a:r>
              <a:rPr lang="nl-BE" sz="2800">
                <a:solidFill>
                  <a:srgbClr val="002060"/>
                </a:solidFill>
              </a:rPr>
              <a:t>Comment définir un conflit d’intérêt? </a:t>
            </a:r>
            <a:endParaRPr sz="2800">
              <a:solidFill>
                <a:srgbClr val="002060"/>
              </a:solidFill>
            </a:endParaRPr>
          </a:p>
        </p:txBody>
      </p:sp>
      <p:pic>
        <p:nvPicPr>
          <p:cNvPr descr="C:\Users\ygavilanmesas\AppData\Local\Microsoft\Windows\INetCache\IE\AAHX8FA7\Golden-Off-Balance-Scale[1].png" id="106" name="Google Shape;106;p17"/>
          <p:cNvPicPr preferRelativeResize="0"/>
          <p:nvPr/>
        </p:nvPicPr>
        <p:blipFill rotWithShape="1">
          <a:blip r:embed="rId4">
            <a:alphaModFix/>
          </a:blip>
          <a:srcRect b="0" l="0" r="0" t="0"/>
          <a:stretch/>
        </p:blipFill>
        <p:spPr>
          <a:xfrm>
            <a:off x="3972072" y="3003798"/>
            <a:ext cx="1199856" cy="1391042"/>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0" name="Shape 110"/>
        <p:cNvGrpSpPr/>
        <p:nvPr/>
      </p:nvGrpSpPr>
      <p:grpSpPr>
        <a:xfrm>
          <a:off x="0" y="0"/>
          <a:ext cx="0" cy="0"/>
          <a:chOff x="0" y="0"/>
          <a:chExt cx="0" cy="0"/>
        </a:xfrm>
      </p:grpSpPr>
      <p:sp>
        <p:nvSpPr>
          <p:cNvPr id="111" name="Google Shape;111;p18"/>
          <p:cNvSpPr txBox="1"/>
          <p:nvPr>
            <p:ph idx="1" type="body"/>
          </p:nvPr>
        </p:nvSpPr>
        <p:spPr>
          <a:xfrm>
            <a:off x="323528" y="483519"/>
            <a:ext cx="8424936" cy="4032447"/>
          </a:xfrm>
          <a:prstGeom prst="rect">
            <a:avLst/>
          </a:prstGeom>
          <a:noFill/>
          <a:ln>
            <a:noFill/>
          </a:ln>
        </p:spPr>
        <p:txBody>
          <a:bodyPr anchorCtr="0" anchor="t" bIns="45700" lIns="91425" spcFirstLastPara="1" rIns="91425" wrap="square" tIns="45700">
            <a:normAutofit/>
          </a:bodyPr>
          <a:lstStyle/>
          <a:p>
            <a:pPr indent="0" lvl="0" marL="0" rtl="0" algn="l">
              <a:lnSpc>
                <a:spcPct val="100000"/>
              </a:lnSpc>
              <a:spcBef>
                <a:spcPts val="0"/>
              </a:spcBef>
              <a:spcAft>
                <a:spcPts val="0"/>
              </a:spcAft>
              <a:buClr>
                <a:srgbClr val="7F7F7F"/>
              </a:buClr>
              <a:buSzPts val="1400"/>
              <a:buNone/>
            </a:pPr>
            <a:r>
              <a:t/>
            </a:r>
            <a:endParaRPr sz="1400">
              <a:solidFill>
                <a:schemeClr val="dk1"/>
              </a:solidFill>
            </a:endParaRPr>
          </a:p>
          <a:p>
            <a:pPr indent="0" lvl="0" marL="0" rtl="0" algn="ctr">
              <a:lnSpc>
                <a:spcPct val="91666"/>
              </a:lnSpc>
              <a:spcBef>
                <a:spcPts val="480"/>
              </a:spcBef>
              <a:spcAft>
                <a:spcPts val="0"/>
              </a:spcAft>
              <a:buClr>
                <a:srgbClr val="7F7F7F"/>
              </a:buClr>
              <a:buSzPts val="2400"/>
              <a:buFont typeface="Noto Sans Symbols"/>
              <a:buNone/>
            </a:pPr>
            <a:r>
              <a:t/>
            </a:r>
            <a:endParaRPr sz="2400"/>
          </a:p>
          <a:p>
            <a:pPr indent="0" lvl="0" marL="0" rtl="0" algn="ctr">
              <a:lnSpc>
                <a:spcPct val="91666"/>
              </a:lnSpc>
              <a:spcBef>
                <a:spcPts val="480"/>
              </a:spcBef>
              <a:spcAft>
                <a:spcPts val="0"/>
              </a:spcAft>
              <a:buClr>
                <a:srgbClr val="7F7F7F"/>
              </a:buClr>
              <a:buSzPts val="2400"/>
              <a:buFont typeface="Noto Sans Symbols"/>
              <a:buNone/>
            </a:pPr>
            <a:r>
              <a:t/>
            </a:r>
            <a:endParaRPr sz="2400"/>
          </a:p>
        </p:txBody>
      </p:sp>
      <p:pic>
        <p:nvPicPr>
          <p:cNvPr id="112" name="Google Shape;112;p18"/>
          <p:cNvPicPr preferRelativeResize="0"/>
          <p:nvPr/>
        </p:nvPicPr>
        <p:blipFill rotWithShape="1">
          <a:blip r:embed="rId3">
            <a:alphaModFix/>
          </a:blip>
          <a:srcRect b="0" l="0" r="0" t="0"/>
          <a:stretch/>
        </p:blipFill>
        <p:spPr>
          <a:xfrm>
            <a:off x="4139952" y="4587974"/>
            <a:ext cx="4320480" cy="509504"/>
          </a:xfrm>
          <a:prstGeom prst="rect">
            <a:avLst/>
          </a:prstGeom>
          <a:noFill/>
          <a:ln>
            <a:noFill/>
          </a:ln>
        </p:spPr>
      </p:pic>
      <p:sp>
        <p:nvSpPr>
          <p:cNvPr id="113" name="Google Shape;113;p18"/>
          <p:cNvSpPr txBox="1"/>
          <p:nvPr>
            <p:ph type="title"/>
          </p:nvPr>
        </p:nvSpPr>
        <p:spPr>
          <a:xfrm>
            <a:off x="395536" y="205978"/>
            <a:ext cx="8424936" cy="27754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rgbClr val="002060"/>
              </a:buClr>
              <a:buSzPts val="2800"/>
              <a:buFont typeface="Arial"/>
              <a:buNone/>
            </a:pPr>
            <a:br>
              <a:rPr lang="nl-BE" sz="2800">
                <a:solidFill>
                  <a:srgbClr val="002060"/>
                </a:solidFill>
              </a:rPr>
            </a:br>
            <a:r>
              <a:rPr lang="nl-BE" sz="2800">
                <a:solidFill>
                  <a:srgbClr val="002FB3"/>
                </a:solidFill>
              </a:rPr>
              <a:t>3</a:t>
            </a:r>
            <a:r>
              <a:rPr lang="nl-BE" sz="2800">
                <a:solidFill>
                  <a:srgbClr val="002FB3"/>
                </a:solidFill>
                <a:latin typeface="Arial"/>
                <a:ea typeface="Arial"/>
                <a:cs typeface="Arial"/>
                <a:sym typeface="Arial"/>
              </a:rPr>
              <a:t> types de conflits d’intérêt</a:t>
            </a:r>
            <a:endParaRPr sz="2800">
              <a:solidFill>
                <a:srgbClr val="002060"/>
              </a:solidFill>
            </a:endParaRPr>
          </a:p>
        </p:txBody>
      </p:sp>
      <p:pic>
        <p:nvPicPr>
          <p:cNvPr id="114" name="Google Shape;114;p18"/>
          <p:cNvPicPr preferRelativeResize="0"/>
          <p:nvPr/>
        </p:nvPicPr>
        <p:blipFill rotWithShape="1">
          <a:blip r:embed="rId4">
            <a:alphaModFix/>
          </a:blip>
          <a:srcRect b="0" l="0" r="0" t="0"/>
          <a:stretch/>
        </p:blipFill>
        <p:spPr>
          <a:xfrm>
            <a:off x="1028700" y="1059582"/>
            <a:ext cx="7086600" cy="3324225"/>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8" name="Shape 118"/>
        <p:cNvGrpSpPr/>
        <p:nvPr/>
      </p:nvGrpSpPr>
      <p:grpSpPr>
        <a:xfrm>
          <a:off x="0" y="0"/>
          <a:ext cx="0" cy="0"/>
          <a:chOff x="0" y="0"/>
          <a:chExt cx="0" cy="0"/>
        </a:xfrm>
      </p:grpSpPr>
      <p:sp>
        <p:nvSpPr>
          <p:cNvPr id="119" name="Google Shape;119;p19"/>
          <p:cNvSpPr txBox="1"/>
          <p:nvPr>
            <p:ph idx="1" type="body"/>
          </p:nvPr>
        </p:nvSpPr>
        <p:spPr>
          <a:xfrm>
            <a:off x="323528" y="843558"/>
            <a:ext cx="8424936" cy="3672408"/>
          </a:xfrm>
          <a:prstGeom prst="rect">
            <a:avLst/>
          </a:prstGeom>
          <a:noFill/>
          <a:ln>
            <a:noFill/>
          </a:ln>
        </p:spPr>
        <p:txBody>
          <a:bodyPr anchorCtr="0" anchor="t" bIns="45700" lIns="91425" spcFirstLastPara="1" rIns="91425" wrap="square" tIns="45700">
            <a:normAutofit/>
          </a:bodyPr>
          <a:lstStyle/>
          <a:p>
            <a:pPr indent="0" lvl="0" marL="0" rtl="0" algn="l">
              <a:lnSpc>
                <a:spcPct val="100000"/>
              </a:lnSpc>
              <a:spcBef>
                <a:spcPts val="0"/>
              </a:spcBef>
              <a:spcAft>
                <a:spcPts val="0"/>
              </a:spcAft>
              <a:buClr>
                <a:srgbClr val="7F7F7F"/>
              </a:buClr>
              <a:buSzPts val="1400"/>
              <a:buNone/>
            </a:pPr>
            <a:r>
              <a:t/>
            </a:r>
            <a:endParaRPr sz="1400">
              <a:solidFill>
                <a:schemeClr val="dk1"/>
              </a:solidFill>
            </a:endParaRPr>
          </a:p>
          <a:p>
            <a:pPr indent="-215900" lvl="0" marL="342900" rtl="0" algn="l">
              <a:lnSpc>
                <a:spcPct val="110000"/>
              </a:lnSpc>
              <a:spcBef>
                <a:spcPts val="400"/>
              </a:spcBef>
              <a:spcAft>
                <a:spcPts val="0"/>
              </a:spcAft>
              <a:buClr>
                <a:srgbClr val="7F7F7F"/>
              </a:buClr>
              <a:buSzPts val="2000"/>
              <a:buFont typeface="Arial"/>
              <a:buNone/>
            </a:pPr>
            <a:r>
              <a:t/>
            </a:r>
            <a:endParaRPr/>
          </a:p>
          <a:p>
            <a:pPr indent="0" lvl="0" marL="0" rtl="0" algn="ctr">
              <a:lnSpc>
                <a:spcPct val="110000"/>
              </a:lnSpc>
              <a:spcBef>
                <a:spcPts val="400"/>
              </a:spcBef>
              <a:spcAft>
                <a:spcPts val="0"/>
              </a:spcAft>
              <a:buClr>
                <a:srgbClr val="7F7F7F"/>
              </a:buClr>
              <a:buSzPts val="2000"/>
              <a:buFont typeface="Noto Sans Symbols"/>
              <a:buNone/>
            </a:pPr>
            <a:r>
              <a:t/>
            </a:r>
            <a:endParaRPr sz="2000">
              <a:solidFill>
                <a:srgbClr val="FF0000"/>
              </a:solidFill>
            </a:endParaRPr>
          </a:p>
          <a:p>
            <a:pPr indent="0" lvl="0" marL="0" rtl="0" algn="ctr">
              <a:lnSpc>
                <a:spcPct val="122222"/>
              </a:lnSpc>
              <a:spcBef>
                <a:spcPts val="360"/>
              </a:spcBef>
              <a:spcAft>
                <a:spcPts val="0"/>
              </a:spcAft>
              <a:buClr>
                <a:srgbClr val="FF0000"/>
              </a:buClr>
              <a:buSzPts val="1800"/>
              <a:buFont typeface="Noto Sans Symbols"/>
              <a:buNone/>
            </a:pPr>
            <a:r>
              <a:rPr lang="nl-BE" sz="1800">
                <a:solidFill>
                  <a:srgbClr val="FF0000"/>
                </a:solidFill>
              </a:rPr>
              <a:t>CORRECTIONS FINANCIERES LOURDES</a:t>
            </a:r>
            <a:endParaRPr/>
          </a:p>
        </p:txBody>
      </p:sp>
      <p:pic>
        <p:nvPicPr>
          <p:cNvPr id="120" name="Google Shape;120;p19"/>
          <p:cNvPicPr preferRelativeResize="0"/>
          <p:nvPr/>
        </p:nvPicPr>
        <p:blipFill rotWithShape="1">
          <a:blip r:embed="rId3">
            <a:alphaModFix/>
          </a:blip>
          <a:srcRect b="0" l="0" r="0" t="0"/>
          <a:stretch/>
        </p:blipFill>
        <p:spPr>
          <a:xfrm>
            <a:off x="4139952" y="4587974"/>
            <a:ext cx="4320480" cy="509504"/>
          </a:xfrm>
          <a:prstGeom prst="rect">
            <a:avLst/>
          </a:prstGeom>
          <a:noFill/>
          <a:ln>
            <a:noFill/>
          </a:ln>
        </p:spPr>
      </p:pic>
      <p:sp>
        <p:nvSpPr>
          <p:cNvPr id="121" name="Google Shape;121;p19"/>
          <p:cNvSpPr txBox="1"/>
          <p:nvPr>
            <p:ph type="title"/>
          </p:nvPr>
        </p:nvSpPr>
        <p:spPr>
          <a:xfrm>
            <a:off x="395536" y="205978"/>
            <a:ext cx="8424936" cy="27754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rgbClr val="002060"/>
              </a:buClr>
              <a:buSzPts val="2400"/>
              <a:buFont typeface="Arial"/>
              <a:buNone/>
            </a:pPr>
            <a:br>
              <a:rPr lang="nl-BE">
                <a:solidFill>
                  <a:srgbClr val="002060"/>
                </a:solidFill>
              </a:rPr>
            </a:br>
            <a:r>
              <a:rPr lang="nl-BE">
                <a:solidFill>
                  <a:srgbClr val="002060"/>
                </a:solidFill>
              </a:rPr>
              <a:t>Pourquoi éviter les conflits d’intérêts? </a:t>
            </a:r>
            <a:endParaRPr>
              <a:solidFill>
                <a:srgbClr val="002060"/>
              </a:solidFill>
            </a:endParaRPr>
          </a:p>
        </p:txBody>
      </p:sp>
      <p:graphicFrame>
        <p:nvGraphicFramePr>
          <p:cNvPr id="122" name="Google Shape;122;p19"/>
          <p:cNvGraphicFramePr/>
          <p:nvPr/>
        </p:nvGraphicFramePr>
        <p:xfrm>
          <a:off x="971600" y="987574"/>
          <a:ext cx="3000000" cy="3000000"/>
        </p:xfrm>
        <a:graphic>
          <a:graphicData uri="http://schemas.openxmlformats.org/drawingml/2006/table">
            <a:tbl>
              <a:tblPr bandRow="1" firstRow="1">
                <a:noFill/>
                <a:tableStyleId>{CCA2C66A-C2BB-43BA-AA91-4EC3954822C6}</a:tableStyleId>
              </a:tblPr>
              <a:tblGrid>
                <a:gridCol w="3708400"/>
                <a:gridCol w="3708400"/>
              </a:tblGrid>
              <a:tr h="370850">
                <a:tc>
                  <a:txBody>
                    <a:bodyPr/>
                    <a:lstStyle/>
                    <a:p>
                      <a:pPr indent="0" lvl="0" marL="0" marR="0" rtl="0" algn="ctr">
                        <a:spcBef>
                          <a:spcPts val="0"/>
                        </a:spcBef>
                        <a:spcAft>
                          <a:spcPts val="0"/>
                        </a:spcAft>
                        <a:buNone/>
                      </a:pPr>
                      <a:r>
                        <a:rPr lang="nl-BE" sz="1800"/>
                        <a:t>NEGATIF</a:t>
                      </a:r>
                      <a:endParaRPr/>
                    </a:p>
                  </a:txBody>
                  <a:tcPr marT="45725" marB="45725" marR="91450" marL="91450"/>
                </a:tc>
                <a:tc>
                  <a:txBody>
                    <a:bodyPr/>
                    <a:lstStyle/>
                    <a:p>
                      <a:pPr indent="0" lvl="0" marL="0" marR="0" rtl="0" algn="ctr">
                        <a:spcBef>
                          <a:spcPts val="0"/>
                        </a:spcBef>
                        <a:spcAft>
                          <a:spcPts val="0"/>
                        </a:spcAft>
                        <a:buNone/>
                      </a:pPr>
                      <a:r>
                        <a:rPr lang="nl-BE" sz="1800"/>
                        <a:t>POSITIF</a:t>
                      </a:r>
                      <a:endParaRPr/>
                    </a:p>
                  </a:txBody>
                  <a:tcPr marT="45725" marB="45725" marR="91450" marL="91450"/>
                </a:tc>
              </a:tr>
              <a:tr h="370850">
                <a:tc>
                  <a:txBody>
                    <a:bodyPr/>
                    <a:lstStyle/>
                    <a:p>
                      <a:pPr indent="0" lvl="0" marL="0" marR="0" rtl="0" algn="l">
                        <a:spcBef>
                          <a:spcPts val="0"/>
                        </a:spcBef>
                        <a:spcAft>
                          <a:spcPts val="0"/>
                        </a:spcAft>
                        <a:buClr>
                          <a:schemeClr val="dk1"/>
                        </a:buClr>
                        <a:buSzPts val="1800"/>
                        <a:buFont typeface="Arial"/>
                        <a:buNone/>
                      </a:pPr>
                      <a:r>
                        <a:rPr lang="nl-BE" sz="1800"/>
                        <a:t>Peut conduire à une mauvaise gestion des fonds européens</a:t>
                      </a:r>
                      <a:endParaRPr/>
                    </a:p>
                  </a:txBody>
                  <a:tcPr marT="45725" marB="45725" marR="91450" marL="91450"/>
                </a:tc>
                <a:tc>
                  <a:txBody>
                    <a:bodyPr/>
                    <a:lstStyle/>
                    <a:p>
                      <a:pPr indent="0" lvl="0" marL="0" marR="0" rtl="0" algn="l">
                        <a:spcBef>
                          <a:spcPts val="0"/>
                        </a:spcBef>
                        <a:spcAft>
                          <a:spcPts val="0"/>
                        </a:spcAft>
                        <a:buNone/>
                      </a:pPr>
                      <a:r>
                        <a:rPr lang="nl-BE" sz="1800"/>
                        <a:t>Protéger la bonne gestion financière des fonds de l’UE</a:t>
                      </a:r>
                      <a:endParaRPr/>
                    </a:p>
                  </a:txBody>
                  <a:tcPr marT="45725" marB="45725" marR="91450" marL="91450"/>
                </a:tc>
              </a:tr>
              <a:tr h="370850">
                <a:tc>
                  <a:txBody>
                    <a:bodyPr/>
                    <a:lstStyle/>
                    <a:p>
                      <a:pPr indent="0" lvl="0" marL="0" marR="0" rtl="0" algn="l">
                        <a:lnSpc>
                          <a:spcPct val="100000"/>
                        </a:lnSpc>
                        <a:spcBef>
                          <a:spcPts val="0"/>
                        </a:spcBef>
                        <a:spcAft>
                          <a:spcPts val="0"/>
                        </a:spcAft>
                        <a:buClr>
                          <a:schemeClr val="dk1"/>
                        </a:buClr>
                        <a:buSzPts val="1800"/>
                        <a:buFont typeface="Calibri"/>
                        <a:buNone/>
                      </a:pPr>
                      <a:r>
                        <a:rPr lang="nl-BE" sz="1800"/>
                        <a:t>Violation des principes de transparence, d’égalité de traitement et/ou de non-discrimination applicable dans le secteur public</a:t>
                      </a:r>
                      <a:endParaRPr/>
                    </a:p>
                  </a:txBody>
                  <a:tcPr marT="45725" marB="45725" marR="91450" marL="91450"/>
                </a:tc>
                <a:tc>
                  <a:txBody>
                    <a:bodyPr/>
                    <a:lstStyle/>
                    <a:p>
                      <a:pPr indent="0" lvl="0" marL="0" marR="0" rtl="0" algn="l">
                        <a:spcBef>
                          <a:spcPts val="0"/>
                        </a:spcBef>
                        <a:spcAft>
                          <a:spcPts val="0"/>
                        </a:spcAft>
                        <a:buNone/>
                      </a:pPr>
                      <a:r>
                        <a:rPr lang="nl-BE" sz="1800"/>
                        <a:t>Assurer l’impartialité des personnes impliquées dans la mise en œuvre des Fonds européens</a:t>
                      </a:r>
                      <a:endParaRPr/>
                    </a:p>
                  </a:txBody>
                  <a:tcPr marT="45725" marB="45725" marR="91450" marL="91450"/>
                </a:tc>
              </a:tr>
              <a:tr h="370850">
                <a:tc>
                  <a:txBody>
                    <a:bodyPr/>
                    <a:lstStyle/>
                    <a:p>
                      <a:pPr indent="0" lvl="0" marL="0" marR="0" rtl="0" algn="l">
                        <a:lnSpc>
                          <a:spcPct val="100000"/>
                        </a:lnSpc>
                        <a:spcBef>
                          <a:spcPts val="0"/>
                        </a:spcBef>
                        <a:spcAft>
                          <a:spcPts val="0"/>
                        </a:spcAft>
                        <a:buClr>
                          <a:schemeClr val="dk1"/>
                        </a:buClr>
                        <a:buSzPts val="1800"/>
                        <a:buFont typeface="Calibri"/>
                        <a:buNone/>
                      </a:pPr>
                      <a:r>
                        <a:rPr lang="nl-BE" sz="1800"/>
                        <a:t>De nature à entacher la réputation des services publics en général et des fonds européens en particulier</a:t>
                      </a:r>
                      <a:endParaRPr/>
                    </a:p>
                  </a:txBody>
                  <a:tcPr marT="45725" marB="45725" marR="91450" marL="91450"/>
                </a:tc>
                <a:tc>
                  <a:txBody>
                    <a:bodyPr/>
                    <a:lstStyle/>
                    <a:p>
                      <a:pPr indent="0" lvl="0" marL="0" marR="0" rtl="0" algn="l">
                        <a:spcBef>
                          <a:spcPts val="0"/>
                        </a:spcBef>
                        <a:spcAft>
                          <a:spcPts val="0"/>
                        </a:spcAft>
                        <a:buNone/>
                      </a:pPr>
                      <a:r>
                        <a:rPr lang="nl-BE" sz="1800"/>
                        <a:t>Préserver la confiance du public dans les administrations européennes et nationales</a:t>
                      </a:r>
                      <a:endParaRPr/>
                    </a:p>
                  </a:txBody>
                  <a:tcPr marT="45725" marB="45725" marR="91450" marL="91450"/>
                </a:tc>
              </a:tr>
            </a:tbl>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6" name="Shape 126"/>
        <p:cNvGrpSpPr/>
        <p:nvPr/>
      </p:nvGrpSpPr>
      <p:grpSpPr>
        <a:xfrm>
          <a:off x="0" y="0"/>
          <a:ext cx="0" cy="0"/>
          <a:chOff x="0" y="0"/>
          <a:chExt cx="0" cy="0"/>
        </a:xfrm>
      </p:grpSpPr>
      <p:sp>
        <p:nvSpPr>
          <p:cNvPr id="127" name="Google Shape;127;p20"/>
          <p:cNvSpPr txBox="1"/>
          <p:nvPr>
            <p:ph idx="1" type="body"/>
          </p:nvPr>
        </p:nvSpPr>
        <p:spPr>
          <a:xfrm>
            <a:off x="323528" y="483519"/>
            <a:ext cx="8424936" cy="4032447"/>
          </a:xfrm>
          <a:prstGeom prst="rect">
            <a:avLst/>
          </a:prstGeom>
          <a:noFill/>
          <a:ln>
            <a:noFill/>
          </a:ln>
        </p:spPr>
        <p:txBody>
          <a:bodyPr anchorCtr="0" anchor="t" bIns="45700" lIns="91425" spcFirstLastPara="1" rIns="91425" wrap="square" tIns="45700">
            <a:normAutofit/>
          </a:bodyPr>
          <a:lstStyle/>
          <a:p>
            <a:pPr indent="0" lvl="0" marL="0" rtl="0" algn="l">
              <a:lnSpc>
                <a:spcPct val="100000"/>
              </a:lnSpc>
              <a:spcBef>
                <a:spcPts val="0"/>
              </a:spcBef>
              <a:spcAft>
                <a:spcPts val="0"/>
              </a:spcAft>
              <a:buClr>
                <a:srgbClr val="7F7F7F"/>
              </a:buClr>
              <a:buSzPts val="1400"/>
              <a:buNone/>
            </a:pPr>
            <a:r>
              <a:t/>
            </a:r>
            <a:endParaRPr sz="1400">
              <a:solidFill>
                <a:schemeClr val="dk1"/>
              </a:solidFill>
            </a:endParaRPr>
          </a:p>
          <a:p>
            <a:pPr indent="-215900" lvl="0" marL="342900" rtl="0" algn="l">
              <a:lnSpc>
                <a:spcPct val="110000"/>
              </a:lnSpc>
              <a:spcBef>
                <a:spcPts val="400"/>
              </a:spcBef>
              <a:spcAft>
                <a:spcPts val="0"/>
              </a:spcAft>
              <a:buClr>
                <a:srgbClr val="7F7F7F"/>
              </a:buClr>
              <a:buSzPts val="2000"/>
              <a:buFont typeface="Arial"/>
              <a:buNone/>
            </a:pPr>
            <a:r>
              <a:t/>
            </a:r>
            <a:endParaRPr/>
          </a:p>
          <a:p>
            <a:pPr indent="-342900" lvl="0" marL="342900" rtl="0" algn="just">
              <a:lnSpc>
                <a:spcPct val="110000"/>
              </a:lnSpc>
              <a:spcBef>
                <a:spcPts val="400"/>
              </a:spcBef>
              <a:spcAft>
                <a:spcPts val="0"/>
              </a:spcAft>
              <a:buClr>
                <a:srgbClr val="7F7F7F"/>
              </a:buClr>
              <a:buSzPts val="2000"/>
              <a:buFont typeface="Arial"/>
              <a:buChar char="•"/>
            </a:pPr>
            <a:r>
              <a:rPr lang="nl-BE"/>
              <a:t>Toute personne ou toute entité soumise au système juridique des Etats membres </a:t>
            </a:r>
            <a:r>
              <a:rPr lang="nl-BE" u="sng"/>
              <a:t>qui intervient dans l’exécution du budget de l’UE</a:t>
            </a:r>
            <a:r>
              <a:rPr lang="nl-BE"/>
              <a:t>. </a:t>
            </a:r>
            <a:endParaRPr/>
          </a:p>
          <a:p>
            <a:pPr indent="-342900" lvl="0" marL="342900" rtl="0" algn="just">
              <a:lnSpc>
                <a:spcPct val="110000"/>
              </a:lnSpc>
              <a:spcBef>
                <a:spcPts val="400"/>
              </a:spcBef>
              <a:spcAft>
                <a:spcPts val="0"/>
              </a:spcAft>
              <a:buClr>
                <a:srgbClr val="7F7F7F"/>
              </a:buClr>
              <a:buSzPts val="2000"/>
              <a:buFont typeface="Noto Sans Symbols"/>
              <a:buChar char="⮚"/>
            </a:pPr>
            <a:r>
              <a:rPr lang="nl-BE"/>
              <a:t>Implication dans l’exécution budgétaire, importance des fonctions et proximité avec le processus de prise de décision. </a:t>
            </a:r>
            <a:endParaRPr/>
          </a:p>
          <a:p>
            <a:pPr indent="0" lvl="0" marL="0" rtl="0" algn="just">
              <a:lnSpc>
                <a:spcPct val="110000"/>
              </a:lnSpc>
              <a:spcBef>
                <a:spcPts val="400"/>
              </a:spcBef>
              <a:spcAft>
                <a:spcPts val="0"/>
              </a:spcAft>
              <a:buClr>
                <a:srgbClr val="7F7F7F"/>
              </a:buClr>
              <a:buSzPts val="2000"/>
              <a:buFont typeface="Noto Sans Symbols"/>
              <a:buNone/>
            </a:pPr>
            <a:r>
              <a:t/>
            </a:r>
            <a:endParaRPr/>
          </a:p>
          <a:p>
            <a:pPr indent="-342900" lvl="0" marL="342900" rtl="0" algn="just">
              <a:lnSpc>
                <a:spcPct val="110000"/>
              </a:lnSpc>
              <a:spcBef>
                <a:spcPts val="400"/>
              </a:spcBef>
              <a:spcAft>
                <a:spcPts val="0"/>
              </a:spcAft>
              <a:buClr>
                <a:srgbClr val="7F7F7F"/>
              </a:buClr>
              <a:buSzPts val="2000"/>
              <a:buFont typeface="Arial"/>
              <a:buChar char="•"/>
            </a:pPr>
            <a:r>
              <a:rPr lang="nl-BE"/>
              <a:t>Exemple de personne non concernée: un agent du service de communication qui est seulement responsable de la publication des appels à projets.   </a:t>
            </a:r>
            <a:endParaRPr/>
          </a:p>
          <a:p>
            <a:pPr indent="0" lvl="0" marL="0" rtl="0" algn="l">
              <a:lnSpc>
                <a:spcPct val="110000"/>
              </a:lnSpc>
              <a:spcBef>
                <a:spcPts val="400"/>
              </a:spcBef>
              <a:spcAft>
                <a:spcPts val="0"/>
              </a:spcAft>
              <a:buClr>
                <a:srgbClr val="7F7F7F"/>
              </a:buClr>
              <a:buSzPts val="2000"/>
              <a:buFont typeface="Noto Sans Symbols"/>
              <a:buNone/>
            </a:pPr>
            <a:r>
              <a:t/>
            </a:r>
            <a:endParaRPr/>
          </a:p>
          <a:p>
            <a:pPr indent="-342900" lvl="0" marL="342900" rtl="0" algn="l">
              <a:lnSpc>
                <a:spcPct val="110000"/>
              </a:lnSpc>
              <a:spcBef>
                <a:spcPts val="400"/>
              </a:spcBef>
              <a:spcAft>
                <a:spcPts val="0"/>
              </a:spcAft>
              <a:buClr>
                <a:srgbClr val="7F7F7F"/>
              </a:buClr>
              <a:buSzPts val="2000"/>
              <a:buFont typeface="Arial"/>
              <a:buChar char="•"/>
            </a:pPr>
            <a:r>
              <a:rPr lang="nl-BE"/>
              <a:t>Exemple de personne concernée: …</a:t>
            </a:r>
            <a:endParaRPr/>
          </a:p>
          <a:p>
            <a:pPr indent="0" lvl="0" marL="0" rtl="0" algn="ctr">
              <a:lnSpc>
                <a:spcPct val="110000"/>
              </a:lnSpc>
              <a:spcBef>
                <a:spcPts val="400"/>
              </a:spcBef>
              <a:spcAft>
                <a:spcPts val="0"/>
              </a:spcAft>
              <a:buClr>
                <a:srgbClr val="7F7F7F"/>
              </a:buClr>
              <a:buSzPts val="2000"/>
              <a:buFont typeface="Noto Sans Symbols"/>
              <a:buNone/>
            </a:pPr>
            <a:r>
              <a:t/>
            </a:r>
            <a:endParaRPr sz="2000">
              <a:solidFill>
                <a:srgbClr val="FF0000"/>
              </a:solidFill>
            </a:endParaRPr>
          </a:p>
        </p:txBody>
      </p:sp>
      <p:pic>
        <p:nvPicPr>
          <p:cNvPr id="128" name="Google Shape;128;p20"/>
          <p:cNvPicPr preferRelativeResize="0"/>
          <p:nvPr/>
        </p:nvPicPr>
        <p:blipFill rotWithShape="1">
          <a:blip r:embed="rId3">
            <a:alphaModFix/>
          </a:blip>
          <a:srcRect b="0" l="0" r="0" t="0"/>
          <a:stretch/>
        </p:blipFill>
        <p:spPr>
          <a:xfrm>
            <a:off x="4139952" y="4587974"/>
            <a:ext cx="4320480" cy="509504"/>
          </a:xfrm>
          <a:prstGeom prst="rect">
            <a:avLst/>
          </a:prstGeom>
          <a:noFill/>
          <a:ln>
            <a:noFill/>
          </a:ln>
        </p:spPr>
      </p:pic>
      <p:sp>
        <p:nvSpPr>
          <p:cNvPr id="129" name="Google Shape;129;p20"/>
          <p:cNvSpPr txBox="1"/>
          <p:nvPr>
            <p:ph type="title"/>
          </p:nvPr>
        </p:nvSpPr>
        <p:spPr>
          <a:xfrm>
            <a:off x="395536" y="205978"/>
            <a:ext cx="8424936" cy="27754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rgbClr val="002060"/>
              </a:buClr>
              <a:buSzPts val="2400"/>
              <a:buFont typeface="Arial"/>
              <a:buNone/>
            </a:pPr>
            <a:br>
              <a:rPr lang="nl-BE">
                <a:solidFill>
                  <a:srgbClr val="002060"/>
                </a:solidFill>
              </a:rPr>
            </a:br>
            <a:r>
              <a:rPr lang="nl-BE">
                <a:solidFill>
                  <a:srgbClr val="002060"/>
                </a:solidFill>
              </a:rPr>
              <a:t>Qui est concerné ?  </a:t>
            </a:r>
            <a:endParaRPr>
              <a:solidFill>
                <a:srgbClr val="002060"/>
              </a:solidFill>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3" name="Shape 133"/>
        <p:cNvGrpSpPr/>
        <p:nvPr/>
      </p:nvGrpSpPr>
      <p:grpSpPr>
        <a:xfrm>
          <a:off x="0" y="0"/>
          <a:ext cx="0" cy="0"/>
          <a:chOff x="0" y="0"/>
          <a:chExt cx="0" cy="0"/>
        </a:xfrm>
      </p:grpSpPr>
      <p:sp>
        <p:nvSpPr>
          <p:cNvPr id="134" name="Google Shape;134;p21"/>
          <p:cNvSpPr txBox="1"/>
          <p:nvPr>
            <p:ph idx="1" type="body"/>
          </p:nvPr>
        </p:nvSpPr>
        <p:spPr>
          <a:xfrm>
            <a:off x="323528" y="483519"/>
            <a:ext cx="8424936" cy="4032447"/>
          </a:xfrm>
          <a:prstGeom prst="rect">
            <a:avLst/>
          </a:prstGeom>
          <a:noFill/>
          <a:ln>
            <a:noFill/>
          </a:ln>
        </p:spPr>
        <p:txBody>
          <a:bodyPr anchorCtr="0" anchor="t" bIns="45700" lIns="91425" spcFirstLastPara="1" rIns="91425" wrap="square" tIns="45700">
            <a:normAutofit/>
          </a:bodyPr>
          <a:lstStyle/>
          <a:p>
            <a:pPr indent="0" lvl="0" marL="0" rtl="0" algn="l">
              <a:lnSpc>
                <a:spcPct val="100000"/>
              </a:lnSpc>
              <a:spcBef>
                <a:spcPts val="0"/>
              </a:spcBef>
              <a:spcAft>
                <a:spcPts val="0"/>
              </a:spcAft>
              <a:buClr>
                <a:srgbClr val="7F7F7F"/>
              </a:buClr>
              <a:buSzPts val="1400"/>
              <a:buNone/>
            </a:pPr>
            <a:r>
              <a:t/>
            </a:r>
            <a:endParaRPr sz="1400">
              <a:solidFill>
                <a:schemeClr val="dk1"/>
              </a:solidFill>
            </a:endParaRPr>
          </a:p>
          <a:p>
            <a:pPr indent="0" lvl="0" marL="0" rtl="0" algn="l">
              <a:lnSpc>
                <a:spcPct val="110000"/>
              </a:lnSpc>
              <a:spcBef>
                <a:spcPts val="400"/>
              </a:spcBef>
              <a:spcAft>
                <a:spcPts val="0"/>
              </a:spcAft>
              <a:buClr>
                <a:srgbClr val="7F7F7F"/>
              </a:buClr>
              <a:buSzPts val="2000"/>
              <a:buFont typeface="Noto Sans Symbols"/>
              <a:buNone/>
            </a:pPr>
            <a:r>
              <a:t/>
            </a:r>
            <a:endParaRPr/>
          </a:p>
          <a:p>
            <a:pPr indent="-342900" lvl="0" marL="342900" rtl="0" algn="l">
              <a:lnSpc>
                <a:spcPct val="110000"/>
              </a:lnSpc>
              <a:spcBef>
                <a:spcPts val="400"/>
              </a:spcBef>
              <a:spcAft>
                <a:spcPts val="0"/>
              </a:spcAft>
              <a:buClr>
                <a:srgbClr val="7F7F7F"/>
              </a:buClr>
              <a:buSzPts val="2000"/>
              <a:buFont typeface="Arial"/>
              <a:buChar char="•"/>
            </a:pPr>
            <a:r>
              <a:rPr lang="nl-BE"/>
              <a:t>La personne (ou son partenaire) exerce simultanément des activités de consultance, que ce soit pour un bureau de conseil ou pour un tiers qui propose ses services à un bureau de conseil, portant sur la présentation des demandes de financement de l’UE; </a:t>
            </a:r>
            <a:endParaRPr/>
          </a:p>
          <a:p>
            <a:pPr indent="-215900" lvl="0" marL="342900" rtl="0" algn="l">
              <a:lnSpc>
                <a:spcPct val="110000"/>
              </a:lnSpc>
              <a:spcBef>
                <a:spcPts val="400"/>
              </a:spcBef>
              <a:spcAft>
                <a:spcPts val="0"/>
              </a:spcAft>
              <a:buClr>
                <a:srgbClr val="7F7F7F"/>
              </a:buClr>
              <a:buSzPts val="2000"/>
              <a:buFont typeface="Arial"/>
              <a:buNone/>
            </a:pPr>
            <a:r>
              <a:t/>
            </a:r>
            <a:endParaRPr/>
          </a:p>
          <a:p>
            <a:pPr indent="-342900" lvl="0" marL="342900" rtl="0" algn="l">
              <a:lnSpc>
                <a:spcPct val="110000"/>
              </a:lnSpc>
              <a:spcBef>
                <a:spcPts val="400"/>
              </a:spcBef>
              <a:spcAft>
                <a:spcPts val="0"/>
              </a:spcAft>
              <a:buClr>
                <a:srgbClr val="7F7F7F"/>
              </a:buClr>
              <a:buSzPts val="2000"/>
              <a:buFont typeface="Arial"/>
              <a:buChar char="•"/>
            </a:pPr>
            <a:r>
              <a:rPr lang="nl-BE"/>
              <a:t>La personne (ou un membre de sa famille proche) détient directement ou indirectement une entreprise qui demande un financement de l’UE;</a:t>
            </a:r>
            <a:endParaRPr/>
          </a:p>
          <a:p>
            <a:pPr indent="0" lvl="0" marL="0" rtl="0" algn="l">
              <a:lnSpc>
                <a:spcPct val="110000"/>
              </a:lnSpc>
              <a:spcBef>
                <a:spcPts val="400"/>
              </a:spcBef>
              <a:spcAft>
                <a:spcPts val="0"/>
              </a:spcAft>
              <a:buClr>
                <a:srgbClr val="7F7F7F"/>
              </a:buClr>
              <a:buSzPts val="2000"/>
              <a:buNone/>
            </a:pPr>
            <a:r>
              <a:t/>
            </a:r>
            <a:endParaRPr>
              <a:solidFill>
                <a:srgbClr val="FF0000"/>
              </a:solidFill>
            </a:endParaRPr>
          </a:p>
          <a:p>
            <a:pPr indent="-342900" lvl="0" marL="342900" rtl="0" algn="just">
              <a:lnSpc>
                <a:spcPct val="110000"/>
              </a:lnSpc>
              <a:spcBef>
                <a:spcPts val="400"/>
              </a:spcBef>
              <a:spcAft>
                <a:spcPts val="0"/>
              </a:spcAft>
              <a:buClr>
                <a:srgbClr val="7F7F7F"/>
              </a:buClr>
              <a:buSzPts val="2000"/>
              <a:buFont typeface="Arial"/>
              <a:buChar char="•"/>
            </a:pPr>
            <a:r>
              <a:rPr lang="nl-BE"/>
              <a:t>Avant de quitter le service public, une personne négocie un emploi futur au sein d’une entreprise qui demande un financement de l’UE. </a:t>
            </a:r>
            <a:endParaRPr/>
          </a:p>
        </p:txBody>
      </p:sp>
      <p:pic>
        <p:nvPicPr>
          <p:cNvPr id="135" name="Google Shape;135;p21"/>
          <p:cNvPicPr preferRelativeResize="0"/>
          <p:nvPr/>
        </p:nvPicPr>
        <p:blipFill rotWithShape="1">
          <a:blip r:embed="rId3">
            <a:alphaModFix/>
          </a:blip>
          <a:srcRect b="0" l="0" r="0" t="0"/>
          <a:stretch/>
        </p:blipFill>
        <p:spPr>
          <a:xfrm>
            <a:off x="4139952" y="4587974"/>
            <a:ext cx="4320480" cy="509504"/>
          </a:xfrm>
          <a:prstGeom prst="rect">
            <a:avLst/>
          </a:prstGeom>
          <a:noFill/>
          <a:ln>
            <a:noFill/>
          </a:ln>
        </p:spPr>
      </p:pic>
      <p:sp>
        <p:nvSpPr>
          <p:cNvPr id="136" name="Google Shape;136;p21"/>
          <p:cNvSpPr txBox="1"/>
          <p:nvPr>
            <p:ph type="title"/>
          </p:nvPr>
        </p:nvSpPr>
        <p:spPr>
          <a:xfrm>
            <a:off x="395536" y="205978"/>
            <a:ext cx="8424936" cy="27754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rgbClr val="002060"/>
              </a:buClr>
              <a:buSzPts val="2400"/>
              <a:buFont typeface="Arial"/>
              <a:buNone/>
            </a:pPr>
            <a:br>
              <a:rPr lang="nl-BE">
                <a:solidFill>
                  <a:srgbClr val="002060"/>
                </a:solidFill>
              </a:rPr>
            </a:br>
            <a:r>
              <a:rPr lang="nl-BE">
                <a:solidFill>
                  <a:srgbClr val="002060"/>
                </a:solidFill>
              </a:rPr>
              <a:t>Quelques exemples concrets  </a:t>
            </a:r>
            <a:endParaRPr>
              <a:solidFill>
                <a:srgbClr val="002060"/>
              </a:solidFill>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0" name="Shape 140"/>
        <p:cNvGrpSpPr/>
        <p:nvPr/>
      </p:nvGrpSpPr>
      <p:grpSpPr>
        <a:xfrm>
          <a:off x="0" y="0"/>
          <a:ext cx="0" cy="0"/>
          <a:chOff x="0" y="0"/>
          <a:chExt cx="0" cy="0"/>
        </a:xfrm>
      </p:grpSpPr>
      <p:sp>
        <p:nvSpPr>
          <p:cNvPr id="141" name="Google Shape;141;p22"/>
          <p:cNvSpPr txBox="1"/>
          <p:nvPr>
            <p:ph idx="1" type="body"/>
          </p:nvPr>
        </p:nvSpPr>
        <p:spPr>
          <a:xfrm>
            <a:off x="323528" y="483519"/>
            <a:ext cx="8424936" cy="4032447"/>
          </a:xfrm>
          <a:prstGeom prst="rect">
            <a:avLst/>
          </a:prstGeom>
          <a:noFill/>
          <a:ln>
            <a:noFill/>
          </a:ln>
        </p:spPr>
        <p:txBody>
          <a:bodyPr anchorCtr="0" anchor="t" bIns="45700" lIns="91425" spcFirstLastPara="1" rIns="91425" wrap="square" tIns="45700">
            <a:normAutofit/>
          </a:bodyPr>
          <a:lstStyle/>
          <a:p>
            <a:pPr indent="0" lvl="0" marL="0" rtl="0" algn="l">
              <a:lnSpc>
                <a:spcPct val="100000"/>
              </a:lnSpc>
              <a:spcBef>
                <a:spcPts val="0"/>
              </a:spcBef>
              <a:spcAft>
                <a:spcPts val="0"/>
              </a:spcAft>
              <a:buClr>
                <a:srgbClr val="7F7F7F"/>
              </a:buClr>
              <a:buSzPts val="1400"/>
              <a:buNone/>
            </a:pPr>
            <a:r>
              <a:t/>
            </a:r>
            <a:endParaRPr sz="1400">
              <a:solidFill>
                <a:schemeClr val="dk1"/>
              </a:solidFill>
            </a:endParaRPr>
          </a:p>
          <a:p>
            <a:pPr indent="0" lvl="0" marL="0" rtl="0" algn="l">
              <a:lnSpc>
                <a:spcPct val="110000"/>
              </a:lnSpc>
              <a:spcBef>
                <a:spcPts val="400"/>
              </a:spcBef>
              <a:spcAft>
                <a:spcPts val="0"/>
              </a:spcAft>
              <a:buClr>
                <a:srgbClr val="7F7F7F"/>
              </a:buClr>
              <a:buSzPts val="2000"/>
              <a:buFont typeface="Noto Sans Symbols"/>
              <a:buNone/>
            </a:pPr>
            <a:r>
              <a:t/>
            </a:r>
            <a:endParaRPr/>
          </a:p>
          <a:p>
            <a:pPr indent="-342900" lvl="0" marL="342900" rtl="0" algn="just">
              <a:lnSpc>
                <a:spcPct val="110000"/>
              </a:lnSpc>
              <a:spcBef>
                <a:spcPts val="400"/>
              </a:spcBef>
              <a:spcAft>
                <a:spcPts val="0"/>
              </a:spcAft>
              <a:buClr>
                <a:srgbClr val="7F7F7F"/>
              </a:buClr>
              <a:buSzPts val="2000"/>
              <a:buFont typeface="Arial"/>
              <a:buChar char="•"/>
            </a:pPr>
            <a:r>
              <a:rPr lang="nl-BE"/>
              <a:t>Adoption de mesures préventives: </a:t>
            </a:r>
            <a:endParaRPr/>
          </a:p>
          <a:p>
            <a:pPr indent="0" lvl="0" marL="0" rtl="0" algn="ctr">
              <a:lnSpc>
                <a:spcPct val="110000"/>
              </a:lnSpc>
              <a:spcBef>
                <a:spcPts val="400"/>
              </a:spcBef>
              <a:spcAft>
                <a:spcPts val="0"/>
              </a:spcAft>
              <a:buClr>
                <a:srgbClr val="7F7F7F"/>
              </a:buClr>
              <a:buSzPts val="2000"/>
              <a:buNone/>
            </a:pPr>
            <a:r>
              <a:rPr b="1" lang="nl-BE"/>
              <a:t>Toute situation susceptible d’être perçue, objectivement, comme un conflit d’intérêts doit être examinée et résolue de sorte qu’elle ne puisse plus être objectivement perçue comme telle.</a:t>
            </a:r>
            <a:endParaRPr/>
          </a:p>
          <a:p>
            <a:pPr indent="0" lvl="0" marL="0" rtl="0" algn="ctr">
              <a:lnSpc>
                <a:spcPct val="110000"/>
              </a:lnSpc>
              <a:spcBef>
                <a:spcPts val="400"/>
              </a:spcBef>
              <a:spcAft>
                <a:spcPts val="0"/>
              </a:spcAft>
              <a:buClr>
                <a:srgbClr val="7F7F7F"/>
              </a:buClr>
              <a:buSzPts val="2000"/>
              <a:buNone/>
            </a:pPr>
            <a:r>
              <a:t/>
            </a:r>
            <a:endParaRPr b="1"/>
          </a:p>
          <a:p>
            <a:pPr indent="-342900" lvl="0" marL="342900" rtl="0" algn="just">
              <a:lnSpc>
                <a:spcPct val="110000"/>
              </a:lnSpc>
              <a:spcBef>
                <a:spcPts val="400"/>
              </a:spcBef>
              <a:spcAft>
                <a:spcPts val="0"/>
              </a:spcAft>
              <a:buClr>
                <a:srgbClr val="7F7F7F"/>
              </a:buClr>
              <a:buSzPts val="2000"/>
              <a:buFont typeface="Arial"/>
              <a:buChar char="•"/>
            </a:pPr>
            <a:r>
              <a:rPr lang="nl-BE"/>
              <a:t>S’abstenir de toute action susceptible de mettre en conflit les intérêts d’une personne avec ceux de l’Union;</a:t>
            </a:r>
            <a:endParaRPr/>
          </a:p>
          <a:p>
            <a:pPr indent="0" lvl="0" marL="0" rtl="0" algn="just">
              <a:lnSpc>
                <a:spcPct val="110000"/>
              </a:lnSpc>
              <a:spcBef>
                <a:spcPts val="400"/>
              </a:spcBef>
              <a:spcAft>
                <a:spcPts val="0"/>
              </a:spcAft>
              <a:buClr>
                <a:srgbClr val="7F7F7F"/>
              </a:buClr>
              <a:buSzPts val="2000"/>
              <a:buNone/>
            </a:pPr>
            <a:r>
              <a:t/>
            </a:r>
            <a:endParaRPr/>
          </a:p>
          <a:p>
            <a:pPr indent="-342900" lvl="0" marL="342900" rtl="0" algn="just">
              <a:lnSpc>
                <a:spcPct val="110000"/>
              </a:lnSpc>
              <a:spcBef>
                <a:spcPts val="400"/>
              </a:spcBef>
              <a:spcAft>
                <a:spcPts val="0"/>
              </a:spcAft>
              <a:buClr>
                <a:srgbClr val="7F7F7F"/>
              </a:buClr>
              <a:buSzPts val="2000"/>
              <a:buFont typeface="Arial"/>
              <a:buChar char="•"/>
            </a:pPr>
            <a:r>
              <a:rPr lang="nl-BE"/>
              <a:t>Prévenir la survenance des conflits d’intérêts dans les fonctions dont une personne a la responsabilité;</a:t>
            </a:r>
            <a:endParaRPr/>
          </a:p>
        </p:txBody>
      </p:sp>
      <p:pic>
        <p:nvPicPr>
          <p:cNvPr id="142" name="Google Shape;142;p22"/>
          <p:cNvPicPr preferRelativeResize="0"/>
          <p:nvPr/>
        </p:nvPicPr>
        <p:blipFill rotWithShape="1">
          <a:blip r:embed="rId3">
            <a:alphaModFix/>
          </a:blip>
          <a:srcRect b="0" l="0" r="0" t="0"/>
          <a:stretch/>
        </p:blipFill>
        <p:spPr>
          <a:xfrm>
            <a:off x="4139952" y="4587974"/>
            <a:ext cx="4320480" cy="509504"/>
          </a:xfrm>
          <a:prstGeom prst="rect">
            <a:avLst/>
          </a:prstGeom>
          <a:noFill/>
          <a:ln>
            <a:noFill/>
          </a:ln>
        </p:spPr>
      </p:pic>
      <p:sp>
        <p:nvSpPr>
          <p:cNvPr id="143" name="Google Shape;143;p22"/>
          <p:cNvSpPr txBox="1"/>
          <p:nvPr>
            <p:ph type="title"/>
          </p:nvPr>
        </p:nvSpPr>
        <p:spPr>
          <a:xfrm>
            <a:off x="395536" y="205978"/>
            <a:ext cx="8424936" cy="27754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rgbClr val="002060"/>
              </a:buClr>
              <a:buSzPts val="2400"/>
              <a:buFont typeface="Arial"/>
              <a:buNone/>
            </a:pPr>
            <a:br>
              <a:rPr lang="nl-BE">
                <a:solidFill>
                  <a:srgbClr val="002060"/>
                </a:solidFill>
              </a:rPr>
            </a:br>
            <a:br>
              <a:rPr lang="nl-BE">
                <a:solidFill>
                  <a:srgbClr val="002060"/>
                </a:solidFill>
              </a:rPr>
            </a:br>
            <a:r>
              <a:rPr lang="nl-BE">
                <a:solidFill>
                  <a:srgbClr val="002060"/>
                </a:solidFill>
              </a:rPr>
              <a:t>Obligations en cas de conflit d’intérêts</a:t>
            </a:r>
            <a:r>
              <a:rPr lang="nl-BE">
                <a:solidFill>
                  <a:srgbClr val="002060"/>
                </a:solidFill>
              </a:rPr>
              <a:t> </a:t>
            </a:r>
            <a:br>
              <a:rPr lang="nl-BE">
                <a:solidFill>
                  <a:srgbClr val="002060"/>
                </a:solidFill>
              </a:rPr>
            </a:br>
            <a:r>
              <a:rPr lang="nl-BE">
                <a:solidFill>
                  <a:srgbClr val="002060"/>
                </a:solidFill>
              </a:rPr>
              <a:t>  </a:t>
            </a:r>
            <a:endParaRPr>
              <a:solidFill>
                <a:srgbClr val="002060"/>
              </a:solidFill>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7" name="Shape 147"/>
        <p:cNvGrpSpPr/>
        <p:nvPr/>
      </p:nvGrpSpPr>
      <p:grpSpPr>
        <a:xfrm>
          <a:off x="0" y="0"/>
          <a:ext cx="0" cy="0"/>
          <a:chOff x="0" y="0"/>
          <a:chExt cx="0" cy="0"/>
        </a:xfrm>
      </p:grpSpPr>
      <p:sp>
        <p:nvSpPr>
          <p:cNvPr id="148" name="Google Shape;148;p25"/>
          <p:cNvSpPr txBox="1"/>
          <p:nvPr>
            <p:ph idx="1" type="body"/>
          </p:nvPr>
        </p:nvSpPr>
        <p:spPr>
          <a:xfrm>
            <a:off x="323528" y="483519"/>
            <a:ext cx="8424936" cy="4032447"/>
          </a:xfrm>
          <a:prstGeom prst="rect">
            <a:avLst/>
          </a:prstGeom>
          <a:noFill/>
          <a:ln>
            <a:noFill/>
          </a:ln>
        </p:spPr>
        <p:txBody>
          <a:bodyPr anchorCtr="0" anchor="t" bIns="45700" lIns="91425" spcFirstLastPara="1" rIns="91425" wrap="square" tIns="45700">
            <a:normAutofit/>
          </a:bodyPr>
          <a:lstStyle/>
          <a:p>
            <a:pPr indent="0" lvl="0" marL="0" rtl="0" algn="l">
              <a:lnSpc>
                <a:spcPct val="100000"/>
              </a:lnSpc>
              <a:spcBef>
                <a:spcPts val="0"/>
              </a:spcBef>
              <a:spcAft>
                <a:spcPts val="0"/>
              </a:spcAft>
              <a:buClr>
                <a:srgbClr val="7F7F7F"/>
              </a:buClr>
              <a:buSzPts val="1400"/>
              <a:buNone/>
            </a:pPr>
            <a:r>
              <a:t/>
            </a:r>
            <a:endParaRPr sz="1400">
              <a:solidFill>
                <a:schemeClr val="dk1"/>
              </a:solidFill>
            </a:endParaRPr>
          </a:p>
          <a:p>
            <a:pPr indent="0" lvl="0" marL="0" rtl="0" algn="just">
              <a:lnSpc>
                <a:spcPct val="110000"/>
              </a:lnSpc>
              <a:spcBef>
                <a:spcPts val="400"/>
              </a:spcBef>
              <a:spcAft>
                <a:spcPts val="0"/>
              </a:spcAft>
              <a:buClr>
                <a:srgbClr val="7F7F7F"/>
              </a:buClr>
              <a:buSzPts val="2000"/>
              <a:buNone/>
            </a:pPr>
            <a:r>
              <a:t/>
            </a:r>
            <a:endParaRPr/>
          </a:p>
          <a:p>
            <a:pPr indent="0" lvl="0" marL="0" rtl="0" algn="just">
              <a:lnSpc>
                <a:spcPct val="68750"/>
              </a:lnSpc>
              <a:spcBef>
                <a:spcPts val="640"/>
              </a:spcBef>
              <a:spcAft>
                <a:spcPts val="0"/>
              </a:spcAft>
              <a:buClr>
                <a:srgbClr val="7F7F7F"/>
              </a:buClr>
              <a:buSzPts val="3200"/>
              <a:buNone/>
            </a:pPr>
            <a:r>
              <a:t/>
            </a:r>
            <a:endParaRPr sz="3200"/>
          </a:p>
          <a:p>
            <a:pPr indent="0" lvl="0" marL="0" rtl="0" algn="ctr">
              <a:lnSpc>
                <a:spcPct val="100000"/>
              </a:lnSpc>
              <a:spcBef>
                <a:spcPts val="640"/>
              </a:spcBef>
              <a:spcAft>
                <a:spcPts val="0"/>
              </a:spcAft>
              <a:buClr>
                <a:srgbClr val="7F7F7F"/>
              </a:buClr>
              <a:buSzPts val="3200"/>
              <a:buNone/>
            </a:pPr>
            <a:r>
              <a:rPr lang="nl-BE" sz="3200"/>
              <a:t>Vérifiez vos procédures internes ainsi que votre contrat de travail (règlement intérieur compris) pour voir si des mesures existent déjà pour prévenir les conflits d’intérêts au sein de votre organisation.    </a:t>
            </a:r>
            <a:endParaRPr/>
          </a:p>
        </p:txBody>
      </p:sp>
      <p:pic>
        <p:nvPicPr>
          <p:cNvPr id="149" name="Google Shape;149;p25"/>
          <p:cNvPicPr preferRelativeResize="0"/>
          <p:nvPr/>
        </p:nvPicPr>
        <p:blipFill rotWithShape="1">
          <a:blip r:embed="rId3">
            <a:alphaModFix/>
          </a:blip>
          <a:srcRect b="0" l="0" r="0" t="0"/>
          <a:stretch/>
        </p:blipFill>
        <p:spPr>
          <a:xfrm>
            <a:off x="4139952" y="4587974"/>
            <a:ext cx="4320480" cy="509504"/>
          </a:xfrm>
          <a:prstGeom prst="rect">
            <a:avLst/>
          </a:prstGeom>
          <a:noFill/>
          <a:ln>
            <a:noFill/>
          </a:ln>
        </p:spPr>
      </p:pic>
      <p:sp>
        <p:nvSpPr>
          <p:cNvPr id="150" name="Google Shape;150;p25"/>
          <p:cNvSpPr txBox="1"/>
          <p:nvPr>
            <p:ph type="title"/>
          </p:nvPr>
        </p:nvSpPr>
        <p:spPr>
          <a:xfrm>
            <a:off x="395536" y="205978"/>
            <a:ext cx="8424936" cy="27754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rgbClr val="002060"/>
              </a:buClr>
              <a:buSzPts val="2400"/>
              <a:buFont typeface="Arial"/>
              <a:buNone/>
            </a:pPr>
            <a:br>
              <a:rPr lang="nl-BE">
                <a:solidFill>
                  <a:srgbClr val="002060"/>
                </a:solidFill>
              </a:rPr>
            </a:br>
            <a:br>
              <a:rPr lang="nl-BE">
                <a:solidFill>
                  <a:srgbClr val="002060"/>
                </a:solidFill>
              </a:rPr>
            </a:br>
            <a:r>
              <a:rPr lang="nl-BE">
                <a:solidFill>
                  <a:srgbClr val="002060"/>
                </a:solidFill>
              </a:rPr>
              <a:t>Concrètement ?   </a:t>
            </a:r>
            <a:endParaRPr>
              <a:solidFill>
                <a:srgbClr val="002060"/>
              </a:solidFill>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4" name="Shape 154"/>
        <p:cNvGrpSpPr/>
        <p:nvPr/>
      </p:nvGrpSpPr>
      <p:grpSpPr>
        <a:xfrm>
          <a:off x="0" y="0"/>
          <a:ext cx="0" cy="0"/>
          <a:chOff x="0" y="0"/>
          <a:chExt cx="0" cy="0"/>
        </a:xfrm>
      </p:grpSpPr>
      <p:sp>
        <p:nvSpPr>
          <p:cNvPr id="155" name="Google Shape;155;p27"/>
          <p:cNvSpPr txBox="1"/>
          <p:nvPr>
            <p:ph idx="1" type="body"/>
          </p:nvPr>
        </p:nvSpPr>
        <p:spPr>
          <a:xfrm>
            <a:off x="323528" y="483519"/>
            <a:ext cx="8424936" cy="4032447"/>
          </a:xfrm>
          <a:prstGeom prst="rect">
            <a:avLst/>
          </a:prstGeom>
          <a:noFill/>
          <a:ln>
            <a:noFill/>
          </a:ln>
        </p:spPr>
        <p:txBody>
          <a:bodyPr anchorCtr="0" anchor="t" bIns="45700" lIns="91425" spcFirstLastPara="1" rIns="91425" wrap="square" tIns="45700">
            <a:normAutofit fontScale="92500" lnSpcReduction="10000"/>
          </a:bodyPr>
          <a:lstStyle/>
          <a:p>
            <a:pPr indent="0" lvl="0" marL="0" rtl="0" algn="l">
              <a:lnSpc>
                <a:spcPct val="100000"/>
              </a:lnSpc>
              <a:spcBef>
                <a:spcPts val="0"/>
              </a:spcBef>
              <a:spcAft>
                <a:spcPts val="0"/>
              </a:spcAft>
              <a:buClr>
                <a:srgbClr val="7F7F7F"/>
              </a:buClr>
              <a:buSzPct val="100000"/>
              <a:buNone/>
            </a:pPr>
            <a:r>
              <a:t/>
            </a:r>
            <a:endParaRPr sz="1400">
              <a:solidFill>
                <a:schemeClr val="dk1"/>
              </a:solidFill>
            </a:endParaRPr>
          </a:p>
          <a:p>
            <a:pPr indent="0" lvl="0" marL="0" rtl="0" algn="just">
              <a:lnSpc>
                <a:spcPct val="110000"/>
              </a:lnSpc>
              <a:spcBef>
                <a:spcPts val="370"/>
              </a:spcBef>
              <a:spcAft>
                <a:spcPts val="0"/>
              </a:spcAft>
              <a:buClr>
                <a:srgbClr val="7F7F7F"/>
              </a:buClr>
              <a:buSzPct val="100000"/>
              <a:buNone/>
            </a:pPr>
            <a:r>
              <a:t/>
            </a:r>
            <a:endParaRPr/>
          </a:p>
          <a:p>
            <a:pPr indent="0" lvl="0" marL="0" rtl="0" algn="just">
              <a:lnSpc>
                <a:spcPct val="68750"/>
              </a:lnSpc>
              <a:spcBef>
                <a:spcPts val="592"/>
              </a:spcBef>
              <a:spcAft>
                <a:spcPts val="0"/>
              </a:spcAft>
              <a:buClr>
                <a:srgbClr val="7F7F7F"/>
              </a:buClr>
              <a:buSzPct val="100000"/>
              <a:buNone/>
            </a:pPr>
            <a:r>
              <a:t/>
            </a:r>
            <a:endParaRPr sz="3200"/>
          </a:p>
          <a:p>
            <a:pPr indent="0" lvl="0" marL="0" rtl="0" algn="ctr">
              <a:lnSpc>
                <a:spcPct val="100000"/>
              </a:lnSpc>
              <a:spcBef>
                <a:spcPts val="518"/>
              </a:spcBef>
              <a:spcAft>
                <a:spcPts val="0"/>
              </a:spcAft>
              <a:buClr>
                <a:srgbClr val="7F7F7F"/>
              </a:buClr>
              <a:buSzPct val="100000"/>
              <a:buNone/>
            </a:pPr>
            <a:r>
              <a:rPr b="1" lang="nl-BE" sz="2800"/>
              <a:t>Toute personne physique ou morale, liée de quelque manière que ce soit au pouvoir adjudicateur et qui est chargée d’un service public, ne peut intervenir, directement ou indirectement, dans un marché public dès qu’il pourrait se trouver, soit personnellement, soit par personne interposée, dans une situation de conflits d’intérêts avec un candidat ou un soumissionnaire.</a:t>
            </a:r>
            <a:endParaRPr sz="2800"/>
          </a:p>
        </p:txBody>
      </p:sp>
      <p:pic>
        <p:nvPicPr>
          <p:cNvPr id="156" name="Google Shape;156;p27"/>
          <p:cNvPicPr preferRelativeResize="0"/>
          <p:nvPr/>
        </p:nvPicPr>
        <p:blipFill rotWithShape="1">
          <a:blip r:embed="rId3">
            <a:alphaModFix/>
          </a:blip>
          <a:srcRect b="0" l="0" r="0" t="0"/>
          <a:stretch/>
        </p:blipFill>
        <p:spPr>
          <a:xfrm>
            <a:off x="4139952" y="4587974"/>
            <a:ext cx="4320480" cy="509504"/>
          </a:xfrm>
          <a:prstGeom prst="rect">
            <a:avLst/>
          </a:prstGeom>
          <a:noFill/>
          <a:ln>
            <a:noFill/>
          </a:ln>
        </p:spPr>
      </p:pic>
      <p:sp>
        <p:nvSpPr>
          <p:cNvPr id="157" name="Google Shape;157;p27"/>
          <p:cNvSpPr txBox="1"/>
          <p:nvPr>
            <p:ph type="title"/>
          </p:nvPr>
        </p:nvSpPr>
        <p:spPr>
          <a:xfrm>
            <a:off x="395536" y="205978"/>
            <a:ext cx="8424936" cy="27754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rgbClr val="002060"/>
              </a:buClr>
              <a:buSzPts val="2400"/>
              <a:buFont typeface="Arial"/>
              <a:buNone/>
            </a:pPr>
            <a:br>
              <a:rPr lang="nl-BE">
                <a:solidFill>
                  <a:srgbClr val="002060"/>
                </a:solidFill>
              </a:rPr>
            </a:br>
            <a:br>
              <a:rPr lang="nl-BE">
                <a:solidFill>
                  <a:srgbClr val="002060"/>
                </a:solidFill>
              </a:rPr>
            </a:br>
            <a:r>
              <a:rPr lang="nl-BE" sz="2800">
                <a:solidFill>
                  <a:srgbClr val="002060"/>
                </a:solidFill>
              </a:rPr>
              <a:t>Les conflits d’intérêts dans les marchés publics   </a:t>
            </a:r>
            <a:endParaRPr sz="2800">
              <a:solidFill>
                <a:srgbClr val="002060"/>
              </a:solidFill>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1" name="Shape 161"/>
        <p:cNvGrpSpPr/>
        <p:nvPr/>
      </p:nvGrpSpPr>
      <p:grpSpPr>
        <a:xfrm>
          <a:off x="0" y="0"/>
          <a:ext cx="0" cy="0"/>
          <a:chOff x="0" y="0"/>
          <a:chExt cx="0" cy="0"/>
        </a:xfrm>
      </p:grpSpPr>
      <p:sp>
        <p:nvSpPr>
          <p:cNvPr id="162" name="Google Shape;162;p28"/>
          <p:cNvSpPr txBox="1"/>
          <p:nvPr>
            <p:ph idx="1" type="body"/>
          </p:nvPr>
        </p:nvSpPr>
        <p:spPr>
          <a:xfrm>
            <a:off x="323528" y="483519"/>
            <a:ext cx="8424936" cy="4032447"/>
          </a:xfrm>
          <a:prstGeom prst="rect">
            <a:avLst/>
          </a:prstGeom>
          <a:noFill/>
          <a:ln>
            <a:noFill/>
          </a:ln>
        </p:spPr>
        <p:txBody>
          <a:bodyPr anchorCtr="0" anchor="t" bIns="45700" lIns="91425" spcFirstLastPara="1" rIns="91425" wrap="square" tIns="45700">
            <a:normAutofit/>
          </a:bodyPr>
          <a:lstStyle/>
          <a:p>
            <a:pPr indent="0" lvl="0" marL="0" rtl="0" algn="l">
              <a:lnSpc>
                <a:spcPct val="100000"/>
              </a:lnSpc>
              <a:spcBef>
                <a:spcPts val="0"/>
              </a:spcBef>
              <a:spcAft>
                <a:spcPts val="0"/>
              </a:spcAft>
              <a:buClr>
                <a:srgbClr val="7F7F7F"/>
              </a:buClr>
              <a:buSzPts val="1400"/>
              <a:buNone/>
            </a:pPr>
            <a:r>
              <a:t/>
            </a:r>
            <a:endParaRPr sz="1400">
              <a:solidFill>
                <a:schemeClr val="dk1"/>
              </a:solidFill>
            </a:endParaRPr>
          </a:p>
          <a:p>
            <a:pPr indent="0" lvl="0" marL="0" rtl="0" algn="just">
              <a:lnSpc>
                <a:spcPct val="110000"/>
              </a:lnSpc>
              <a:spcBef>
                <a:spcPts val="400"/>
              </a:spcBef>
              <a:spcAft>
                <a:spcPts val="0"/>
              </a:spcAft>
              <a:buClr>
                <a:srgbClr val="7F7F7F"/>
              </a:buClr>
              <a:buSzPts val="2000"/>
              <a:buNone/>
            </a:pPr>
            <a:r>
              <a:t/>
            </a:r>
            <a:endParaRPr/>
          </a:p>
          <a:p>
            <a:pPr indent="0" lvl="0" marL="0" rtl="0" algn="just">
              <a:lnSpc>
                <a:spcPct val="68750"/>
              </a:lnSpc>
              <a:spcBef>
                <a:spcPts val="640"/>
              </a:spcBef>
              <a:spcAft>
                <a:spcPts val="0"/>
              </a:spcAft>
              <a:buClr>
                <a:srgbClr val="7F7F7F"/>
              </a:buClr>
              <a:buSzPts val="3200"/>
              <a:buNone/>
            </a:pPr>
            <a:r>
              <a:t/>
            </a:r>
            <a:endParaRPr sz="3200"/>
          </a:p>
        </p:txBody>
      </p:sp>
      <p:pic>
        <p:nvPicPr>
          <p:cNvPr id="163" name="Google Shape;163;p28"/>
          <p:cNvPicPr preferRelativeResize="0"/>
          <p:nvPr/>
        </p:nvPicPr>
        <p:blipFill rotWithShape="1">
          <a:blip r:embed="rId3">
            <a:alphaModFix/>
          </a:blip>
          <a:srcRect b="0" l="0" r="0" t="0"/>
          <a:stretch/>
        </p:blipFill>
        <p:spPr>
          <a:xfrm>
            <a:off x="4139952" y="4587974"/>
            <a:ext cx="4320480" cy="509504"/>
          </a:xfrm>
          <a:prstGeom prst="rect">
            <a:avLst/>
          </a:prstGeom>
          <a:noFill/>
          <a:ln>
            <a:noFill/>
          </a:ln>
        </p:spPr>
      </p:pic>
      <p:sp>
        <p:nvSpPr>
          <p:cNvPr id="164" name="Google Shape;164;p28"/>
          <p:cNvSpPr txBox="1"/>
          <p:nvPr>
            <p:ph type="title"/>
          </p:nvPr>
        </p:nvSpPr>
        <p:spPr>
          <a:xfrm>
            <a:off x="395536" y="205978"/>
            <a:ext cx="8424936" cy="27754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rgbClr val="002060"/>
              </a:buClr>
              <a:buSzPts val="2400"/>
              <a:buFont typeface="Arial"/>
              <a:buNone/>
            </a:pPr>
            <a:br>
              <a:rPr lang="nl-BE">
                <a:solidFill>
                  <a:srgbClr val="002060"/>
                </a:solidFill>
              </a:rPr>
            </a:br>
            <a:br>
              <a:rPr lang="nl-BE">
                <a:solidFill>
                  <a:srgbClr val="002060"/>
                </a:solidFill>
              </a:rPr>
            </a:br>
            <a:r>
              <a:rPr lang="nl-BE" sz="2400">
                <a:solidFill>
                  <a:srgbClr val="002FB3"/>
                </a:solidFill>
                <a:latin typeface="Arial"/>
                <a:ea typeface="Arial"/>
                <a:cs typeface="Arial"/>
                <a:sym typeface="Arial"/>
              </a:rPr>
              <a:t>CAS n°1- En cas de lien de parenté, d’alliance ou de cohabitation légale</a:t>
            </a:r>
            <a:br>
              <a:rPr lang="nl-BE">
                <a:solidFill>
                  <a:srgbClr val="002060"/>
                </a:solidFill>
              </a:rPr>
            </a:br>
            <a:endParaRPr sz="2800">
              <a:solidFill>
                <a:srgbClr val="002060"/>
              </a:solidFill>
            </a:endParaRPr>
          </a:p>
        </p:txBody>
      </p:sp>
      <p:grpSp>
        <p:nvGrpSpPr>
          <p:cNvPr id="165" name="Google Shape;165;p28"/>
          <p:cNvGrpSpPr/>
          <p:nvPr/>
        </p:nvGrpSpPr>
        <p:grpSpPr>
          <a:xfrm>
            <a:off x="828103" y="1057168"/>
            <a:ext cx="6863904" cy="2719831"/>
            <a:chOff x="519" y="573650"/>
            <a:chExt cx="6863904" cy="2719831"/>
          </a:xfrm>
        </p:grpSpPr>
        <p:sp>
          <p:nvSpPr>
            <p:cNvPr id="166" name="Google Shape;166;p28"/>
            <p:cNvSpPr/>
            <p:nvPr/>
          </p:nvSpPr>
          <p:spPr>
            <a:xfrm>
              <a:off x="519" y="610725"/>
              <a:ext cx="2235630" cy="2682756"/>
            </a:xfrm>
            <a:prstGeom prst="roundRect">
              <a:avLst>
                <a:gd fmla="val 5000" name="adj"/>
              </a:avLst>
            </a:prstGeom>
            <a:solidFill>
              <a:srgbClr val="009DD9"/>
            </a:solidFill>
            <a:ln cap="flat" cmpd="sng" w="254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 name="Google Shape;167;p28"/>
            <p:cNvSpPr txBox="1"/>
            <p:nvPr/>
          </p:nvSpPr>
          <p:spPr>
            <a:xfrm rot="-5400000">
              <a:off x="-869299" y="1493640"/>
              <a:ext cx="2186764" cy="434030"/>
            </a:xfrm>
            <a:prstGeom prst="rect">
              <a:avLst/>
            </a:prstGeom>
            <a:noFill/>
            <a:ln>
              <a:noFill/>
            </a:ln>
          </p:spPr>
          <p:txBody>
            <a:bodyPr anchorCtr="0" anchor="t" bIns="0" lIns="0" spcFirstLastPara="1" rIns="57775" wrap="square" tIns="44575">
              <a:noAutofit/>
            </a:bodyPr>
            <a:lstStyle/>
            <a:p>
              <a:pPr indent="0" lvl="0" marL="0" marR="0" rtl="0" algn="ctr">
                <a:lnSpc>
                  <a:spcPct val="90000"/>
                </a:lnSpc>
                <a:spcBef>
                  <a:spcPts val="0"/>
                </a:spcBef>
                <a:spcAft>
                  <a:spcPts val="0"/>
                </a:spcAft>
                <a:buClr>
                  <a:schemeClr val="dk1"/>
                </a:buClr>
                <a:buSzPts val="1300"/>
                <a:buFont typeface="Calibri"/>
                <a:buNone/>
              </a:pPr>
              <a:r>
                <a:t/>
              </a:r>
              <a:endParaRPr b="0" i="0" sz="1300" u="none" cap="none" strike="noStrike">
                <a:solidFill>
                  <a:srgbClr val="FFFFFF"/>
                </a:solidFill>
                <a:latin typeface="Constantia"/>
                <a:ea typeface="Constantia"/>
                <a:cs typeface="Constantia"/>
                <a:sym typeface="Constantia"/>
              </a:endParaRPr>
            </a:p>
          </p:txBody>
        </p:sp>
        <p:sp>
          <p:nvSpPr>
            <p:cNvPr id="168" name="Google Shape;168;p28"/>
            <p:cNvSpPr/>
            <p:nvPr/>
          </p:nvSpPr>
          <p:spPr>
            <a:xfrm>
              <a:off x="447645" y="610725"/>
              <a:ext cx="1665544" cy="2682756"/>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9" name="Google Shape;169;p28"/>
            <p:cNvSpPr txBox="1"/>
            <p:nvPr/>
          </p:nvSpPr>
          <p:spPr>
            <a:xfrm>
              <a:off x="447645" y="610725"/>
              <a:ext cx="1665544" cy="2682756"/>
            </a:xfrm>
            <a:prstGeom prst="rect">
              <a:avLst/>
            </a:prstGeom>
            <a:noFill/>
            <a:ln>
              <a:noFill/>
            </a:ln>
          </p:spPr>
          <p:txBody>
            <a:bodyPr anchorCtr="0" anchor="t" bIns="0" lIns="0" spcFirstLastPara="1" rIns="0" wrap="square" tIns="44575">
              <a:noAutofit/>
            </a:bodyPr>
            <a:lstStyle/>
            <a:p>
              <a:pPr indent="0" lvl="0" marL="0" marR="0" rtl="0" algn="ctr">
                <a:lnSpc>
                  <a:spcPct val="90000"/>
                </a:lnSpc>
                <a:spcBef>
                  <a:spcPts val="0"/>
                </a:spcBef>
                <a:spcAft>
                  <a:spcPts val="0"/>
                </a:spcAft>
                <a:buClr>
                  <a:srgbClr val="FFFFFF"/>
                </a:buClr>
                <a:buSzPts val="1300"/>
                <a:buFont typeface="Constantia"/>
                <a:buNone/>
              </a:pPr>
              <a:r>
                <a:rPr b="0" i="0" lang="nl-BE" sz="1300" u="none" cap="none" strike="noStrike">
                  <a:solidFill>
                    <a:srgbClr val="FFFFFF"/>
                  </a:solidFill>
                  <a:latin typeface="Constantia"/>
                  <a:ea typeface="Constantia"/>
                  <a:cs typeface="Constantia"/>
                  <a:sym typeface="Constantia"/>
                </a:rPr>
                <a:t>- La personne chargée de la procédure de passation et/ou d’exécution du marché  public;</a:t>
              </a:r>
              <a:endParaRPr/>
            </a:p>
            <a:p>
              <a:pPr indent="0" lvl="0" marL="0" marR="0" rtl="0" algn="ctr">
                <a:lnSpc>
                  <a:spcPct val="90000"/>
                </a:lnSpc>
                <a:spcBef>
                  <a:spcPts val="455"/>
                </a:spcBef>
                <a:spcAft>
                  <a:spcPts val="0"/>
                </a:spcAft>
                <a:buClr>
                  <a:schemeClr val="dk1"/>
                </a:buClr>
                <a:buSzPts val="1300"/>
                <a:buFont typeface="Calibri"/>
                <a:buNone/>
              </a:pPr>
              <a:r>
                <a:t/>
              </a:r>
              <a:endParaRPr b="0" i="0" sz="1300" u="none" cap="none" strike="noStrike">
                <a:solidFill>
                  <a:srgbClr val="FFFFFF"/>
                </a:solidFill>
                <a:latin typeface="Constantia"/>
                <a:ea typeface="Constantia"/>
                <a:cs typeface="Constantia"/>
                <a:sym typeface="Constantia"/>
              </a:endParaRPr>
            </a:p>
            <a:p>
              <a:pPr indent="0" lvl="0" marL="0" marR="0" rtl="0" algn="ctr">
                <a:lnSpc>
                  <a:spcPct val="90000"/>
                </a:lnSpc>
                <a:spcBef>
                  <a:spcPts val="455"/>
                </a:spcBef>
                <a:spcAft>
                  <a:spcPts val="0"/>
                </a:spcAft>
                <a:buClr>
                  <a:srgbClr val="FFFFFF"/>
                </a:buClr>
                <a:buSzPts val="1300"/>
                <a:buFont typeface="Constantia"/>
                <a:buNone/>
              </a:pPr>
              <a:r>
                <a:rPr b="0" i="0" lang="nl-BE" sz="1300" u="none" cap="none" strike="noStrike">
                  <a:solidFill>
                    <a:srgbClr val="FFFFFF"/>
                  </a:solidFill>
                  <a:latin typeface="Constantia"/>
                  <a:ea typeface="Constantia"/>
                  <a:cs typeface="Constantia"/>
                  <a:sym typeface="Constantia"/>
                </a:rPr>
                <a:t>- Des prestataires de services agissants pour le compte du pouvoir adjudicateur</a:t>
              </a:r>
              <a:endParaRPr/>
            </a:p>
          </p:txBody>
        </p:sp>
        <p:sp>
          <p:nvSpPr>
            <p:cNvPr id="170" name="Google Shape;170;p28"/>
            <p:cNvSpPr/>
            <p:nvPr/>
          </p:nvSpPr>
          <p:spPr>
            <a:xfrm>
              <a:off x="2304247" y="951891"/>
              <a:ext cx="2235630" cy="1962650"/>
            </a:xfrm>
            <a:prstGeom prst="roundRect">
              <a:avLst>
                <a:gd fmla="val 5000" name="adj"/>
              </a:avLst>
            </a:prstGeom>
            <a:solidFill>
              <a:srgbClr val="08D0D9"/>
            </a:solidFill>
            <a:ln cap="flat" cmpd="sng" w="254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1" name="Google Shape;171;p28"/>
            <p:cNvSpPr txBox="1"/>
            <p:nvPr/>
          </p:nvSpPr>
          <p:spPr>
            <a:xfrm rot="-5400000">
              <a:off x="1729671" y="1539563"/>
              <a:ext cx="1596277" cy="434030"/>
            </a:xfrm>
            <a:prstGeom prst="rect">
              <a:avLst/>
            </a:prstGeom>
            <a:noFill/>
            <a:ln>
              <a:noFill/>
            </a:ln>
          </p:spPr>
          <p:txBody>
            <a:bodyPr anchorCtr="0" anchor="t" bIns="0" lIns="0" spcFirstLastPara="1" rIns="57775" wrap="square" tIns="44575">
              <a:noAutofit/>
            </a:bodyPr>
            <a:lstStyle/>
            <a:p>
              <a:pPr indent="0" lvl="0" marL="0" marR="0" rtl="0" algn="ctr">
                <a:lnSpc>
                  <a:spcPct val="90000"/>
                </a:lnSpc>
                <a:spcBef>
                  <a:spcPts val="0"/>
                </a:spcBef>
                <a:spcAft>
                  <a:spcPts val="0"/>
                </a:spcAft>
                <a:buClr>
                  <a:srgbClr val="FFFFFF"/>
                </a:buClr>
                <a:buSzPts val="1300"/>
                <a:buFont typeface="Constantia"/>
                <a:buNone/>
              </a:pPr>
              <a:r>
                <a:rPr b="0" i="0" lang="nl-BE" sz="1300" u="none" cap="none" strike="noStrike">
                  <a:solidFill>
                    <a:srgbClr val="FFFFFF"/>
                  </a:solidFill>
                  <a:latin typeface="Constantia"/>
                  <a:ea typeface="Constantia"/>
                  <a:cs typeface="Constantia"/>
                  <a:sym typeface="Constantia"/>
                </a:rPr>
                <a:t>Lien de parenté ou d’alliance</a:t>
              </a:r>
              <a:endParaRPr/>
            </a:p>
          </p:txBody>
        </p:sp>
        <p:sp>
          <p:nvSpPr>
            <p:cNvPr id="172" name="Google Shape;172;p28"/>
            <p:cNvSpPr/>
            <p:nvPr/>
          </p:nvSpPr>
          <p:spPr>
            <a:xfrm rot="5400000">
              <a:off x="1986850" y="1557198"/>
              <a:ext cx="394042" cy="335344"/>
            </a:xfrm>
            <a:prstGeom prst="flowChartExtract">
              <a:avLst/>
            </a:prstGeom>
            <a:solidFill>
              <a:srgbClr val="FFFFFF"/>
            </a:solidFill>
            <a:ln cap="flat" cmpd="sng" w="25400">
              <a:solidFill>
                <a:srgbClr val="009DD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3" name="Google Shape;173;p28"/>
            <p:cNvSpPr/>
            <p:nvPr/>
          </p:nvSpPr>
          <p:spPr>
            <a:xfrm>
              <a:off x="2751373" y="951891"/>
              <a:ext cx="1665544" cy="196265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4" name="Google Shape;174;p28"/>
            <p:cNvSpPr txBox="1"/>
            <p:nvPr/>
          </p:nvSpPr>
          <p:spPr>
            <a:xfrm>
              <a:off x="2751373" y="951891"/>
              <a:ext cx="1665544" cy="1962650"/>
            </a:xfrm>
            <a:prstGeom prst="rect">
              <a:avLst/>
            </a:prstGeom>
            <a:noFill/>
            <a:ln>
              <a:noFill/>
            </a:ln>
          </p:spPr>
          <p:txBody>
            <a:bodyPr anchorCtr="0" anchor="t" bIns="0" lIns="0" spcFirstLastPara="1" rIns="0" wrap="square" tIns="44575">
              <a:noAutofit/>
            </a:bodyPr>
            <a:lstStyle/>
            <a:p>
              <a:pPr indent="0" lvl="0" marL="0" marR="0" rtl="0" algn="ctr">
                <a:lnSpc>
                  <a:spcPct val="90000"/>
                </a:lnSpc>
                <a:spcBef>
                  <a:spcPts val="0"/>
                </a:spcBef>
                <a:spcAft>
                  <a:spcPts val="0"/>
                </a:spcAft>
                <a:buClr>
                  <a:srgbClr val="FFFFFF"/>
                </a:buClr>
                <a:buSzPts val="1300"/>
                <a:buFont typeface="Constantia"/>
                <a:buNone/>
              </a:pPr>
              <a:r>
                <a:rPr b="0" i="0" lang="nl-BE" sz="1300" u="none" cap="none" strike="noStrike">
                  <a:solidFill>
                    <a:srgbClr val="FFFFFF"/>
                  </a:solidFill>
                  <a:latin typeface="Constantia"/>
                  <a:ea typeface="Constantia"/>
                  <a:cs typeface="Constantia"/>
                  <a:sym typeface="Constantia"/>
                </a:rPr>
                <a:t>- En ligne directe jusqu’au troisième degré </a:t>
              </a:r>
              <a:endParaRPr/>
            </a:p>
            <a:p>
              <a:pPr indent="0" lvl="0" marL="0" marR="0" rtl="0" algn="ctr">
                <a:lnSpc>
                  <a:spcPct val="90000"/>
                </a:lnSpc>
                <a:spcBef>
                  <a:spcPts val="455"/>
                </a:spcBef>
                <a:spcAft>
                  <a:spcPts val="0"/>
                </a:spcAft>
                <a:buClr>
                  <a:srgbClr val="FFFFFF"/>
                </a:buClr>
                <a:buSzPts val="1300"/>
                <a:buFont typeface="Constantia"/>
                <a:buNone/>
              </a:pPr>
              <a:r>
                <a:rPr b="0" i="0" lang="nl-BE" sz="1300" u="none" cap="none" strike="noStrike">
                  <a:solidFill>
                    <a:srgbClr val="FFFFFF"/>
                  </a:solidFill>
                  <a:latin typeface="Constantia"/>
                  <a:ea typeface="Constantia"/>
                  <a:cs typeface="Constantia"/>
                  <a:sym typeface="Constantia"/>
                </a:rPr>
                <a:t>- En ligne collatérale jusqu’au quatrième degré</a:t>
              </a:r>
              <a:endParaRPr/>
            </a:p>
            <a:p>
              <a:pPr indent="0" lvl="0" marL="0" marR="0" rtl="0" algn="ctr">
                <a:lnSpc>
                  <a:spcPct val="90000"/>
                </a:lnSpc>
                <a:spcBef>
                  <a:spcPts val="455"/>
                </a:spcBef>
                <a:spcAft>
                  <a:spcPts val="0"/>
                </a:spcAft>
                <a:buClr>
                  <a:srgbClr val="FFFFFF"/>
                </a:buClr>
                <a:buSzPts val="1300"/>
                <a:buFont typeface="Constantia"/>
                <a:buNone/>
              </a:pPr>
              <a:r>
                <a:rPr b="0" i="0" lang="nl-BE" sz="1300" u="none" cap="none" strike="noStrike">
                  <a:solidFill>
                    <a:srgbClr val="FFFFFF"/>
                  </a:solidFill>
                  <a:latin typeface="Constantia"/>
                  <a:ea typeface="Constantia"/>
                  <a:cs typeface="Constantia"/>
                  <a:sym typeface="Constantia"/>
                </a:rPr>
                <a:t>- Une cohabitation légale</a:t>
              </a:r>
              <a:endParaRPr/>
            </a:p>
          </p:txBody>
        </p:sp>
        <p:sp>
          <p:nvSpPr>
            <p:cNvPr id="175" name="Google Shape;175;p28"/>
            <p:cNvSpPr/>
            <p:nvPr/>
          </p:nvSpPr>
          <p:spPr>
            <a:xfrm>
              <a:off x="4628793" y="573650"/>
              <a:ext cx="2235630" cy="2682756"/>
            </a:xfrm>
            <a:prstGeom prst="roundRect">
              <a:avLst>
                <a:gd fmla="val 5000" name="adj"/>
              </a:avLst>
            </a:prstGeom>
            <a:solidFill>
              <a:srgbClr val="0DCF99"/>
            </a:solidFill>
            <a:ln cap="flat" cmpd="sng" w="254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6" name="Google Shape;176;p28"/>
            <p:cNvSpPr txBox="1"/>
            <p:nvPr/>
          </p:nvSpPr>
          <p:spPr>
            <a:xfrm rot="-5400000">
              <a:off x="3758974" y="1456565"/>
              <a:ext cx="2186764" cy="434030"/>
            </a:xfrm>
            <a:prstGeom prst="rect">
              <a:avLst/>
            </a:prstGeom>
            <a:noFill/>
            <a:ln>
              <a:noFill/>
            </a:ln>
          </p:spPr>
          <p:txBody>
            <a:bodyPr anchorCtr="0" anchor="t" bIns="0" lIns="0" spcFirstLastPara="1" rIns="57775" wrap="square" tIns="44575">
              <a:noAutofit/>
            </a:bodyPr>
            <a:lstStyle/>
            <a:p>
              <a:pPr indent="0" lvl="0" marL="0" marR="0" rtl="0" algn="ctr">
                <a:lnSpc>
                  <a:spcPct val="90000"/>
                </a:lnSpc>
                <a:spcBef>
                  <a:spcPts val="0"/>
                </a:spcBef>
                <a:spcAft>
                  <a:spcPts val="0"/>
                </a:spcAft>
                <a:buClr>
                  <a:schemeClr val="dk1"/>
                </a:buClr>
                <a:buSzPts val="1300"/>
                <a:buFont typeface="Calibri"/>
                <a:buNone/>
              </a:pPr>
              <a:r>
                <a:t/>
              </a:r>
              <a:endParaRPr b="0" i="0" sz="1300" u="none" cap="none" strike="noStrike">
                <a:solidFill>
                  <a:srgbClr val="FFFFFF"/>
                </a:solidFill>
                <a:latin typeface="Constantia"/>
                <a:ea typeface="Constantia"/>
                <a:cs typeface="Constantia"/>
                <a:sym typeface="Constantia"/>
              </a:endParaRPr>
            </a:p>
          </p:txBody>
        </p:sp>
        <p:sp>
          <p:nvSpPr>
            <p:cNvPr id="177" name="Google Shape;177;p28"/>
            <p:cNvSpPr/>
            <p:nvPr/>
          </p:nvSpPr>
          <p:spPr>
            <a:xfrm rot="5400000">
              <a:off x="4363138" y="1845198"/>
              <a:ext cx="394042" cy="335344"/>
            </a:xfrm>
            <a:prstGeom prst="flowChartExtract">
              <a:avLst/>
            </a:prstGeom>
            <a:solidFill>
              <a:srgbClr val="FFFFFF"/>
            </a:solidFill>
            <a:ln cap="flat" cmpd="sng" w="25400">
              <a:solidFill>
                <a:srgbClr val="08D0D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8" name="Google Shape;178;p28"/>
            <p:cNvSpPr/>
            <p:nvPr/>
          </p:nvSpPr>
          <p:spPr>
            <a:xfrm>
              <a:off x="5075919" y="573650"/>
              <a:ext cx="1665544" cy="2682756"/>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9" name="Google Shape;179;p28"/>
            <p:cNvSpPr txBox="1"/>
            <p:nvPr/>
          </p:nvSpPr>
          <p:spPr>
            <a:xfrm>
              <a:off x="5075919" y="573650"/>
              <a:ext cx="1665544" cy="2682756"/>
            </a:xfrm>
            <a:prstGeom prst="rect">
              <a:avLst/>
            </a:prstGeom>
            <a:noFill/>
            <a:ln>
              <a:noFill/>
            </a:ln>
          </p:spPr>
          <p:txBody>
            <a:bodyPr anchorCtr="0" anchor="t" bIns="0" lIns="0" spcFirstLastPara="1" rIns="0" wrap="square" tIns="44575">
              <a:noAutofit/>
            </a:bodyPr>
            <a:lstStyle/>
            <a:p>
              <a:pPr indent="0" lvl="0" marL="0" marR="0" rtl="0" algn="ctr">
                <a:lnSpc>
                  <a:spcPct val="90000"/>
                </a:lnSpc>
                <a:spcBef>
                  <a:spcPts val="0"/>
                </a:spcBef>
                <a:spcAft>
                  <a:spcPts val="0"/>
                </a:spcAft>
                <a:buClr>
                  <a:srgbClr val="FFFFFF"/>
                </a:buClr>
                <a:buSzPts val="1300"/>
                <a:buFont typeface="Constantia"/>
                <a:buNone/>
              </a:pPr>
              <a:r>
                <a:rPr b="0" i="0" lang="nl-BE" sz="1300" u="none" cap="none" strike="noStrike">
                  <a:solidFill>
                    <a:srgbClr val="FFFFFF"/>
                  </a:solidFill>
                  <a:latin typeface="Constantia"/>
                  <a:ea typeface="Constantia"/>
                  <a:cs typeface="Constantia"/>
                  <a:sym typeface="Constantia"/>
                </a:rPr>
                <a:t>- Un candidat</a:t>
              </a:r>
              <a:endParaRPr/>
            </a:p>
            <a:p>
              <a:pPr indent="0" lvl="0" marL="0" marR="0" rtl="0" algn="ctr">
                <a:lnSpc>
                  <a:spcPct val="90000"/>
                </a:lnSpc>
                <a:spcBef>
                  <a:spcPts val="455"/>
                </a:spcBef>
                <a:spcAft>
                  <a:spcPts val="0"/>
                </a:spcAft>
                <a:buClr>
                  <a:schemeClr val="dk1"/>
                </a:buClr>
                <a:buSzPts val="1300"/>
                <a:buFont typeface="Calibri"/>
                <a:buNone/>
              </a:pPr>
              <a:r>
                <a:t/>
              </a:r>
              <a:endParaRPr b="0" i="0" sz="1300" u="none" cap="none" strike="noStrike">
                <a:solidFill>
                  <a:srgbClr val="FFFFFF"/>
                </a:solidFill>
                <a:latin typeface="Constantia"/>
                <a:ea typeface="Constantia"/>
                <a:cs typeface="Constantia"/>
                <a:sym typeface="Constantia"/>
              </a:endParaRPr>
            </a:p>
            <a:p>
              <a:pPr indent="0" lvl="0" marL="0" marR="0" rtl="0" algn="ctr">
                <a:lnSpc>
                  <a:spcPct val="90000"/>
                </a:lnSpc>
                <a:spcBef>
                  <a:spcPts val="455"/>
                </a:spcBef>
                <a:spcAft>
                  <a:spcPts val="0"/>
                </a:spcAft>
                <a:buClr>
                  <a:srgbClr val="FFFFFF"/>
                </a:buClr>
                <a:buSzPts val="1300"/>
                <a:buFont typeface="Constantia"/>
                <a:buNone/>
              </a:pPr>
              <a:r>
                <a:rPr b="0" i="0" lang="nl-BE" sz="1300" u="none" cap="none" strike="noStrike">
                  <a:solidFill>
                    <a:srgbClr val="FFFFFF"/>
                  </a:solidFill>
                  <a:latin typeface="Constantia"/>
                  <a:ea typeface="Constantia"/>
                  <a:cs typeface="Constantia"/>
                  <a:sym typeface="Constantia"/>
                </a:rPr>
                <a:t>- Un soumissionnaire </a:t>
              </a:r>
              <a:endParaRPr/>
            </a:p>
            <a:p>
              <a:pPr indent="0" lvl="0" marL="0" marR="0" rtl="0" algn="ctr">
                <a:lnSpc>
                  <a:spcPct val="90000"/>
                </a:lnSpc>
                <a:spcBef>
                  <a:spcPts val="455"/>
                </a:spcBef>
                <a:spcAft>
                  <a:spcPts val="0"/>
                </a:spcAft>
                <a:buClr>
                  <a:schemeClr val="dk1"/>
                </a:buClr>
                <a:buSzPts val="1300"/>
                <a:buFont typeface="Calibri"/>
                <a:buNone/>
              </a:pPr>
              <a:r>
                <a:t/>
              </a:r>
              <a:endParaRPr b="0" i="0" sz="1300" u="none" cap="none" strike="noStrike">
                <a:solidFill>
                  <a:srgbClr val="FFFFFF"/>
                </a:solidFill>
                <a:latin typeface="Constantia"/>
                <a:ea typeface="Constantia"/>
                <a:cs typeface="Constantia"/>
                <a:sym typeface="Constantia"/>
              </a:endParaRPr>
            </a:p>
            <a:p>
              <a:pPr indent="0" lvl="0" marL="0" marR="0" rtl="0" algn="ctr">
                <a:lnSpc>
                  <a:spcPct val="90000"/>
                </a:lnSpc>
                <a:spcBef>
                  <a:spcPts val="455"/>
                </a:spcBef>
                <a:spcAft>
                  <a:spcPts val="0"/>
                </a:spcAft>
                <a:buClr>
                  <a:srgbClr val="FFFFFF"/>
                </a:buClr>
                <a:buSzPts val="1300"/>
                <a:buFont typeface="Constantia"/>
                <a:buNone/>
              </a:pPr>
              <a:r>
                <a:rPr b="0" i="0" lang="nl-BE" sz="1300" u="none" cap="none" strike="noStrike">
                  <a:solidFill>
                    <a:srgbClr val="FFFFFF"/>
                  </a:solidFill>
                  <a:latin typeface="Constantia"/>
                  <a:ea typeface="Constantia"/>
                  <a:cs typeface="Constantia"/>
                  <a:sym typeface="Constantia"/>
                </a:rPr>
                <a:t>- Toute autre personne physique qui exerce pour le compte d’un candidat ou d’un soumissionnaire un pouvoir de représentation, de décision ou de contrôle</a:t>
              </a:r>
              <a:endParaRPr/>
            </a:p>
          </p:txBody>
        </p:sp>
      </p:grpSp>
      <p:sp>
        <p:nvSpPr>
          <p:cNvPr id="180" name="Google Shape;180;p28"/>
          <p:cNvSpPr txBox="1"/>
          <p:nvPr/>
        </p:nvSpPr>
        <p:spPr>
          <a:xfrm>
            <a:off x="498760" y="918752"/>
            <a:ext cx="8218487" cy="3671887"/>
          </a:xfrm>
          <a:prstGeom prst="rect">
            <a:avLst/>
          </a:prstGeom>
          <a:noFill/>
          <a:ln>
            <a:noFill/>
          </a:ln>
        </p:spPr>
        <p:txBody>
          <a:bodyPr anchorCtr="0" anchor="t" bIns="45700" lIns="91425" spcFirstLastPara="1" rIns="91425" wrap="square" tIns="45700">
            <a:normAutofit/>
          </a:bodyPr>
          <a:lstStyle/>
          <a:p>
            <a:pPr indent="0" lvl="0" marL="0" marR="0" rtl="0" algn="l">
              <a:spcBef>
                <a:spcPts val="0"/>
              </a:spcBef>
              <a:spcAft>
                <a:spcPts val="0"/>
              </a:spcAft>
              <a:buClr>
                <a:schemeClr val="accent3"/>
              </a:buClr>
              <a:buSzPts val="2800"/>
              <a:buFont typeface="Noto Sans Symbols"/>
              <a:buNone/>
            </a:pPr>
            <a:r>
              <a:t/>
            </a:r>
            <a:endParaRPr b="0" i="0" sz="2800" u="none" cap="none" strike="noStrike">
              <a:solidFill>
                <a:schemeClr val="dk1"/>
              </a:solidFill>
              <a:latin typeface="Calibri"/>
              <a:ea typeface="Calibri"/>
              <a:cs typeface="Calibri"/>
              <a:sym typeface="Calibri"/>
            </a:endParaRPr>
          </a:p>
          <a:p>
            <a:pPr indent="0" lvl="0" marL="0" marR="0" rtl="0" algn="l">
              <a:spcBef>
                <a:spcPts val="560"/>
              </a:spcBef>
              <a:spcAft>
                <a:spcPts val="0"/>
              </a:spcAft>
              <a:buClr>
                <a:schemeClr val="accent3"/>
              </a:buClr>
              <a:buSzPts val="2800"/>
              <a:buFont typeface="Arial"/>
              <a:buNone/>
            </a:pPr>
            <a:r>
              <a:t/>
            </a:r>
            <a:endParaRPr b="0" i="0" sz="2800" u="none" cap="none" strike="noStrike">
              <a:solidFill>
                <a:schemeClr val="dk1"/>
              </a:solidFill>
              <a:latin typeface="Arial"/>
              <a:ea typeface="Arial"/>
              <a:cs typeface="Arial"/>
              <a:sym typeface="Arial"/>
            </a:endParaRPr>
          </a:p>
          <a:p>
            <a:pPr indent="0" lvl="0" marL="0" marR="0" rtl="0" algn="l">
              <a:spcBef>
                <a:spcPts val="560"/>
              </a:spcBef>
              <a:spcAft>
                <a:spcPts val="0"/>
              </a:spcAft>
              <a:buClr>
                <a:schemeClr val="accent3"/>
              </a:buClr>
              <a:buSzPts val="2800"/>
              <a:buFont typeface="Arial"/>
              <a:buNone/>
            </a:pPr>
            <a:r>
              <a:t/>
            </a:r>
            <a:endParaRPr b="0" i="0" sz="2800" u="none" cap="none" strike="noStrike">
              <a:solidFill>
                <a:schemeClr val="dk1"/>
              </a:solidFill>
              <a:latin typeface="Arial"/>
              <a:ea typeface="Arial"/>
              <a:cs typeface="Arial"/>
              <a:sym typeface="Arial"/>
            </a:endParaRPr>
          </a:p>
          <a:p>
            <a:pPr indent="0" lvl="0" marL="0" marR="0" rtl="0" algn="l">
              <a:spcBef>
                <a:spcPts val="560"/>
              </a:spcBef>
              <a:spcAft>
                <a:spcPts val="0"/>
              </a:spcAft>
              <a:buClr>
                <a:schemeClr val="accent3"/>
              </a:buClr>
              <a:buSzPts val="2800"/>
              <a:buFont typeface="Arial"/>
              <a:buNone/>
            </a:pPr>
            <a:r>
              <a:t/>
            </a:r>
            <a:endParaRPr b="0" i="0" sz="2800" u="none" cap="none" strike="noStrike">
              <a:solidFill>
                <a:schemeClr val="dk1"/>
              </a:solidFill>
              <a:latin typeface="Arial"/>
              <a:ea typeface="Arial"/>
              <a:cs typeface="Arial"/>
              <a:sym typeface="Arial"/>
            </a:endParaRPr>
          </a:p>
          <a:p>
            <a:pPr indent="0" lvl="0" marL="0" marR="0" rtl="0" algn="l">
              <a:spcBef>
                <a:spcPts val="560"/>
              </a:spcBef>
              <a:spcAft>
                <a:spcPts val="0"/>
              </a:spcAft>
              <a:buClr>
                <a:schemeClr val="accent3"/>
              </a:buClr>
              <a:buSzPts val="2800"/>
              <a:buFont typeface="Arial"/>
              <a:buNone/>
            </a:pPr>
            <a:r>
              <a:t/>
            </a:r>
            <a:endParaRPr b="0" i="0" sz="2800" u="none" cap="none" strike="noStrike">
              <a:solidFill>
                <a:schemeClr val="dk1"/>
              </a:solidFill>
              <a:latin typeface="Arial"/>
              <a:ea typeface="Arial"/>
              <a:cs typeface="Arial"/>
              <a:sym typeface="Arial"/>
            </a:endParaRPr>
          </a:p>
          <a:p>
            <a:pPr indent="0" lvl="0" marL="0" marR="0" rtl="0" algn="ctr">
              <a:spcBef>
                <a:spcPts val="560"/>
              </a:spcBef>
              <a:spcAft>
                <a:spcPts val="0"/>
              </a:spcAft>
              <a:buClr>
                <a:schemeClr val="accent3"/>
              </a:buClr>
              <a:buSzPts val="2800"/>
              <a:buFont typeface="Arial"/>
              <a:buNone/>
            </a:pPr>
            <a:r>
              <a:t/>
            </a:r>
            <a:endParaRPr b="0" i="0" sz="2800" u="none" cap="none" strike="noStrike">
              <a:solidFill>
                <a:srgbClr val="FF0000"/>
              </a:solidFill>
              <a:latin typeface="Arial"/>
              <a:ea typeface="Arial"/>
              <a:cs typeface="Arial"/>
              <a:sym typeface="Arial"/>
            </a:endParaRPr>
          </a:p>
          <a:p>
            <a:pPr indent="0" lvl="0" marL="0" marR="0" rtl="0" algn="ctr">
              <a:spcBef>
                <a:spcPts val="560"/>
              </a:spcBef>
              <a:spcAft>
                <a:spcPts val="0"/>
              </a:spcAft>
              <a:buClr>
                <a:schemeClr val="accent3"/>
              </a:buClr>
              <a:buSzPts val="2800"/>
              <a:buFont typeface="Arial"/>
              <a:buNone/>
            </a:pPr>
            <a:r>
              <a:rPr b="0" i="0" lang="nl-BE" sz="2800" u="none" cap="none" strike="noStrike">
                <a:solidFill>
                  <a:srgbClr val="FF0000"/>
                </a:solidFill>
                <a:latin typeface="Arial"/>
                <a:ea typeface="Arial"/>
                <a:cs typeface="Arial"/>
                <a:sym typeface="Arial"/>
              </a:rPr>
              <a:t>PRESOMPTION IRREFRAGABLE DE CI !!!</a:t>
            </a:r>
            <a:endParaRPr b="0" i="0" sz="2800" u="none" cap="none" strike="noStrike">
              <a:solidFill>
                <a:srgbClr val="FF0000"/>
              </a:solidFill>
              <a:latin typeface="Arial"/>
              <a:ea typeface="Arial"/>
              <a:cs typeface="Arial"/>
              <a:sym typeface="Arial"/>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4" name="Shape 184"/>
        <p:cNvGrpSpPr/>
        <p:nvPr/>
      </p:nvGrpSpPr>
      <p:grpSpPr>
        <a:xfrm>
          <a:off x="0" y="0"/>
          <a:ext cx="0" cy="0"/>
          <a:chOff x="0" y="0"/>
          <a:chExt cx="0" cy="0"/>
        </a:xfrm>
      </p:grpSpPr>
      <p:sp>
        <p:nvSpPr>
          <p:cNvPr id="185" name="Google Shape;185;p29"/>
          <p:cNvSpPr txBox="1"/>
          <p:nvPr>
            <p:ph idx="1" type="body"/>
          </p:nvPr>
        </p:nvSpPr>
        <p:spPr>
          <a:xfrm>
            <a:off x="323528" y="483519"/>
            <a:ext cx="8424936" cy="4032447"/>
          </a:xfrm>
          <a:prstGeom prst="rect">
            <a:avLst/>
          </a:prstGeom>
          <a:noFill/>
          <a:ln>
            <a:noFill/>
          </a:ln>
        </p:spPr>
        <p:txBody>
          <a:bodyPr anchorCtr="0" anchor="t" bIns="45700" lIns="91425" spcFirstLastPara="1" rIns="91425" wrap="square" tIns="45700">
            <a:normAutofit/>
          </a:bodyPr>
          <a:lstStyle/>
          <a:p>
            <a:pPr indent="0" lvl="0" marL="0" rtl="0" algn="l">
              <a:lnSpc>
                <a:spcPct val="100000"/>
              </a:lnSpc>
              <a:spcBef>
                <a:spcPts val="0"/>
              </a:spcBef>
              <a:spcAft>
                <a:spcPts val="0"/>
              </a:spcAft>
              <a:buClr>
                <a:srgbClr val="7F7F7F"/>
              </a:buClr>
              <a:buSzPts val="1400"/>
              <a:buNone/>
            </a:pPr>
            <a:r>
              <a:t/>
            </a:r>
            <a:endParaRPr sz="1400">
              <a:solidFill>
                <a:schemeClr val="dk1"/>
              </a:solidFill>
            </a:endParaRPr>
          </a:p>
          <a:p>
            <a:pPr indent="0" lvl="0" marL="0" rtl="0" algn="just">
              <a:lnSpc>
                <a:spcPct val="110000"/>
              </a:lnSpc>
              <a:spcBef>
                <a:spcPts val="400"/>
              </a:spcBef>
              <a:spcAft>
                <a:spcPts val="0"/>
              </a:spcAft>
              <a:buClr>
                <a:srgbClr val="7F7F7F"/>
              </a:buClr>
              <a:buSzPts val="2000"/>
              <a:buNone/>
            </a:pPr>
            <a:r>
              <a:t/>
            </a:r>
            <a:endParaRPr/>
          </a:p>
          <a:p>
            <a:pPr indent="0" lvl="0" marL="0" rtl="0" algn="just">
              <a:lnSpc>
                <a:spcPct val="68750"/>
              </a:lnSpc>
              <a:spcBef>
                <a:spcPts val="640"/>
              </a:spcBef>
              <a:spcAft>
                <a:spcPts val="0"/>
              </a:spcAft>
              <a:buClr>
                <a:srgbClr val="7F7F7F"/>
              </a:buClr>
              <a:buSzPts val="3200"/>
              <a:buNone/>
            </a:pPr>
            <a:r>
              <a:t/>
            </a:r>
            <a:endParaRPr sz="3200"/>
          </a:p>
        </p:txBody>
      </p:sp>
      <p:pic>
        <p:nvPicPr>
          <p:cNvPr id="186" name="Google Shape;186;p29"/>
          <p:cNvPicPr preferRelativeResize="0"/>
          <p:nvPr/>
        </p:nvPicPr>
        <p:blipFill rotWithShape="1">
          <a:blip r:embed="rId3">
            <a:alphaModFix/>
          </a:blip>
          <a:srcRect b="0" l="0" r="0" t="0"/>
          <a:stretch/>
        </p:blipFill>
        <p:spPr>
          <a:xfrm>
            <a:off x="4139952" y="4587974"/>
            <a:ext cx="4320480" cy="509504"/>
          </a:xfrm>
          <a:prstGeom prst="rect">
            <a:avLst/>
          </a:prstGeom>
          <a:noFill/>
          <a:ln>
            <a:noFill/>
          </a:ln>
        </p:spPr>
      </p:pic>
      <p:sp>
        <p:nvSpPr>
          <p:cNvPr id="187" name="Google Shape;187;p29"/>
          <p:cNvSpPr txBox="1"/>
          <p:nvPr>
            <p:ph type="title"/>
          </p:nvPr>
        </p:nvSpPr>
        <p:spPr>
          <a:xfrm>
            <a:off x="395536" y="205978"/>
            <a:ext cx="8424936" cy="27754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rgbClr val="002060"/>
              </a:buClr>
              <a:buSzPts val="2400"/>
              <a:buFont typeface="Arial"/>
              <a:buNone/>
            </a:pPr>
            <a:br>
              <a:rPr lang="nl-BE">
                <a:solidFill>
                  <a:srgbClr val="002060"/>
                </a:solidFill>
              </a:rPr>
            </a:br>
            <a:r>
              <a:rPr lang="nl-BE" sz="2800">
                <a:solidFill>
                  <a:srgbClr val="002060"/>
                </a:solidFill>
              </a:rPr>
              <a:t>Actions</a:t>
            </a:r>
            <a:br>
              <a:rPr lang="nl-BE">
                <a:solidFill>
                  <a:srgbClr val="002060"/>
                </a:solidFill>
              </a:rPr>
            </a:br>
            <a:endParaRPr sz="2800">
              <a:solidFill>
                <a:srgbClr val="002060"/>
              </a:solidFill>
            </a:endParaRPr>
          </a:p>
        </p:txBody>
      </p:sp>
      <p:pic>
        <p:nvPicPr>
          <p:cNvPr id="188" name="Google Shape;188;p29"/>
          <p:cNvPicPr preferRelativeResize="0"/>
          <p:nvPr/>
        </p:nvPicPr>
        <p:blipFill rotWithShape="1">
          <a:blip r:embed="rId4">
            <a:alphaModFix/>
          </a:blip>
          <a:srcRect b="0" l="0" r="0" t="0"/>
          <a:stretch/>
        </p:blipFill>
        <p:spPr>
          <a:xfrm>
            <a:off x="1321919" y="667256"/>
            <a:ext cx="6572170" cy="3808988"/>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2" name="Shape 192"/>
        <p:cNvGrpSpPr/>
        <p:nvPr/>
      </p:nvGrpSpPr>
      <p:grpSpPr>
        <a:xfrm>
          <a:off x="0" y="0"/>
          <a:ext cx="0" cy="0"/>
          <a:chOff x="0" y="0"/>
          <a:chExt cx="0" cy="0"/>
        </a:xfrm>
      </p:grpSpPr>
      <p:pic>
        <p:nvPicPr>
          <p:cNvPr id="193" name="Google Shape;193;p30"/>
          <p:cNvPicPr preferRelativeResize="0"/>
          <p:nvPr/>
        </p:nvPicPr>
        <p:blipFill rotWithShape="1">
          <a:blip r:embed="rId3">
            <a:alphaModFix/>
          </a:blip>
          <a:srcRect b="0" l="0" r="0" t="0"/>
          <a:stretch/>
        </p:blipFill>
        <p:spPr>
          <a:xfrm>
            <a:off x="4139952" y="4587974"/>
            <a:ext cx="4320480" cy="509504"/>
          </a:xfrm>
          <a:prstGeom prst="rect">
            <a:avLst/>
          </a:prstGeom>
          <a:noFill/>
          <a:ln>
            <a:noFill/>
          </a:ln>
        </p:spPr>
      </p:pic>
      <p:sp>
        <p:nvSpPr>
          <p:cNvPr id="194" name="Google Shape;194;p30"/>
          <p:cNvSpPr txBox="1"/>
          <p:nvPr>
            <p:ph type="title"/>
          </p:nvPr>
        </p:nvSpPr>
        <p:spPr>
          <a:xfrm>
            <a:off x="395536" y="205978"/>
            <a:ext cx="8424936" cy="27754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rgbClr val="002060"/>
              </a:buClr>
              <a:buSzPts val="2400"/>
              <a:buFont typeface="Arial"/>
              <a:buNone/>
            </a:pPr>
            <a:br>
              <a:rPr lang="nl-BE">
                <a:solidFill>
                  <a:srgbClr val="002060"/>
                </a:solidFill>
              </a:rPr>
            </a:br>
            <a:br>
              <a:rPr lang="nl-BE">
                <a:solidFill>
                  <a:srgbClr val="002060"/>
                </a:solidFill>
              </a:rPr>
            </a:br>
            <a:br>
              <a:rPr lang="nl-BE">
                <a:solidFill>
                  <a:srgbClr val="002060"/>
                </a:solidFill>
              </a:rPr>
            </a:br>
            <a:r>
              <a:rPr lang="nl-BE">
                <a:solidFill>
                  <a:srgbClr val="002060"/>
                </a:solidFill>
              </a:rPr>
              <a:t>CAS n°2- En cas de position d’associé actif, de direction ou de gestion</a:t>
            </a:r>
            <a:br>
              <a:rPr lang="nl-BE">
                <a:solidFill>
                  <a:srgbClr val="002060"/>
                </a:solidFill>
              </a:rPr>
            </a:br>
            <a:endParaRPr sz="2800">
              <a:solidFill>
                <a:srgbClr val="002060"/>
              </a:solidFill>
            </a:endParaRPr>
          </a:p>
        </p:txBody>
      </p:sp>
      <p:sp>
        <p:nvSpPr>
          <p:cNvPr id="195" name="Google Shape;195;p30"/>
          <p:cNvSpPr txBox="1"/>
          <p:nvPr/>
        </p:nvSpPr>
        <p:spPr>
          <a:xfrm>
            <a:off x="431540" y="1131590"/>
            <a:ext cx="8280920" cy="3477875"/>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BD0D9"/>
              </a:buClr>
              <a:buSzPts val="1900"/>
              <a:buFont typeface="Noto Sans Symbols"/>
              <a:buNone/>
            </a:pPr>
            <a:r>
              <a:rPr b="0" i="0" lang="nl-BE" sz="2000" u="none" cap="none" strike="noStrike">
                <a:solidFill>
                  <a:srgbClr val="000000"/>
                </a:solidFill>
                <a:latin typeface="Constantia"/>
                <a:ea typeface="Constantia"/>
                <a:cs typeface="Constantia"/>
                <a:sym typeface="Constantia"/>
              </a:rPr>
              <a:t>La personne chargée de tout ou partie de la gestion du marché public, lui-même ou par personne interposée : </a:t>
            </a:r>
            <a:endParaRPr/>
          </a:p>
          <a:p>
            <a:pPr indent="-273050" lvl="0" marL="273050" marR="0" rtl="0" algn="l">
              <a:lnSpc>
                <a:spcPct val="100000"/>
              </a:lnSpc>
              <a:spcBef>
                <a:spcPts val="400"/>
              </a:spcBef>
              <a:spcAft>
                <a:spcPts val="0"/>
              </a:spcAft>
              <a:buClr>
                <a:srgbClr val="0BD0D9"/>
              </a:buClr>
              <a:buSzPts val="1900"/>
              <a:buFont typeface="Noto Sans Symbols"/>
              <a:buChar char="⚫"/>
            </a:pPr>
            <a:r>
              <a:rPr b="0" i="0" lang="nl-BE" sz="2000" u="none" cap="none" strike="noStrike">
                <a:solidFill>
                  <a:srgbClr val="000000"/>
                </a:solidFill>
                <a:latin typeface="Constantia"/>
                <a:ea typeface="Constantia"/>
                <a:cs typeface="Constantia"/>
                <a:sym typeface="Constantia"/>
              </a:rPr>
              <a:t>soit est propriétaire, copropriétaire ou associé actif de l’une des entreprises candidates ou soumissionnaires ; </a:t>
            </a:r>
            <a:endParaRPr/>
          </a:p>
          <a:p>
            <a:pPr indent="0" lvl="0" marL="0" marR="0" rtl="0" algn="l">
              <a:lnSpc>
                <a:spcPct val="100000"/>
              </a:lnSpc>
              <a:spcBef>
                <a:spcPts val="400"/>
              </a:spcBef>
              <a:spcAft>
                <a:spcPts val="0"/>
              </a:spcAft>
              <a:buClr>
                <a:srgbClr val="0BD0D9"/>
              </a:buClr>
              <a:buSzPts val="1900"/>
              <a:buFont typeface="Noto Sans Symbols"/>
              <a:buNone/>
            </a:pPr>
            <a:r>
              <a:t/>
            </a:r>
            <a:endParaRPr b="0" i="0" sz="2000" u="none" cap="none" strike="noStrike">
              <a:solidFill>
                <a:srgbClr val="000000"/>
              </a:solidFill>
              <a:latin typeface="Constantia"/>
              <a:ea typeface="Constantia"/>
              <a:cs typeface="Constantia"/>
              <a:sym typeface="Constantia"/>
            </a:endParaRPr>
          </a:p>
          <a:p>
            <a:pPr indent="-273050" lvl="0" marL="273050" marR="0" rtl="0" algn="l">
              <a:lnSpc>
                <a:spcPct val="100000"/>
              </a:lnSpc>
              <a:spcBef>
                <a:spcPts val="400"/>
              </a:spcBef>
              <a:spcAft>
                <a:spcPts val="0"/>
              </a:spcAft>
              <a:buClr>
                <a:srgbClr val="0BD0D9"/>
              </a:buClr>
              <a:buSzPts val="1900"/>
              <a:buFont typeface="Noto Sans Symbols"/>
              <a:buChar char="⚫"/>
            </a:pPr>
            <a:r>
              <a:rPr b="0" i="0" lang="nl-BE" sz="2000" u="none" cap="none" strike="noStrike">
                <a:solidFill>
                  <a:srgbClr val="000000"/>
                </a:solidFill>
                <a:latin typeface="Constantia"/>
                <a:ea typeface="Constantia"/>
                <a:cs typeface="Constantia"/>
                <a:sym typeface="Constantia"/>
              </a:rPr>
              <a:t>soit exerce, en droit ou en fait, un pouvoir de représentation, de décision ou de contrôle sur l’une des entreprises candidates ou soumissionnaires </a:t>
            </a:r>
            <a:endParaRPr/>
          </a:p>
          <a:p>
            <a:pPr indent="0" lvl="0" marL="0" marR="0" rtl="0" algn="l">
              <a:lnSpc>
                <a:spcPct val="100000"/>
              </a:lnSpc>
              <a:spcBef>
                <a:spcPts val="400"/>
              </a:spcBef>
              <a:spcAft>
                <a:spcPts val="0"/>
              </a:spcAft>
              <a:buClr>
                <a:srgbClr val="0BD0D9"/>
              </a:buClr>
              <a:buSzPts val="1900"/>
              <a:buFont typeface="Noto Sans Symbols"/>
              <a:buNone/>
            </a:pPr>
            <a:r>
              <a:t/>
            </a:r>
            <a:endParaRPr b="0" i="0" sz="2000" u="none" cap="none" strike="noStrike">
              <a:solidFill>
                <a:srgbClr val="000000"/>
              </a:solidFill>
              <a:latin typeface="Constantia"/>
              <a:ea typeface="Constantia"/>
              <a:cs typeface="Constantia"/>
              <a:sym typeface="Constantia"/>
            </a:endParaRPr>
          </a:p>
          <a:p>
            <a:pPr indent="0" lvl="0" marL="0" marR="0" rtl="0" algn="ctr">
              <a:lnSpc>
                <a:spcPct val="100000"/>
              </a:lnSpc>
              <a:spcBef>
                <a:spcPts val="400"/>
              </a:spcBef>
              <a:spcAft>
                <a:spcPts val="0"/>
              </a:spcAft>
              <a:buClr>
                <a:srgbClr val="0BD0D9"/>
              </a:buClr>
              <a:buSzPts val="1900"/>
              <a:buFont typeface="Noto Sans Symbols"/>
              <a:buNone/>
            </a:pPr>
            <a:r>
              <a:rPr b="0" i="0" lang="nl-BE" sz="2000" u="none" cap="none" strike="noStrike">
                <a:solidFill>
                  <a:srgbClr val="FF0000"/>
                </a:solidFill>
                <a:latin typeface="Arial"/>
                <a:ea typeface="Arial"/>
                <a:cs typeface="Arial"/>
                <a:sym typeface="Arial"/>
              </a:rPr>
              <a:t>PRESOMPTION IRREFRAGABLE DE CI !!!</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9" name="Shape 199"/>
        <p:cNvGrpSpPr/>
        <p:nvPr/>
      </p:nvGrpSpPr>
      <p:grpSpPr>
        <a:xfrm>
          <a:off x="0" y="0"/>
          <a:ext cx="0" cy="0"/>
          <a:chOff x="0" y="0"/>
          <a:chExt cx="0" cy="0"/>
        </a:xfrm>
      </p:grpSpPr>
      <p:sp>
        <p:nvSpPr>
          <p:cNvPr id="200" name="Google Shape;200;p31"/>
          <p:cNvSpPr txBox="1"/>
          <p:nvPr>
            <p:ph idx="1" type="body"/>
          </p:nvPr>
        </p:nvSpPr>
        <p:spPr>
          <a:xfrm>
            <a:off x="323528" y="483519"/>
            <a:ext cx="8424936" cy="4032447"/>
          </a:xfrm>
          <a:prstGeom prst="rect">
            <a:avLst/>
          </a:prstGeom>
          <a:noFill/>
          <a:ln>
            <a:noFill/>
          </a:ln>
        </p:spPr>
        <p:txBody>
          <a:bodyPr anchorCtr="0" anchor="t" bIns="45700" lIns="91425" spcFirstLastPara="1" rIns="91425" wrap="square" tIns="45700">
            <a:normAutofit/>
          </a:bodyPr>
          <a:lstStyle/>
          <a:p>
            <a:pPr indent="0" lvl="0" marL="0" rtl="0" algn="l">
              <a:lnSpc>
                <a:spcPct val="100000"/>
              </a:lnSpc>
              <a:spcBef>
                <a:spcPts val="0"/>
              </a:spcBef>
              <a:spcAft>
                <a:spcPts val="0"/>
              </a:spcAft>
              <a:buClr>
                <a:srgbClr val="7F7F7F"/>
              </a:buClr>
              <a:buSzPts val="1400"/>
              <a:buNone/>
            </a:pPr>
            <a:r>
              <a:t/>
            </a:r>
            <a:endParaRPr sz="1400">
              <a:solidFill>
                <a:schemeClr val="dk1"/>
              </a:solidFill>
            </a:endParaRPr>
          </a:p>
          <a:p>
            <a:pPr indent="0" lvl="0" marL="0" rtl="0" algn="just">
              <a:lnSpc>
                <a:spcPct val="110000"/>
              </a:lnSpc>
              <a:spcBef>
                <a:spcPts val="400"/>
              </a:spcBef>
              <a:spcAft>
                <a:spcPts val="0"/>
              </a:spcAft>
              <a:buClr>
                <a:srgbClr val="7F7F7F"/>
              </a:buClr>
              <a:buSzPts val="2000"/>
              <a:buNone/>
            </a:pPr>
            <a:r>
              <a:t/>
            </a:r>
            <a:endParaRPr/>
          </a:p>
          <a:p>
            <a:pPr indent="0" lvl="0" marL="0" rtl="0" algn="just">
              <a:lnSpc>
                <a:spcPct val="68750"/>
              </a:lnSpc>
              <a:spcBef>
                <a:spcPts val="640"/>
              </a:spcBef>
              <a:spcAft>
                <a:spcPts val="0"/>
              </a:spcAft>
              <a:buClr>
                <a:srgbClr val="7F7F7F"/>
              </a:buClr>
              <a:buSzPts val="3200"/>
              <a:buNone/>
            </a:pPr>
            <a:r>
              <a:t/>
            </a:r>
            <a:endParaRPr sz="3200"/>
          </a:p>
        </p:txBody>
      </p:sp>
      <p:pic>
        <p:nvPicPr>
          <p:cNvPr id="201" name="Google Shape;201;p31"/>
          <p:cNvPicPr preferRelativeResize="0"/>
          <p:nvPr/>
        </p:nvPicPr>
        <p:blipFill rotWithShape="1">
          <a:blip r:embed="rId3">
            <a:alphaModFix/>
          </a:blip>
          <a:srcRect b="0" l="0" r="0" t="0"/>
          <a:stretch/>
        </p:blipFill>
        <p:spPr>
          <a:xfrm>
            <a:off x="4139952" y="4587974"/>
            <a:ext cx="4320480" cy="509504"/>
          </a:xfrm>
          <a:prstGeom prst="rect">
            <a:avLst/>
          </a:prstGeom>
          <a:noFill/>
          <a:ln>
            <a:noFill/>
          </a:ln>
        </p:spPr>
      </p:pic>
      <p:sp>
        <p:nvSpPr>
          <p:cNvPr id="202" name="Google Shape;202;p31"/>
          <p:cNvSpPr txBox="1"/>
          <p:nvPr>
            <p:ph type="title"/>
          </p:nvPr>
        </p:nvSpPr>
        <p:spPr>
          <a:xfrm>
            <a:off x="395536" y="205978"/>
            <a:ext cx="8424936" cy="27754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rgbClr val="002060"/>
              </a:buClr>
              <a:buSzPts val="2400"/>
              <a:buFont typeface="Arial"/>
              <a:buNone/>
            </a:pPr>
            <a:br>
              <a:rPr lang="nl-BE">
                <a:solidFill>
                  <a:srgbClr val="002060"/>
                </a:solidFill>
              </a:rPr>
            </a:br>
            <a:r>
              <a:rPr lang="nl-BE" sz="2800">
                <a:solidFill>
                  <a:srgbClr val="002060"/>
                </a:solidFill>
              </a:rPr>
              <a:t>Actions</a:t>
            </a:r>
            <a:br>
              <a:rPr lang="nl-BE">
                <a:solidFill>
                  <a:srgbClr val="002060"/>
                </a:solidFill>
              </a:rPr>
            </a:br>
            <a:endParaRPr sz="2800">
              <a:solidFill>
                <a:srgbClr val="002060"/>
              </a:solidFill>
            </a:endParaRPr>
          </a:p>
        </p:txBody>
      </p:sp>
      <p:pic>
        <p:nvPicPr>
          <p:cNvPr id="203" name="Google Shape;203;p31"/>
          <p:cNvPicPr preferRelativeResize="0"/>
          <p:nvPr/>
        </p:nvPicPr>
        <p:blipFill rotWithShape="1">
          <a:blip r:embed="rId4">
            <a:alphaModFix/>
          </a:blip>
          <a:srcRect b="0" l="0" r="0" t="0"/>
          <a:stretch/>
        </p:blipFill>
        <p:spPr>
          <a:xfrm>
            <a:off x="1321919" y="667256"/>
            <a:ext cx="6572170" cy="3808988"/>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7" name="Shape 207"/>
        <p:cNvGrpSpPr/>
        <p:nvPr/>
      </p:nvGrpSpPr>
      <p:grpSpPr>
        <a:xfrm>
          <a:off x="0" y="0"/>
          <a:ext cx="0" cy="0"/>
          <a:chOff x="0" y="0"/>
          <a:chExt cx="0" cy="0"/>
        </a:xfrm>
      </p:grpSpPr>
      <p:pic>
        <p:nvPicPr>
          <p:cNvPr id="208" name="Google Shape;208;p32"/>
          <p:cNvPicPr preferRelativeResize="0"/>
          <p:nvPr/>
        </p:nvPicPr>
        <p:blipFill rotWithShape="1">
          <a:blip r:embed="rId3">
            <a:alphaModFix/>
          </a:blip>
          <a:srcRect b="0" l="0" r="0" t="0"/>
          <a:stretch/>
        </p:blipFill>
        <p:spPr>
          <a:xfrm>
            <a:off x="4139952" y="4587974"/>
            <a:ext cx="4320480" cy="509504"/>
          </a:xfrm>
          <a:prstGeom prst="rect">
            <a:avLst/>
          </a:prstGeom>
          <a:noFill/>
          <a:ln>
            <a:noFill/>
          </a:ln>
        </p:spPr>
      </p:pic>
      <p:sp>
        <p:nvSpPr>
          <p:cNvPr id="209" name="Google Shape;209;p32"/>
          <p:cNvSpPr txBox="1"/>
          <p:nvPr>
            <p:ph type="title"/>
          </p:nvPr>
        </p:nvSpPr>
        <p:spPr>
          <a:xfrm>
            <a:off x="395536" y="205978"/>
            <a:ext cx="8424936" cy="27754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rgbClr val="002060"/>
              </a:buClr>
              <a:buSzPts val="2400"/>
              <a:buFont typeface="Arial"/>
              <a:buNone/>
            </a:pPr>
            <a:br>
              <a:rPr lang="nl-BE">
                <a:solidFill>
                  <a:srgbClr val="002060"/>
                </a:solidFill>
              </a:rPr>
            </a:br>
            <a:br>
              <a:rPr lang="nl-BE">
                <a:solidFill>
                  <a:srgbClr val="002060"/>
                </a:solidFill>
              </a:rPr>
            </a:br>
            <a:br>
              <a:rPr lang="nl-BE">
                <a:solidFill>
                  <a:srgbClr val="002060"/>
                </a:solidFill>
              </a:rPr>
            </a:br>
            <a:r>
              <a:rPr lang="nl-BE">
                <a:solidFill>
                  <a:srgbClr val="002060"/>
                </a:solidFill>
              </a:rPr>
              <a:t>CAS n°3- En cas de détention d’une part du capital social</a:t>
            </a:r>
            <a:br>
              <a:rPr lang="nl-BE">
                <a:solidFill>
                  <a:srgbClr val="002060"/>
                </a:solidFill>
              </a:rPr>
            </a:br>
            <a:endParaRPr sz="2800">
              <a:solidFill>
                <a:srgbClr val="002060"/>
              </a:solidFill>
            </a:endParaRPr>
          </a:p>
        </p:txBody>
      </p:sp>
      <p:sp>
        <p:nvSpPr>
          <p:cNvPr id="210" name="Google Shape;210;p32"/>
          <p:cNvSpPr txBox="1"/>
          <p:nvPr/>
        </p:nvSpPr>
        <p:spPr>
          <a:xfrm>
            <a:off x="431540" y="1131590"/>
            <a:ext cx="8280900" cy="28629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Clr>
                <a:schemeClr val="accent3"/>
              </a:buClr>
              <a:buSzPts val="3200"/>
              <a:buFont typeface="Noto Sans Symbols"/>
              <a:buNone/>
            </a:pPr>
            <a:r>
              <a:rPr b="0" i="0" lang="nl-BE" sz="3200" u="none" cap="none" strike="noStrike">
                <a:solidFill>
                  <a:schemeClr val="dk1"/>
                </a:solidFill>
                <a:latin typeface="Calibri"/>
                <a:ea typeface="Calibri"/>
                <a:cs typeface="Calibri"/>
                <a:sym typeface="Calibri"/>
              </a:rPr>
              <a:t>La personne participant à la passation et/ou à l’exécution du marché public détient un </a:t>
            </a:r>
            <a:r>
              <a:rPr b="1" i="0" lang="nl-BE" sz="3200" u="none" cap="none" strike="noStrike">
                <a:solidFill>
                  <a:schemeClr val="dk1"/>
                </a:solidFill>
                <a:latin typeface="Calibri"/>
                <a:ea typeface="Calibri"/>
                <a:cs typeface="Calibri"/>
                <a:sym typeface="Calibri"/>
              </a:rPr>
              <a:t>minimum</a:t>
            </a:r>
            <a:r>
              <a:rPr b="0" i="0" lang="nl-BE" sz="3200" u="none" cap="none" strike="noStrike">
                <a:solidFill>
                  <a:schemeClr val="dk1"/>
                </a:solidFill>
                <a:latin typeface="Calibri"/>
                <a:ea typeface="Calibri"/>
                <a:cs typeface="Calibri"/>
                <a:sym typeface="Calibri"/>
              </a:rPr>
              <a:t> de </a:t>
            </a:r>
            <a:r>
              <a:rPr b="1" i="0" lang="nl-BE" sz="3200" u="none" cap="none" strike="noStrike">
                <a:solidFill>
                  <a:schemeClr val="dk1"/>
                </a:solidFill>
                <a:latin typeface="Calibri"/>
                <a:ea typeface="Calibri"/>
                <a:cs typeface="Calibri"/>
                <a:sym typeface="Calibri"/>
              </a:rPr>
              <a:t>5% au moins du capital social </a:t>
            </a:r>
            <a:r>
              <a:rPr b="0" i="0" lang="nl-BE" sz="3200" u="none" cap="none" strike="noStrike">
                <a:solidFill>
                  <a:schemeClr val="dk1"/>
                </a:solidFill>
                <a:latin typeface="Calibri"/>
                <a:ea typeface="Calibri"/>
                <a:cs typeface="Calibri"/>
                <a:sym typeface="Calibri"/>
              </a:rPr>
              <a:t>d’une entreprise candidate ou soumissionnaire. </a:t>
            </a:r>
            <a:endParaRPr/>
          </a:p>
          <a:p>
            <a:pPr indent="0" lvl="0" marL="0" marR="0" rtl="0" algn="ctr">
              <a:spcBef>
                <a:spcPts val="0"/>
              </a:spcBef>
              <a:spcAft>
                <a:spcPts val="0"/>
              </a:spcAft>
              <a:buClr>
                <a:schemeClr val="accent3"/>
              </a:buClr>
              <a:buSzPts val="3200"/>
              <a:buFont typeface="Noto Sans Symbols"/>
              <a:buNone/>
            </a:pPr>
            <a:r>
              <a:t/>
            </a:r>
            <a:endParaRPr b="0" i="0" sz="3200" u="none" cap="none" strike="noStrike">
              <a:solidFill>
                <a:schemeClr val="dk1"/>
              </a:solidFill>
              <a:latin typeface="Arial"/>
              <a:ea typeface="Arial"/>
              <a:cs typeface="Arial"/>
              <a:sym typeface="Arial"/>
            </a:endParaRPr>
          </a:p>
          <a:p>
            <a:pPr indent="0" lvl="0" marL="0" marR="0" rtl="0" algn="ctr">
              <a:spcBef>
                <a:spcPts val="0"/>
              </a:spcBef>
              <a:spcAft>
                <a:spcPts val="0"/>
              </a:spcAft>
              <a:buClr>
                <a:schemeClr val="accent3"/>
              </a:buClr>
              <a:buSzPts val="2000"/>
              <a:buFont typeface="Noto Sans Symbols"/>
              <a:buNone/>
            </a:pPr>
            <a:r>
              <a:rPr b="0" i="0" lang="nl-BE" sz="2000" u="none" cap="none" strike="noStrike">
                <a:solidFill>
                  <a:srgbClr val="FF0000"/>
                </a:solidFill>
                <a:latin typeface="Arial"/>
                <a:ea typeface="Arial"/>
                <a:cs typeface="Arial"/>
                <a:sym typeface="Arial"/>
              </a:rPr>
              <a:t>PRESOMPTION REFRAGABLE DE CI</a:t>
            </a:r>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4" name="Shape 214"/>
        <p:cNvGrpSpPr/>
        <p:nvPr/>
      </p:nvGrpSpPr>
      <p:grpSpPr>
        <a:xfrm>
          <a:off x="0" y="0"/>
          <a:ext cx="0" cy="0"/>
          <a:chOff x="0" y="0"/>
          <a:chExt cx="0" cy="0"/>
        </a:xfrm>
      </p:grpSpPr>
      <p:sp>
        <p:nvSpPr>
          <p:cNvPr id="215" name="Google Shape;215;p33"/>
          <p:cNvSpPr txBox="1"/>
          <p:nvPr>
            <p:ph idx="1" type="body"/>
          </p:nvPr>
        </p:nvSpPr>
        <p:spPr>
          <a:xfrm>
            <a:off x="323528" y="483519"/>
            <a:ext cx="8424936" cy="4032447"/>
          </a:xfrm>
          <a:prstGeom prst="rect">
            <a:avLst/>
          </a:prstGeom>
          <a:noFill/>
          <a:ln>
            <a:noFill/>
          </a:ln>
        </p:spPr>
        <p:txBody>
          <a:bodyPr anchorCtr="0" anchor="t" bIns="45700" lIns="91425" spcFirstLastPara="1" rIns="91425" wrap="square" tIns="45700">
            <a:normAutofit/>
          </a:bodyPr>
          <a:lstStyle/>
          <a:p>
            <a:pPr indent="0" lvl="0" marL="0" rtl="0" algn="l">
              <a:lnSpc>
                <a:spcPct val="100000"/>
              </a:lnSpc>
              <a:spcBef>
                <a:spcPts val="0"/>
              </a:spcBef>
              <a:spcAft>
                <a:spcPts val="0"/>
              </a:spcAft>
              <a:buClr>
                <a:srgbClr val="7F7F7F"/>
              </a:buClr>
              <a:buSzPts val="1400"/>
              <a:buNone/>
            </a:pPr>
            <a:r>
              <a:t/>
            </a:r>
            <a:endParaRPr sz="1400">
              <a:solidFill>
                <a:schemeClr val="dk1"/>
              </a:solidFill>
            </a:endParaRPr>
          </a:p>
          <a:p>
            <a:pPr indent="0" lvl="0" marL="0" rtl="0" algn="just">
              <a:lnSpc>
                <a:spcPct val="110000"/>
              </a:lnSpc>
              <a:spcBef>
                <a:spcPts val="400"/>
              </a:spcBef>
              <a:spcAft>
                <a:spcPts val="0"/>
              </a:spcAft>
              <a:buClr>
                <a:srgbClr val="7F7F7F"/>
              </a:buClr>
              <a:buSzPts val="2000"/>
              <a:buNone/>
            </a:pPr>
            <a:r>
              <a:t/>
            </a:r>
            <a:endParaRPr/>
          </a:p>
          <a:p>
            <a:pPr indent="0" lvl="0" marL="0" rtl="0" algn="just">
              <a:lnSpc>
                <a:spcPct val="68750"/>
              </a:lnSpc>
              <a:spcBef>
                <a:spcPts val="640"/>
              </a:spcBef>
              <a:spcAft>
                <a:spcPts val="0"/>
              </a:spcAft>
              <a:buClr>
                <a:srgbClr val="7F7F7F"/>
              </a:buClr>
              <a:buSzPts val="3200"/>
              <a:buNone/>
            </a:pPr>
            <a:r>
              <a:t/>
            </a:r>
            <a:endParaRPr sz="3200"/>
          </a:p>
        </p:txBody>
      </p:sp>
      <p:pic>
        <p:nvPicPr>
          <p:cNvPr id="216" name="Google Shape;216;p33"/>
          <p:cNvPicPr preferRelativeResize="0"/>
          <p:nvPr/>
        </p:nvPicPr>
        <p:blipFill rotWithShape="1">
          <a:blip r:embed="rId3">
            <a:alphaModFix/>
          </a:blip>
          <a:srcRect b="0" l="0" r="0" t="0"/>
          <a:stretch/>
        </p:blipFill>
        <p:spPr>
          <a:xfrm>
            <a:off x="4139952" y="4587974"/>
            <a:ext cx="4320480" cy="509504"/>
          </a:xfrm>
          <a:prstGeom prst="rect">
            <a:avLst/>
          </a:prstGeom>
          <a:noFill/>
          <a:ln>
            <a:noFill/>
          </a:ln>
        </p:spPr>
      </p:pic>
      <p:sp>
        <p:nvSpPr>
          <p:cNvPr id="217" name="Google Shape;217;p33"/>
          <p:cNvSpPr txBox="1"/>
          <p:nvPr>
            <p:ph type="title"/>
          </p:nvPr>
        </p:nvSpPr>
        <p:spPr>
          <a:xfrm>
            <a:off x="395536" y="205978"/>
            <a:ext cx="8424936" cy="27754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rgbClr val="002060"/>
              </a:buClr>
              <a:buSzPts val="2400"/>
              <a:buFont typeface="Arial"/>
              <a:buNone/>
            </a:pPr>
            <a:br>
              <a:rPr lang="nl-BE">
                <a:solidFill>
                  <a:srgbClr val="002060"/>
                </a:solidFill>
              </a:rPr>
            </a:br>
            <a:r>
              <a:rPr lang="nl-BE" sz="2800">
                <a:solidFill>
                  <a:srgbClr val="002060"/>
                </a:solidFill>
              </a:rPr>
              <a:t>Actions</a:t>
            </a:r>
            <a:br>
              <a:rPr lang="nl-BE">
                <a:solidFill>
                  <a:srgbClr val="002060"/>
                </a:solidFill>
              </a:rPr>
            </a:br>
            <a:endParaRPr sz="2800">
              <a:solidFill>
                <a:srgbClr val="002060"/>
              </a:solidFill>
            </a:endParaRPr>
          </a:p>
        </p:txBody>
      </p:sp>
      <p:graphicFrame>
        <p:nvGraphicFramePr>
          <p:cNvPr id="218" name="Google Shape;218;p33"/>
          <p:cNvGraphicFramePr/>
          <p:nvPr/>
        </p:nvGraphicFramePr>
        <p:xfrm>
          <a:off x="683568" y="699542"/>
          <a:ext cx="3000000" cy="3000000"/>
        </p:xfrm>
        <a:graphic>
          <a:graphicData uri="http://schemas.openxmlformats.org/drawingml/2006/table">
            <a:tbl>
              <a:tblPr bandRow="1" firstRow="1">
                <a:noFill/>
                <a:tableStyleId>{CCA2C66A-C2BB-43BA-AA91-4EC3954822C6}</a:tableStyleId>
              </a:tblPr>
              <a:tblGrid>
                <a:gridCol w="4032450"/>
                <a:gridCol w="4032450"/>
              </a:tblGrid>
              <a:tr h="358950">
                <a:tc>
                  <a:txBody>
                    <a:bodyPr/>
                    <a:lstStyle/>
                    <a:p>
                      <a:pPr indent="0" lvl="0" marL="0" marR="0" rtl="0" algn="l">
                        <a:spcBef>
                          <a:spcPts val="0"/>
                        </a:spcBef>
                        <a:spcAft>
                          <a:spcPts val="0"/>
                        </a:spcAft>
                        <a:buNone/>
                      </a:pPr>
                      <a:r>
                        <a:rPr lang="nl-BE" sz="1800"/>
                        <a:t>MEMBRES DU PA</a:t>
                      </a:r>
                      <a:endParaRPr/>
                    </a:p>
                  </a:txBody>
                  <a:tcPr marT="45725" marB="45725" marR="91425" marL="91425"/>
                </a:tc>
                <a:tc>
                  <a:txBody>
                    <a:bodyPr/>
                    <a:lstStyle/>
                    <a:p>
                      <a:pPr indent="0" lvl="0" marL="0" marR="0" rtl="0" algn="l">
                        <a:spcBef>
                          <a:spcPts val="0"/>
                        </a:spcBef>
                        <a:spcAft>
                          <a:spcPts val="0"/>
                        </a:spcAft>
                        <a:buNone/>
                      </a:pPr>
                      <a:r>
                        <a:rPr lang="nl-BE" sz="1800"/>
                        <a:t>Prestataire de Services</a:t>
                      </a:r>
                      <a:endParaRPr/>
                    </a:p>
                  </a:txBody>
                  <a:tcPr marT="45725" marB="45725" marR="91425" marL="91425"/>
                </a:tc>
              </a:tr>
              <a:tr h="1671900">
                <a:tc>
                  <a:txBody>
                    <a:bodyPr/>
                    <a:lstStyle/>
                    <a:p>
                      <a:pPr indent="0" lvl="0" marL="0" marR="0" rtl="0" algn="just">
                        <a:spcBef>
                          <a:spcPts val="0"/>
                        </a:spcBef>
                        <a:spcAft>
                          <a:spcPts val="0"/>
                        </a:spcAft>
                        <a:buClr>
                          <a:schemeClr val="accent3"/>
                        </a:buClr>
                        <a:buSzPts val="1600"/>
                        <a:buFont typeface="Calibri"/>
                        <a:buNone/>
                      </a:pPr>
                      <a:r>
                        <a:rPr lang="nl-BE" sz="1600"/>
                        <a:t>1. INFORMER le pouvoir adjudicataire de la situation;</a:t>
                      </a:r>
                      <a:endParaRPr/>
                    </a:p>
                    <a:p>
                      <a:pPr indent="-355600" lvl="0" marL="457200" marR="0" rtl="0" algn="just">
                        <a:spcBef>
                          <a:spcPts val="0"/>
                        </a:spcBef>
                        <a:spcAft>
                          <a:spcPts val="0"/>
                        </a:spcAft>
                        <a:buClr>
                          <a:schemeClr val="accent3"/>
                        </a:buClr>
                        <a:buSzPts val="1600"/>
                        <a:buFont typeface="Calibri"/>
                        <a:buNone/>
                      </a:pPr>
                      <a:r>
                        <a:t/>
                      </a:r>
                      <a:endParaRPr sz="1600"/>
                    </a:p>
                    <a:p>
                      <a:pPr indent="0" lvl="0" marL="0" marR="0" rtl="0" algn="l">
                        <a:spcBef>
                          <a:spcPts val="0"/>
                        </a:spcBef>
                        <a:spcAft>
                          <a:spcPts val="0"/>
                        </a:spcAft>
                        <a:buNone/>
                      </a:pPr>
                      <a:r>
                        <a:t/>
                      </a:r>
                      <a:endParaRPr sz="1600"/>
                    </a:p>
                  </a:txBody>
                  <a:tcPr marT="45725" marB="45725" marR="91425" marL="91425"/>
                </a:tc>
                <a:tc>
                  <a:txBody>
                    <a:bodyPr/>
                    <a:lstStyle/>
                    <a:p>
                      <a:pPr indent="0" lvl="0" marL="0" marR="0" rtl="0" algn="l">
                        <a:spcBef>
                          <a:spcPts val="0"/>
                        </a:spcBef>
                        <a:spcAft>
                          <a:spcPts val="0"/>
                        </a:spcAft>
                        <a:buNone/>
                      </a:pPr>
                      <a:r>
                        <a:rPr b="0" lang="nl-BE" sz="1600" u="sng"/>
                        <a:t>Si information du CI par lui-même</a:t>
                      </a:r>
                      <a:r>
                        <a:rPr lang="nl-BE" sz="1600"/>
                        <a:t>: vérification par le PA du bien-fondé</a:t>
                      </a:r>
                      <a:r>
                        <a:rPr lang="nl-BE" sz="1600"/>
                        <a:t> de ce conflit d’intérêts avant toute autre mesure</a:t>
                      </a:r>
                      <a:endParaRPr/>
                    </a:p>
                    <a:p>
                      <a:pPr indent="0" lvl="0" marL="0" marR="0" rtl="0" algn="l">
                        <a:spcBef>
                          <a:spcPts val="0"/>
                        </a:spcBef>
                        <a:spcAft>
                          <a:spcPts val="0"/>
                        </a:spcAft>
                        <a:buNone/>
                      </a:pPr>
                      <a:r>
                        <a:rPr lang="nl-BE" sz="1600"/>
                        <a:t>-&gt; Possibilité de mettre fin sans indemnité aux prestations</a:t>
                      </a:r>
                      <a:endParaRPr sz="1600"/>
                    </a:p>
                  </a:txBody>
                  <a:tcPr marT="45725" marB="45725" marR="91425" marL="91425"/>
                </a:tc>
              </a:tr>
              <a:tr h="1764850">
                <a:tc>
                  <a:txBody>
                    <a:bodyPr/>
                    <a:lstStyle/>
                    <a:p>
                      <a:pPr indent="0" lvl="0" marL="0" marR="0" rtl="0" algn="l">
                        <a:lnSpc>
                          <a:spcPct val="100000"/>
                        </a:lnSpc>
                        <a:spcBef>
                          <a:spcPts val="0"/>
                        </a:spcBef>
                        <a:spcAft>
                          <a:spcPts val="0"/>
                        </a:spcAft>
                        <a:buClr>
                          <a:schemeClr val="dk1"/>
                        </a:buClr>
                        <a:buSzPts val="1600"/>
                        <a:buFont typeface="Calibri"/>
                        <a:buNone/>
                      </a:pPr>
                      <a:r>
                        <a:rPr lang="nl-BE" sz="1600"/>
                        <a:t>2. Appréciation du pouvoir adjudicateur </a:t>
                      </a:r>
                      <a:r>
                        <a:rPr b="1" lang="nl-BE" sz="1600"/>
                        <a:t>au cas par cas. </a:t>
                      </a:r>
                      <a:endParaRPr/>
                    </a:p>
                    <a:p>
                      <a:pPr indent="0" lvl="0" marL="0" marR="0" rtl="0" algn="l">
                        <a:spcBef>
                          <a:spcPts val="0"/>
                        </a:spcBef>
                        <a:spcAft>
                          <a:spcPts val="0"/>
                        </a:spcAft>
                        <a:buNone/>
                      </a:pPr>
                      <a:r>
                        <a:t/>
                      </a:r>
                      <a:endParaRPr sz="1600"/>
                    </a:p>
                  </a:txBody>
                  <a:tcPr marT="45725" marB="45725" marR="91425" marL="91425"/>
                </a:tc>
                <a:tc>
                  <a:txBody>
                    <a:bodyPr/>
                    <a:lstStyle/>
                    <a:p>
                      <a:pPr indent="0" lvl="0" marL="0" marR="0" rtl="0" algn="l">
                        <a:spcBef>
                          <a:spcPts val="0"/>
                        </a:spcBef>
                        <a:spcAft>
                          <a:spcPts val="0"/>
                        </a:spcAft>
                        <a:buNone/>
                      </a:pPr>
                      <a:r>
                        <a:rPr lang="nl-BE" sz="1600" u="sng"/>
                        <a:t>Si pas</a:t>
                      </a:r>
                      <a:r>
                        <a:rPr lang="nl-BE" sz="1600" u="sng"/>
                        <a:t> d’information donnée par lui-même</a:t>
                      </a:r>
                      <a:r>
                        <a:rPr lang="nl-BE" sz="1600"/>
                        <a:t>: envoi d’un courrier recommandé ou envoi électronique invitant le PS à fournir des justifications adéquates dans un délai de 12 jours. </a:t>
                      </a:r>
                      <a:endParaRPr/>
                    </a:p>
                    <a:p>
                      <a:pPr indent="0" lvl="0" marL="0" marR="0" rtl="0" algn="l">
                        <a:spcBef>
                          <a:spcPts val="0"/>
                        </a:spcBef>
                        <a:spcAft>
                          <a:spcPts val="0"/>
                        </a:spcAft>
                        <a:buNone/>
                      </a:pPr>
                      <a:r>
                        <a:rPr lang="nl-BE" sz="1600"/>
                        <a:t>-&gt; Possibilité d’annuler le marché</a:t>
                      </a:r>
                      <a:endParaRPr sz="1600"/>
                    </a:p>
                    <a:p>
                      <a:pPr indent="0" lvl="0" marL="0" marR="0" rtl="0" algn="l">
                        <a:spcBef>
                          <a:spcPts val="0"/>
                        </a:spcBef>
                        <a:spcAft>
                          <a:spcPts val="0"/>
                        </a:spcAft>
                        <a:buNone/>
                      </a:pPr>
                      <a:r>
                        <a:t/>
                      </a:r>
                      <a:endParaRPr sz="1600"/>
                    </a:p>
                  </a:txBody>
                  <a:tcPr marT="45725" marB="45725" marR="91425" marL="91425"/>
                </a:tc>
              </a:tr>
            </a:tbl>
          </a:graphicData>
        </a:graphic>
      </p:graphicFrame>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2" name="Shape 222"/>
        <p:cNvGrpSpPr/>
        <p:nvPr/>
      </p:nvGrpSpPr>
      <p:grpSpPr>
        <a:xfrm>
          <a:off x="0" y="0"/>
          <a:ext cx="0" cy="0"/>
          <a:chOff x="0" y="0"/>
          <a:chExt cx="0" cy="0"/>
        </a:xfrm>
      </p:grpSpPr>
      <p:pic>
        <p:nvPicPr>
          <p:cNvPr id="223" name="Google Shape;223;p34"/>
          <p:cNvPicPr preferRelativeResize="0"/>
          <p:nvPr/>
        </p:nvPicPr>
        <p:blipFill rotWithShape="1">
          <a:blip r:embed="rId3">
            <a:alphaModFix/>
          </a:blip>
          <a:srcRect b="0" l="0" r="0" t="0"/>
          <a:stretch/>
        </p:blipFill>
        <p:spPr>
          <a:xfrm>
            <a:off x="4139952" y="4587974"/>
            <a:ext cx="4320480" cy="509504"/>
          </a:xfrm>
          <a:prstGeom prst="rect">
            <a:avLst/>
          </a:prstGeom>
          <a:noFill/>
          <a:ln>
            <a:noFill/>
          </a:ln>
        </p:spPr>
      </p:pic>
      <p:sp>
        <p:nvSpPr>
          <p:cNvPr id="224" name="Google Shape;224;p34"/>
          <p:cNvSpPr txBox="1"/>
          <p:nvPr>
            <p:ph type="title"/>
          </p:nvPr>
        </p:nvSpPr>
        <p:spPr>
          <a:xfrm>
            <a:off x="395536" y="205978"/>
            <a:ext cx="8424936" cy="27754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rgbClr val="002060"/>
              </a:buClr>
              <a:buSzPts val="2400"/>
              <a:buFont typeface="Arial"/>
              <a:buNone/>
            </a:pPr>
            <a:br>
              <a:rPr lang="nl-BE">
                <a:solidFill>
                  <a:srgbClr val="002060"/>
                </a:solidFill>
              </a:rPr>
            </a:br>
            <a:br>
              <a:rPr lang="nl-BE">
                <a:solidFill>
                  <a:srgbClr val="002060"/>
                </a:solidFill>
              </a:rPr>
            </a:br>
            <a:br>
              <a:rPr lang="nl-BE">
                <a:solidFill>
                  <a:srgbClr val="002060"/>
                </a:solidFill>
              </a:rPr>
            </a:br>
            <a:r>
              <a:rPr lang="nl-BE">
                <a:solidFill>
                  <a:srgbClr val="002060"/>
                </a:solidFill>
              </a:rPr>
              <a:t>CAS n°4- En cas de participation à la mise en place du marché concerné</a:t>
            </a:r>
            <a:br>
              <a:rPr lang="nl-BE">
                <a:solidFill>
                  <a:srgbClr val="002060"/>
                </a:solidFill>
              </a:rPr>
            </a:br>
            <a:endParaRPr sz="2800">
              <a:solidFill>
                <a:srgbClr val="002060"/>
              </a:solidFill>
            </a:endParaRPr>
          </a:p>
        </p:txBody>
      </p:sp>
      <p:sp>
        <p:nvSpPr>
          <p:cNvPr id="225" name="Google Shape;225;p34"/>
          <p:cNvSpPr txBox="1"/>
          <p:nvPr/>
        </p:nvSpPr>
        <p:spPr>
          <a:xfrm>
            <a:off x="431540" y="1131590"/>
            <a:ext cx="8280900" cy="33246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BD0D9"/>
              </a:buClr>
              <a:buSzPts val="1140"/>
              <a:buFont typeface="Noto Sans Symbols"/>
              <a:buNone/>
            </a:pPr>
            <a:r>
              <a:rPr b="0" i="0" lang="nl-BE" sz="1200" u="none" cap="none" strike="noStrike">
                <a:solidFill>
                  <a:srgbClr val="000000"/>
                </a:solidFill>
                <a:latin typeface="Constantia"/>
                <a:ea typeface="Constantia"/>
                <a:cs typeface="Constantia"/>
                <a:sym typeface="Constantia"/>
              </a:rPr>
              <a:t>L’accès à la procédure de passation du marché public est formellement contrôlée et limitée pour tout candidat ou soumissionnaire qui : </a:t>
            </a:r>
            <a:endParaRPr/>
          </a:p>
          <a:p>
            <a:pPr indent="-273050" lvl="0" marL="273050" marR="0" rtl="0" algn="l">
              <a:lnSpc>
                <a:spcPct val="100000"/>
              </a:lnSpc>
              <a:spcBef>
                <a:spcPts val="240"/>
              </a:spcBef>
              <a:spcAft>
                <a:spcPts val="0"/>
              </a:spcAft>
              <a:buClr>
                <a:srgbClr val="0BD0D9"/>
              </a:buClr>
              <a:buSzPts val="1140"/>
              <a:buFont typeface="Noto Sans Symbols"/>
              <a:buChar char="⚫"/>
            </a:pPr>
            <a:r>
              <a:rPr b="0" i="0" lang="nl-BE" sz="1200" u="none" cap="none" strike="noStrike">
                <a:solidFill>
                  <a:srgbClr val="000000"/>
                </a:solidFill>
                <a:latin typeface="Constantia"/>
                <a:ea typeface="Constantia"/>
                <a:cs typeface="Constantia"/>
                <a:sym typeface="Constantia"/>
              </a:rPr>
              <a:t>Soit a donné son avis au pouvoir adjudicateur, que ce soit dans le cadre ou non des consultations préalables du pouvoir adjudicateur en vue de préparer la passation du marché public ; </a:t>
            </a:r>
            <a:endParaRPr/>
          </a:p>
          <a:p>
            <a:pPr indent="-200660" lvl="0" marL="273050" marR="0" rtl="0" algn="l">
              <a:lnSpc>
                <a:spcPct val="100000"/>
              </a:lnSpc>
              <a:spcBef>
                <a:spcPts val="240"/>
              </a:spcBef>
              <a:spcAft>
                <a:spcPts val="0"/>
              </a:spcAft>
              <a:buClr>
                <a:srgbClr val="0BD0D9"/>
              </a:buClr>
              <a:buSzPts val="1140"/>
              <a:buFont typeface="Noto Sans Symbols"/>
              <a:buNone/>
            </a:pPr>
            <a:r>
              <a:t/>
            </a:r>
            <a:endParaRPr b="0" i="0" sz="1200" u="none" cap="none" strike="noStrike">
              <a:solidFill>
                <a:srgbClr val="000000"/>
              </a:solidFill>
              <a:latin typeface="Constantia"/>
              <a:ea typeface="Constantia"/>
              <a:cs typeface="Constantia"/>
              <a:sym typeface="Constantia"/>
            </a:endParaRPr>
          </a:p>
          <a:p>
            <a:pPr indent="-273050" lvl="0" marL="273050" marR="0" rtl="0" algn="l">
              <a:lnSpc>
                <a:spcPct val="100000"/>
              </a:lnSpc>
              <a:spcBef>
                <a:spcPts val="240"/>
              </a:spcBef>
              <a:spcAft>
                <a:spcPts val="0"/>
              </a:spcAft>
              <a:buClr>
                <a:srgbClr val="0BD0D9"/>
              </a:buClr>
              <a:buSzPts val="1140"/>
              <a:buFont typeface="Noto Sans Symbols"/>
              <a:buChar char="⚫"/>
            </a:pPr>
            <a:r>
              <a:rPr b="0" i="0" lang="nl-BE" sz="1200" u="none" cap="none" strike="noStrike">
                <a:solidFill>
                  <a:srgbClr val="000000"/>
                </a:solidFill>
                <a:latin typeface="Constantia"/>
                <a:ea typeface="Constantia"/>
                <a:cs typeface="Constantia"/>
                <a:sym typeface="Constantia"/>
              </a:rPr>
              <a:t>Soit a participé d’une autre façon à la préparation de la procédure de passation du marché public ; </a:t>
            </a:r>
            <a:endParaRPr/>
          </a:p>
          <a:p>
            <a:pPr indent="-200660" lvl="0" marL="273050" marR="0" rtl="0" algn="l">
              <a:lnSpc>
                <a:spcPct val="100000"/>
              </a:lnSpc>
              <a:spcBef>
                <a:spcPts val="240"/>
              </a:spcBef>
              <a:spcAft>
                <a:spcPts val="0"/>
              </a:spcAft>
              <a:buClr>
                <a:srgbClr val="0BD0D9"/>
              </a:buClr>
              <a:buSzPts val="1140"/>
              <a:buFont typeface="Noto Sans Symbols"/>
              <a:buNone/>
            </a:pPr>
            <a:r>
              <a:t/>
            </a:r>
            <a:endParaRPr b="0" i="0" sz="1200" u="none" cap="none" strike="noStrike">
              <a:solidFill>
                <a:srgbClr val="000000"/>
              </a:solidFill>
              <a:latin typeface="Constantia"/>
              <a:ea typeface="Constantia"/>
              <a:cs typeface="Constantia"/>
              <a:sym typeface="Constantia"/>
            </a:endParaRPr>
          </a:p>
          <a:p>
            <a:pPr indent="-273050" lvl="0" marL="273050" marR="0" rtl="0" algn="l">
              <a:lnSpc>
                <a:spcPct val="100000"/>
              </a:lnSpc>
              <a:spcBef>
                <a:spcPts val="240"/>
              </a:spcBef>
              <a:spcAft>
                <a:spcPts val="0"/>
              </a:spcAft>
              <a:buClr>
                <a:srgbClr val="0BD0D9"/>
              </a:buClr>
              <a:buSzPts val="1140"/>
              <a:buFont typeface="Noto Sans Symbols"/>
              <a:buChar char="⚫"/>
            </a:pPr>
            <a:r>
              <a:rPr b="0" i="0" lang="nl-BE" sz="1200" u="none" cap="none" strike="noStrike">
                <a:solidFill>
                  <a:srgbClr val="000000"/>
                </a:solidFill>
                <a:latin typeface="Constantia"/>
                <a:ea typeface="Constantia"/>
                <a:cs typeface="Constantia"/>
                <a:sym typeface="Constantia"/>
              </a:rPr>
              <a:t>Soit est une entreprise liée à une personne ayant accompli l’une des missions précédemment décrites. Ce lien doit consister en une influence dominante directe ou indirecte de l’entreprise sur la personne ou de la personne sur l’entreprise. L’existence de cette </a:t>
            </a:r>
            <a:r>
              <a:rPr b="1" i="0" lang="nl-BE" sz="1200" u="none" cap="none" strike="noStrike">
                <a:solidFill>
                  <a:srgbClr val="000000"/>
                </a:solidFill>
                <a:latin typeface="Constantia"/>
                <a:ea typeface="Constantia"/>
                <a:cs typeface="Constantia"/>
                <a:sym typeface="Constantia"/>
              </a:rPr>
              <a:t>influence dominante </a:t>
            </a:r>
            <a:r>
              <a:rPr b="0" i="0" lang="nl-BE" sz="1200" u="none" cap="none" strike="noStrike">
                <a:solidFill>
                  <a:srgbClr val="000000"/>
                </a:solidFill>
                <a:latin typeface="Constantia"/>
                <a:ea typeface="Constantia"/>
                <a:cs typeface="Constantia"/>
                <a:sym typeface="Constantia"/>
              </a:rPr>
              <a:t>est présumée de manière non irréfragable lorsqu’une entreprise, directement ou indirectement, à l’égard d’une autre entreprise: </a:t>
            </a:r>
            <a:endParaRPr/>
          </a:p>
          <a:p>
            <a:pPr indent="-273050" lvl="0" marL="273050" marR="0" rtl="0" algn="l">
              <a:lnSpc>
                <a:spcPct val="100000"/>
              </a:lnSpc>
              <a:spcBef>
                <a:spcPts val="240"/>
              </a:spcBef>
              <a:spcAft>
                <a:spcPts val="0"/>
              </a:spcAft>
              <a:buClr>
                <a:srgbClr val="0BD0D9"/>
              </a:buClr>
              <a:buSzPts val="1140"/>
              <a:buFont typeface="Noto Sans Symbols"/>
              <a:buChar char="⚫"/>
            </a:pPr>
            <a:r>
              <a:rPr b="0" i="0" lang="nl-BE" sz="1200" u="none" cap="none" strike="noStrike">
                <a:solidFill>
                  <a:srgbClr val="000000"/>
                </a:solidFill>
                <a:latin typeface="Constantia"/>
                <a:ea typeface="Constantia"/>
                <a:cs typeface="Constantia"/>
                <a:sym typeface="Constantia"/>
              </a:rPr>
              <a:t> Détient la majorité du capital souscrit de l’entreprise, ou ; </a:t>
            </a:r>
            <a:endParaRPr/>
          </a:p>
          <a:p>
            <a:pPr indent="-273050" lvl="0" marL="273050" marR="0" rtl="0" algn="l">
              <a:lnSpc>
                <a:spcPct val="100000"/>
              </a:lnSpc>
              <a:spcBef>
                <a:spcPts val="240"/>
              </a:spcBef>
              <a:spcAft>
                <a:spcPts val="0"/>
              </a:spcAft>
              <a:buClr>
                <a:srgbClr val="0BD0D9"/>
              </a:buClr>
              <a:buSzPts val="1140"/>
              <a:buFont typeface="Noto Sans Symbols"/>
              <a:buChar char="⚫"/>
            </a:pPr>
            <a:r>
              <a:rPr b="0" i="0" lang="nl-BE" sz="1200" u="none" cap="none" strike="noStrike">
                <a:solidFill>
                  <a:srgbClr val="000000"/>
                </a:solidFill>
                <a:latin typeface="Constantia"/>
                <a:ea typeface="Constantia"/>
                <a:cs typeface="Constantia"/>
                <a:sym typeface="Constantia"/>
              </a:rPr>
              <a:t> Dispose de la majorité des voix attachées aux parts émises par l’entreprise, ou ; </a:t>
            </a:r>
            <a:endParaRPr/>
          </a:p>
          <a:p>
            <a:pPr indent="-273050" lvl="0" marL="273050" marR="0" rtl="0" algn="l">
              <a:lnSpc>
                <a:spcPct val="100000"/>
              </a:lnSpc>
              <a:spcBef>
                <a:spcPts val="240"/>
              </a:spcBef>
              <a:spcAft>
                <a:spcPts val="0"/>
              </a:spcAft>
              <a:buClr>
                <a:srgbClr val="0BD0D9"/>
              </a:buClr>
              <a:buSzPts val="1140"/>
              <a:buFont typeface="Noto Sans Symbols"/>
              <a:buChar char="⚫"/>
            </a:pPr>
            <a:r>
              <a:rPr b="0" i="0" lang="nl-BE" sz="1200" u="none" cap="none" strike="noStrike">
                <a:solidFill>
                  <a:srgbClr val="000000"/>
                </a:solidFill>
                <a:latin typeface="Constantia"/>
                <a:ea typeface="Constantia"/>
                <a:cs typeface="Constantia"/>
                <a:sym typeface="Constantia"/>
              </a:rPr>
              <a:t> Peut désigner plus de la moitié des membres de l’organe d’administration, de direction ou de surveillance de l’entreprise. </a:t>
            </a:r>
            <a:endParaRPr/>
          </a:p>
          <a:p>
            <a:pPr indent="0" lvl="0" marL="0" marR="0" rtl="0" algn="ctr">
              <a:lnSpc>
                <a:spcPct val="100000"/>
              </a:lnSpc>
              <a:spcBef>
                <a:spcPts val="240"/>
              </a:spcBef>
              <a:spcAft>
                <a:spcPts val="0"/>
              </a:spcAft>
              <a:buClr>
                <a:srgbClr val="0BD0D9"/>
              </a:buClr>
              <a:buSzPts val="1140"/>
              <a:buFont typeface="Noto Sans Symbols"/>
              <a:buNone/>
            </a:pPr>
            <a:r>
              <a:rPr b="0" i="0" lang="nl-BE" sz="1200" u="none" cap="none" strike="noStrike">
                <a:solidFill>
                  <a:srgbClr val="FF0000"/>
                </a:solidFill>
                <a:latin typeface="Arial"/>
                <a:ea typeface="Arial"/>
                <a:cs typeface="Arial"/>
                <a:sym typeface="Arial"/>
              </a:rPr>
              <a:t>PRESOMPTION </a:t>
            </a:r>
            <a:r>
              <a:rPr b="0" i="0" lang="nl-BE" sz="1200" u="none" cap="none" strike="noStrike">
                <a:solidFill>
                  <a:srgbClr val="FF0000"/>
                </a:solidFill>
                <a:latin typeface="Arial"/>
                <a:ea typeface="Arial"/>
                <a:cs typeface="Arial"/>
                <a:sym typeface="Arial"/>
              </a:rPr>
              <a:t>RE</a:t>
            </a:r>
            <a:r>
              <a:rPr b="0" i="0" lang="nl-BE" sz="1200" u="none" cap="none" strike="noStrike">
                <a:solidFill>
                  <a:srgbClr val="FF0000"/>
                </a:solidFill>
                <a:latin typeface="Arial"/>
                <a:ea typeface="Arial"/>
                <a:cs typeface="Arial"/>
                <a:sym typeface="Arial"/>
              </a:rPr>
              <a:t>FRAGABLE DE CI</a:t>
            </a:r>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9" name="Shape 229"/>
        <p:cNvGrpSpPr/>
        <p:nvPr/>
      </p:nvGrpSpPr>
      <p:grpSpPr>
        <a:xfrm>
          <a:off x="0" y="0"/>
          <a:ext cx="0" cy="0"/>
          <a:chOff x="0" y="0"/>
          <a:chExt cx="0" cy="0"/>
        </a:xfrm>
      </p:grpSpPr>
      <p:sp>
        <p:nvSpPr>
          <p:cNvPr id="230" name="Google Shape;230;p35"/>
          <p:cNvSpPr txBox="1"/>
          <p:nvPr>
            <p:ph idx="1" type="body"/>
          </p:nvPr>
        </p:nvSpPr>
        <p:spPr>
          <a:xfrm>
            <a:off x="323528" y="483519"/>
            <a:ext cx="8424936" cy="4032447"/>
          </a:xfrm>
          <a:prstGeom prst="rect">
            <a:avLst/>
          </a:prstGeom>
          <a:noFill/>
          <a:ln>
            <a:noFill/>
          </a:ln>
        </p:spPr>
        <p:txBody>
          <a:bodyPr anchorCtr="0" anchor="t" bIns="45700" lIns="91425" spcFirstLastPara="1" rIns="91425" wrap="square" tIns="45700">
            <a:normAutofit/>
          </a:bodyPr>
          <a:lstStyle/>
          <a:p>
            <a:pPr indent="0" lvl="0" marL="0" rtl="0" algn="l">
              <a:lnSpc>
                <a:spcPct val="100000"/>
              </a:lnSpc>
              <a:spcBef>
                <a:spcPts val="0"/>
              </a:spcBef>
              <a:spcAft>
                <a:spcPts val="0"/>
              </a:spcAft>
              <a:buClr>
                <a:srgbClr val="7F7F7F"/>
              </a:buClr>
              <a:buSzPts val="1400"/>
              <a:buNone/>
            </a:pPr>
            <a:r>
              <a:t/>
            </a:r>
            <a:endParaRPr sz="1400">
              <a:solidFill>
                <a:schemeClr val="dk1"/>
              </a:solidFill>
            </a:endParaRPr>
          </a:p>
          <a:p>
            <a:pPr indent="0" lvl="0" marL="0" rtl="0" algn="just">
              <a:lnSpc>
                <a:spcPct val="110000"/>
              </a:lnSpc>
              <a:spcBef>
                <a:spcPts val="400"/>
              </a:spcBef>
              <a:spcAft>
                <a:spcPts val="0"/>
              </a:spcAft>
              <a:buClr>
                <a:srgbClr val="7F7F7F"/>
              </a:buClr>
              <a:buSzPts val="2000"/>
              <a:buNone/>
            </a:pPr>
            <a:r>
              <a:t/>
            </a:r>
            <a:endParaRPr/>
          </a:p>
          <a:p>
            <a:pPr indent="0" lvl="0" marL="0" rtl="0" algn="just">
              <a:lnSpc>
                <a:spcPct val="68750"/>
              </a:lnSpc>
              <a:spcBef>
                <a:spcPts val="640"/>
              </a:spcBef>
              <a:spcAft>
                <a:spcPts val="0"/>
              </a:spcAft>
              <a:buClr>
                <a:srgbClr val="7F7F7F"/>
              </a:buClr>
              <a:buSzPts val="3200"/>
              <a:buNone/>
            </a:pPr>
            <a:r>
              <a:t/>
            </a:r>
            <a:endParaRPr sz="3200"/>
          </a:p>
        </p:txBody>
      </p:sp>
      <p:pic>
        <p:nvPicPr>
          <p:cNvPr id="231" name="Google Shape;231;p35"/>
          <p:cNvPicPr preferRelativeResize="0"/>
          <p:nvPr/>
        </p:nvPicPr>
        <p:blipFill rotWithShape="1">
          <a:blip r:embed="rId3">
            <a:alphaModFix/>
          </a:blip>
          <a:srcRect b="0" l="0" r="0" t="0"/>
          <a:stretch/>
        </p:blipFill>
        <p:spPr>
          <a:xfrm>
            <a:off x="4139952" y="4587974"/>
            <a:ext cx="4320480" cy="509504"/>
          </a:xfrm>
          <a:prstGeom prst="rect">
            <a:avLst/>
          </a:prstGeom>
          <a:noFill/>
          <a:ln>
            <a:noFill/>
          </a:ln>
        </p:spPr>
      </p:pic>
      <p:sp>
        <p:nvSpPr>
          <p:cNvPr id="232" name="Google Shape;232;p35"/>
          <p:cNvSpPr txBox="1"/>
          <p:nvPr>
            <p:ph type="title"/>
          </p:nvPr>
        </p:nvSpPr>
        <p:spPr>
          <a:xfrm>
            <a:off x="395536" y="205978"/>
            <a:ext cx="8424936" cy="27754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rgbClr val="002060"/>
              </a:buClr>
              <a:buSzPts val="2400"/>
              <a:buFont typeface="Arial"/>
              <a:buNone/>
            </a:pPr>
            <a:br>
              <a:rPr lang="nl-BE">
                <a:solidFill>
                  <a:srgbClr val="002060"/>
                </a:solidFill>
              </a:rPr>
            </a:br>
            <a:r>
              <a:rPr lang="nl-BE" sz="2800">
                <a:solidFill>
                  <a:srgbClr val="002060"/>
                </a:solidFill>
              </a:rPr>
              <a:t>Actions</a:t>
            </a:r>
            <a:br>
              <a:rPr lang="nl-BE">
                <a:solidFill>
                  <a:srgbClr val="002060"/>
                </a:solidFill>
              </a:rPr>
            </a:br>
            <a:endParaRPr sz="2800">
              <a:solidFill>
                <a:srgbClr val="002060"/>
              </a:solidFill>
            </a:endParaRPr>
          </a:p>
        </p:txBody>
      </p:sp>
      <p:grpSp>
        <p:nvGrpSpPr>
          <p:cNvPr id="233" name="Google Shape;233;p35"/>
          <p:cNvGrpSpPr/>
          <p:nvPr/>
        </p:nvGrpSpPr>
        <p:grpSpPr>
          <a:xfrm>
            <a:off x="1619672" y="732244"/>
            <a:ext cx="6848923" cy="3602319"/>
            <a:chOff x="0" y="32702"/>
            <a:chExt cx="6848923" cy="3602319"/>
          </a:xfrm>
        </p:grpSpPr>
        <p:sp>
          <p:nvSpPr>
            <p:cNvPr id="234" name="Google Shape;234;p35"/>
            <p:cNvSpPr/>
            <p:nvPr/>
          </p:nvSpPr>
          <p:spPr>
            <a:xfrm>
              <a:off x="0" y="32702"/>
              <a:ext cx="5821585" cy="779852"/>
            </a:xfrm>
            <a:prstGeom prst="roundRect">
              <a:avLst>
                <a:gd fmla="val 10000" name="adj"/>
              </a:avLst>
            </a:prstGeom>
            <a:solidFill>
              <a:schemeClr val="accent1"/>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5" name="Google Shape;235;p35"/>
            <p:cNvSpPr txBox="1"/>
            <p:nvPr/>
          </p:nvSpPr>
          <p:spPr>
            <a:xfrm>
              <a:off x="22841" y="55543"/>
              <a:ext cx="4695686" cy="734170"/>
            </a:xfrm>
            <a:prstGeom prst="rect">
              <a:avLst/>
            </a:prstGeom>
            <a:noFill/>
            <a:ln>
              <a:noFill/>
            </a:ln>
          </p:spPr>
          <p:txBody>
            <a:bodyPr anchorCtr="0" anchor="ctr" bIns="49525" lIns="49525" spcFirstLastPara="1" rIns="49525" wrap="square" tIns="49525">
              <a:noAutofit/>
            </a:bodyPr>
            <a:lstStyle/>
            <a:p>
              <a:pPr indent="0" lvl="0" marL="0" marR="0" rtl="0" algn="l">
                <a:lnSpc>
                  <a:spcPct val="90000"/>
                </a:lnSpc>
                <a:spcBef>
                  <a:spcPts val="0"/>
                </a:spcBef>
                <a:spcAft>
                  <a:spcPts val="0"/>
                </a:spcAft>
                <a:buClr>
                  <a:schemeClr val="lt1"/>
                </a:buClr>
                <a:buSzPts val="1300"/>
                <a:buFont typeface="Calibri"/>
                <a:buNone/>
              </a:pPr>
              <a:r>
                <a:rPr b="0" i="0" lang="nl-BE" sz="1300" u="none" cap="none" strike="noStrike">
                  <a:solidFill>
                    <a:schemeClr val="lt1"/>
                  </a:solidFill>
                  <a:latin typeface="Calibri"/>
                  <a:ea typeface="Calibri"/>
                  <a:cs typeface="Calibri"/>
                  <a:sym typeface="Calibri"/>
                </a:rPr>
                <a:t>Invitation par écrit du candidat ou soumissionnaire concerné  à fournir des justifications pertinentes</a:t>
              </a:r>
              <a:endParaRPr/>
            </a:p>
          </p:txBody>
        </p:sp>
        <p:sp>
          <p:nvSpPr>
            <p:cNvPr id="236" name="Google Shape;236;p35"/>
            <p:cNvSpPr/>
            <p:nvPr/>
          </p:nvSpPr>
          <p:spPr>
            <a:xfrm>
              <a:off x="544261" y="1182455"/>
              <a:ext cx="5760400" cy="761931"/>
            </a:xfrm>
            <a:prstGeom prst="roundRect">
              <a:avLst>
                <a:gd fmla="val 10000" name="adj"/>
              </a:avLst>
            </a:prstGeom>
            <a:solidFill>
              <a:schemeClr val="accent1"/>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7" name="Google Shape;237;p35"/>
            <p:cNvSpPr txBox="1"/>
            <p:nvPr/>
          </p:nvSpPr>
          <p:spPr>
            <a:xfrm>
              <a:off x="566577" y="1204771"/>
              <a:ext cx="4526692" cy="717299"/>
            </a:xfrm>
            <a:prstGeom prst="rect">
              <a:avLst/>
            </a:prstGeom>
            <a:noFill/>
            <a:ln>
              <a:noFill/>
            </a:ln>
          </p:spPr>
          <p:txBody>
            <a:bodyPr anchorCtr="0" anchor="ctr" bIns="49525" lIns="49525" spcFirstLastPara="1" rIns="49525" wrap="square" tIns="49525">
              <a:noAutofit/>
            </a:bodyPr>
            <a:lstStyle/>
            <a:p>
              <a:pPr indent="0" lvl="0" marL="0" marR="0" rtl="0" algn="l">
                <a:lnSpc>
                  <a:spcPct val="90000"/>
                </a:lnSpc>
                <a:spcBef>
                  <a:spcPts val="0"/>
                </a:spcBef>
                <a:spcAft>
                  <a:spcPts val="0"/>
                </a:spcAft>
                <a:buClr>
                  <a:schemeClr val="lt1"/>
                </a:buClr>
                <a:buSzPts val="1300"/>
                <a:buFont typeface="Calibri"/>
                <a:buNone/>
              </a:pPr>
              <a:r>
                <a:rPr b="0" i="0" lang="nl-BE" sz="1300" u="none" cap="none" strike="noStrike">
                  <a:solidFill>
                    <a:schemeClr val="lt1"/>
                  </a:solidFill>
                  <a:latin typeface="Calibri"/>
                  <a:ea typeface="Calibri"/>
                  <a:cs typeface="Calibri"/>
                  <a:sym typeface="Calibri"/>
                </a:rPr>
                <a:t>Transmission dans les 12 jours  et par écrit des justifications  au PA</a:t>
              </a:r>
              <a:endParaRPr/>
            </a:p>
          </p:txBody>
        </p:sp>
        <p:sp>
          <p:nvSpPr>
            <p:cNvPr id="238" name="Google Shape;238;p35"/>
            <p:cNvSpPr/>
            <p:nvPr/>
          </p:nvSpPr>
          <p:spPr>
            <a:xfrm>
              <a:off x="1027338" y="2149985"/>
              <a:ext cx="5821585" cy="1485036"/>
            </a:xfrm>
            <a:prstGeom prst="roundRect">
              <a:avLst>
                <a:gd fmla="val 10000" name="adj"/>
              </a:avLst>
            </a:prstGeom>
            <a:solidFill>
              <a:schemeClr val="accent1"/>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9" name="Google Shape;239;p35"/>
            <p:cNvSpPr txBox="1"/>
            <p:nvPr/>
          </p:nvSpPr>
          <p:spPr>
            <a:xfrm>
              <a:off x="1070833" y="2193480"/>
              <a:ext cx="4532889" cy="1398046"/>
            </a:xfrm>
            <a:prstGeom prst="rect">
              <a:avLst/>
            </a:prstGeom>
            <a:noFill/>
            <a:ln>
              <a:noFill/>
            </a:ln>
          </p:spPr>
          <p:txBody>
            <a:bodyPr anchorCtr="0" anchor="ctr" bIns="49525" lIns="49525" spcFirstLastPara="1" rIns="49525" wrap="square" tIns="49525">
              <a:noAutofit/>
            </a:bodyPr>
            <a:lstStyle/>
            <a:p>
              <a:pPr indent="0" lvl="0" marL="0" marR="0" rtl="0" algn="l">
                <a:lnSpc>
                  <a:spcPct val="90000"/>
                </a:lnSpc>
                <a:spcBef>
                  <a:spcPts val="0"/>
                </a:spcBef>
                <a:spcAft>
                  <a:spcPts val="0"/>
                </a:spcAft>
                <a:buClr>
                  <a:schemeClr val="lt1"/>
                </a:buClr>
                <a:buSzPts val="1300"/>
                <a:buFont typeface="Calibri"/>
                <a:buNone/>
              </a:pPr>
              <a:r>
                <a:rPr b="0" i="0" lang="nl-BE" sz="1300" u="none" cap="none" strike="noStrike">
                  <a:solidFill>
                    <a:schemeClr val="lt1"/>
                  </a:solidFill>
                  <a:latin typeface="Calibri"/>
                  <a:ea typeface="Calibri"/>
                  <a:cs typeface="Calibri"/>
                  <a:sym typeface="Calibri"/>
                </a:rPr>
                <a:t>Décision du PA d’exclure ou non le candidat ou soumissionnaire</a:t>
              </a:r>
              <a:endParaRPr/>
            </a:p>
            <a:p>
              <a:pPr indent="0" lvl="0" marL="0" marR="0" rtl="0" algn="l">
                <a:lnSpc>
                  <a:spcPct val="90000"/>
                </a:lnSpc>
                <a:spcBef>
                  <a:spcPts val="455"/>
                </a:spcBef>
                <a:spcAft>
                  <a:spcPts val="0"/>
                </a:spcAft>
                <a:buClr>
                  <a:schemeClr val="lt1"/>
                </a:buClr>
                <a:buSzPts val="1300"/>
                <a:buFont typeface="Calibri"/>
                <a:buNone/>
              </a:pPr>
              <a:r>
                <a:rPr b="0" i="0" lang="nl-BE" sz="1300" u="none" cap="none" strike="noStrike">
                  <a:solidFill>
                    <a:schemeClr val="lt1"/>
                  </a:solidFill>
                  <a:latin typeface="Calibri"/>
                  <a:ea typeface="Calibri"/>
                  <a:cs typeface="Calibri"/>
                  <a:sym typeface="Calibri"/>
                </a:rPr>
                <a:t>-&gt; L’exclusion n’est de mise que si la personne visée a retiré de prestations précédentes ou de ses liens avec une personne ayant participé au marché un avantage qui empêche ou qui fausse les conditions normales de concurrence. </a:t>
              </a:r>
              <a:endParaRPr/>
            </a:p>
          </p:txBody>
        </p:sp>
        <p:sp>
          <p:nvSpPr>
            <p:cNvPr id="240" name="Google Shape;240;p35"/>
            <p:cNvSpPr/>
            <p:nvPr/>
          </p:nvSpPr>
          <p:spPr>
            <a:xfrm>
              <a:off x="5133548" y="696079"/>
              <a:ext cx="688036" cy="688036"/>
            </a:xfrm>
            <a:prstGeom prst="downArrow">
              <a:avLst>
                <a:gd fmla="val 55000" name="adj1"/>
                <a:gd fmla="val 45000" name="adj2"/>
              </a:avLst>
            </a:prstGeom>
            <a:solidFill>
              <a:srgbClr val="CFD7E7">
                <a:alpha val="89803"/>
              </a:srgbClr>
            </a:solidFill>
            <a:ln cap="flat" cmpd="sng" w="25400">
              <a:solidFill>
                <a:srgbClr val="CFD7E7">
                  <a:alpha val="89803"/>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1" name="Google Shape;241;p35"/>
            <p:cNvSpPr txBox="1"/>
            <p:nvPr/>
          </p:nvSpPr>
          <p:spPr>
            <a:xfrm>
              <a:off x="5288356" y="696079"/>
              <a:ext cx="378420" cy="517747"/>
            </a:xfrm>
            <a:prstGeom prst="rect">
              <a:avLst/>
            </a:prstGeom>
            <a:noFill/>
            <a:ln>
              <a:noFill/>
            </a:ln>
          </p:spPr>
          <p:txBody>
            <a:bodyPr anchorCtr="0" anchor="ctr" bIns="39350" lIns="39350" spcFirstLastPara="1" rIns="39350" wrap="square" tIns="39350">
              <a:noAutofit/>
            </a:bodyPr>
            <a:lstStyle/>
            <a:p>
              <a:pPr indent="0" lvl="0" marL="0" marR="0" rtl="0" algn="ctr">
                <a:lnSpc>
                  <a:spcPct val="90000"/>
                </a:lnSpc>
                <a:spcBef>
                  <a:spcPts val="0"/>
                </a:spcBef>
                <a:spcAft>
                  <a:spcPts val="0"/>
                </a:spcAft>
                <a:buClr>
                  <a:schemeClr val="dk1"/>
                </a:buClr>
                <a:buSzPts val="3100"/>
                <a:buFont typeface="Calibri"/>
                <a:buNone/>
              </a:pPr>
              <a:r>
                <a:t/>
              </a:r>
              <a:endParaRPr b="0" i="0" sz="3100" u="none" cap="none" strike="noStrike">
                <a:solidFill>
                  <a:schemeClr val="dk1"/>
                </a:solidFill>
                <a:latin typeface="Calibri"/>
                <a:ea typeface="Calibri"/>
                <a:cs typeface="Calibri"/>
                <a:sym typeface="Calibri"/>
              </a:endParaRPr>
            </a:p>
          </p:txBody>
        </p:sp>
        <p:sp>
          <p:nvSpPr>
            <p:cNvPr id="242" name="Google Shape;242;p35"/>
            <p:cNvSpPr/>
            <p:nvPr/>
          </p:nvSpPr>
          <p:spPr>
            <a:xfrm>
              <a:off x="5647218" y="1923959"/>
              <a:ext cx="688036" cy="688036"/>
            </a:xfrm>
            <a:prstGeom prst="downArrow">
              <a:avLst>
                <a:gd fmla="val 55000" name="adj1"/>
                <a:gd fmla="val 45000" name="adj2"/>
              </a:avLst>
            </a:prstGeom>
            <a:solidFill>
              <a:srgbClr val="CFD7E7">
                <a:alpha val="89803"/>
              </a:srgbClr>
            </a:solidFill>
            <a:ln cap="flat" cmpd="sng" w="25400">
              <a:solidFill>
                <a:srgbClr val="CFD7E7">
                  <a:alpha val="89803"/>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3" name="Google Shape;243;p35"/>
            <p:cNvSpPr txBox="1"/>
            <p:nvPr/>
          </p:nvSpPr>
          <p:spPr>
            <a:xfrm>
              <a:off x="5802026" y="1923959"/>
              <a:ext cx="378420" cy="517747"/>
            </a:xfrm>
            <a:prstGeom prst="rect">
              <a:avLst/>
            </a:prstGeom>
            <a:noFill/>
            <a:ln>
              <a:noFill/>
            </a:ln>
          </p:spPr>
          <p:txBody>
            <a:bodyPr anchorCtr="0" anchor="ctr" bIns="39350" lIns="39350" spcFirstLastPara="1" rIns="39350" wrap="square" tIns="39350">
              <a:noAutofit/>
            </a:bodyPr>
            <a:lstStyle/>
            <a:p>
              <a:pPr indent="0" lvl="0" marL="0" marR="0" rtl="0" algn="ctr">
                <a:lnSpc>
                  <a:spcPct val="90000"/>
                </a:lnSpc>
                <a:spcBef>
                  <a:spcPts val="0"/>
                </a:spcBef>
                <a:spcAft>
                  <a:spcPts val="0"/>
                </a:spcAft>
                <a:buClr>
                  <a:schemeClr val="dk1"/>
                </a:buClr>
                <a:buSzPts val="3100"/>
                <a:buFont typeface="Calibri"/>
                <a:buNone/>
              </a:pPr>
              <a:r>
                <a:t/>
              </a:r>
              <a:endParaRPr b="0" i="0" sz="3100" u="none" cap="none" strike="noStrike">
                <a:solidFill>
                  <a:schemeClr val="dk1"/>
                </a:solidFill>
                <a:latin typeface="Calibri"/>
                <a:ea typeface="Calibri"/>
                <a:cs typeface="Calibri"/>
                <a:sym typeface="Calibri"/>
              </a:endParaRPr>
            </a:p>
          </p:txBody>
        </p:sp>
      </p:gr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7" name="Shape 247"/>
        <p:cNvGrpSpPr/>
        <p:nvPr/>
      </p:nvGrpSpPr>
      <p:grpSpPr>
        <a:xfrm>
          <a:off x="0" y="0"/>
          <a:ext cx="0" cy="0"/>
          <a:chOff x="0" y="0"/>
          <a:chExt cx="0" cy="0"/>
        </a:xfrm>
      </p:grpSpPr>
      <p:sp>
        <p:nvSpPr>
          <p:cNvPr id="248" name="Google Shape;248;p36"/>
          <p:cNvSpPr txBox="1"/>
          <p:nvPr>
            <p:ph idx="1" type="body"/>
          </p:nvPr>
        </p:nvSpPr>
        <p:spPr>
          <a:xfrm>
            <a:off x="323528" y="483519"/>
            <a:ext cx="8424936" cy="4032447"/>
          </a:xfrm>
          <a:prstGeom prst="rect">
            <a:avLst/>
          </a:prstGeom>
          <a:noFill/>
          <a:ln>
            <a:noFill/>
          </a:ln>
        </p:spPr>
        <p:txBody>
          <a:bodyPr anchorCtr="0" anchor="t" bIns="45700" lIns="91425" spcFirstLastPara="1" rIns="91425" wrap="square" tIns="45700">
            <a:normAutofit/>
          </a:bodyPr>
          <a:lstStyle/>
          <a:p>
            <a:pPr indent="0" lvl="0" marL="0" rtl="0" algn="l">
              <a:lnSpc>
                <a:spcPct val="100000"/>
              </a:lnSpc>
              <a:spcBef>
                <a:spcPts val="0"/>
              </a:spcBef>
              <a:spcAft>
                <a:spcPts val="0"/>
              </a:spcAft>
              <a:buClr>
                <a:srgbClr val="7F7F7F"/>
              </a:buClr>
              <a:buSzPts val="1400"/>
              <a:buNone/>
            </a:pPr>
            <a:r>
              <a:t/>
            </a:r>
            <a:endParaRPr sz="1400">
              <a:solidFill>
                <a:schemeClr val="dk1"/>
              </a:solidFill>
            </a:endParaRPr>
          </a:p>
          <a:p>
            <a:pPr indent="0" lvl="0" marL="0" rtl="0" algn="just">
              <a:lnSpc>
                <a:spcPct val="110000"/>
              </a:lnSpc>
              <a:spcBef>
                <a:spcPts val="400"/>
              </a:spcBef>
              <a:spcAft>
                <a:spcPts val="0"/>
              </a:spcAft>
              <a:buClr>
                <a:srgbClr val="7F7F7F"/>
              </a:buClr>
              <a:buSzPts val="2000"/>
              <a:buNone/>
            </a:pPr>
            <a:r>
              <a:t/>
            </a:r>
            <a:endParaRPr/>
          </a:p>
          <a:p>
            <a:pPr indent="0" lvl="0" marL="0" rtl="0" algn="just">
              <a:lnSpc>
                <a:spcPct val="68750"/>
              </a:lnSpc>
              <a:spcBef>
                <a:spcPts val="640"/>
              </a:spcBef>
              <a:spcAft>
                <a:spcPts val="0"/>
              </a:spcAft>
              <a:buClr>
                <a:srgbClr val="7F7F7F"/>
              </a:buClr>
              <a:buSzPts val="3200"/>
              <a:buNone/>
            </a:pPr>
            <a:r>
              <a:t/>
            </a:r>
            <a:endParaRPr sz="3200"/>
          </a:p>
        </p:txBody>
      </p:sp>
      <p:pic>
        <p:nvPicPr>
          <p:cNvPr id="249" name="Google Shape;249;p36"/>
          <p:cNvPicPr preferRelativeResize="0"/>
          <p:nvPr/>
        </p:nvPicPr>
        <p:blipFill rotWithShape="1">
          <a:blip r:embed="rId3">
            <a:alphaModFix/>
          </a:blip>
          <a:srcRect b="0" l="0" r="0" t="0"/>
          <a:stretch/>
        </p:blipFill>
        <p:spPr>
          <a:xfrm>
            <a:off x="4139952" y="4587974"/>
            <a:ext cx="4320480" cy="509504"/>
          </a:xfrm>
          <a:prstGeom prst="rect">
            <a:avLst/>
          </a:prstGeom>
          <a:noFill/>
          <a:ln>
            <a:noFill/>
          </a:ln>
        </p:spPr>
      </p:pic>
      <p:sp>
        <p:nvSpPr>
          <p:cNvPr id="250" name="Google Shape;250;p36"/>
          <p:cNvSpPr txBox="1"/>
          <p:nvPr>
            <p:ph type="title"/>
          </p:nvPr>
        </p:nvSpPr>
        <p:spPr>
          <a:xfrm>
            <a:off x="395536" y="205978"/>
            <a:ext cx="8424936" cy="27754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rgbClr val="002060"/>
              </a:buClr>
              <a:buSzPts val="2400"/>
              <a:buFont typeface="Arial"/>
              <a:buNone/>
            </a:pPr>
            <a:br>
              <a:rPr lang="nl-BE">
                <a:solidFill>
                  <a:srgbClr val="002060"/>
                </a:solidFill>
              </a:rPr>
            </a:br>
            <a:r>
              <a:rPr lang="nl-BE" sz="2800">
                <a:solidFill>
                  <a:srgbClr val="002060"/>
                </a:solidFill>
              </a:rPr>
              <a:t>Autres actions</a:t>
            </a:r>
            <a:br>
              <a:rPr lang="nl-BE">
                <a:solidFill>
                  <a:srgbClr val="002060"/>
                </a:solidFill>
              </a:rPr>
            </a:br>
            <a:endParaRPr sz="2800">
              <a:solidFill>
                <a:srgbClr val="002060"/>
              </a:solidFill>
            </a:endParaRPr>
          </a:p>
        </p:txBody>
      </p:sp>
      <p:sp>
        <p:nvSpPr>
          <p:cNvPr id="251" name="Google Shape;251;p36"/>
          <p:cNvSpPr txBox="1"/>
          <p:nvPr/>
        </p:nvSpPr>
        <p:spPr>
          <a:xfrm>
            <a:off x="1042949" y="699542"/>
            <a:ext cx="7704856" cy="341632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BD0D9"/>
              </a:buClr>
              <a:buSzPts val="2280"/>
              <a:buFont typeface="Noto Sans Symbols"/>
              <a:buNone/>
            </a:pPr>
            <a:r>
              <a:rPr b="0" i="0" lang="nl-BE" sz="2400" u="none" cap="none" strike="noStrike">
                <a:solidFill>
                  <a:srgbClr val="000000"/>
                </a:solidFill>
                <a:latin typeface="Constantia"/>
                <a:ea typeface="Constantia"/>
                <a:cs typeface="Constantia"/>
                <a:sym typeface="Constantia"/>
              </a:rPr>
              <a:t>- Lors de la procédure de passation </a:t>
            </a:r>
            <a:endParaRPr/>
          </a:p>
          <a:p>
            <a:pPr indent="-273050" lvl="0" marL="273050" marR="0" rtl="0" algn="l">
              <a:lnSpc>
                <a:spcPct val="100000"/>
              </a:lnSpc>
              <a:spcBef>
                <a:spcPts val="480"/>
              </a:spcBef>
              <a:spcAft>
                <a:spcPts val="0"/>
              </a:spcAft>
              <a:buClr>
                <a:srgbClr val="0BD0D9"/>
              </a:buClr>
              <a:buSzPts val="2280"/>
              <a:buFont typeface="Noto Sans Symbols"/>
              <a:buChar char="⮚"/>
            </a:pPr>
            <a:r>
              <a:rPr b="0" i="0" lang="nl-BE" sz="2400" u="none" cap="none" strike="noStrike">
                <a:solidFill>
                  <a:srgbClr val="000000"/>
                </a:solidFill>
                <a:latin typeface="Constantia"/>
                <a:ea typeface="Constantia"/>
                <a:cs typeface="Constantia"/>
                <a:sym typeface="Constantia"/>
              </a:rPr>
              <a:t>Communication aux autres candidats ou soumissionnaires d’informations utiles;</a:t>
            </a:r>
            <a:endParaRPr/>
          </a:p>
          <a:p>
            <a:pPr indent="0" lvl="0" marL="0" marR="0" rtl="0" algn="l">
              <a:lnSpc>
                <a:spcPct val="100000"/>
              </a:lnSpc>
              <a:spcBef>
                <a:spcPts val="480"/>
              </a:spcBef>
              <a:spcAft>
                <a:spcPts val="0"/>
              </a:spcAft>
              <a:buClr>
                <a:srgbClr val="0BD0D9"/>
              </a:buClr>
              <a:buSzPts val="2280"/>
              <a:buFont typeface="Noto Sans Symbols"/>
              <a:buNone/>
            </a:pPr>
            <a:r>
              <a:t/>
            </a:r>
            <a:endParaRPr b="0" i="0" sz="2400" u="none" cap="none" strike="noStrike">
              <a:solidFill>
                <a:srgbClr val="000000"/>
              </a:solidFill>
              <a:latin typeface="Constantia"/>
              <a:ea typeface="Constantia"/>
              <a:cs typeface="Constantia"/>
              <a:sym typeface="Constantia"/>
            </a:endParaRPr>
          </a:p>
          <a:p>
            <a:pPr indent="-273050" lvl="0" marL="273050" marR="0" rtl="0" algn="l">
              <a:lnSpc>
                <a:spcPct val="100000"/>
              </a:lnSpc>
              <a:spcBef>
                <a:spcPts val="480"/>
              </a:spcBef>
              <a:spcAft>
                <a:spcPts val="0"/>
              </a:spcAft>
              <a:buClr>
                <a:srgbClr val="0BD0D9"/>
              </a:buClr>
              <a:buSzPts val="2280"/>
              <a:buFont typeface="Noto Sans Symbols"/>
              <a:buChar char="⮚"/>
            </a:pPr>
            <a:r>
              <a:rPr b="0" i="0" lang="nl-BE" sz="2400" u="none" cap="none" strike="noStrike">
                <a:solidFill>
                  <a:srgbClr val="000000"/>
                </a:solidFill>
                <a:latin typeface="Constantia"/>
                <a:ea typeface="Constantia"/>
                <a:cs typeface="Constantia"/>
                <a:sym typeface="Constantia"/>
              </a:rPr>
              <a:t>Fixation de délais adéquats pour la réception des offres;</a:t>
            </a:r>
            <a:endParaRPr/>
          </a:p>
          <a:p>
            <a:pPr indent="0" lvl="0" marL="0" marR="0" rtl="0" algn="l">
              <a:lnSpc>
                <a:spcPct val="100000"/>
              </a:lnSpc>
              <a:spcBef>
                <a:spcPts val="480"/>
              </a:spcBef>
              <a:spcAft>
                <a:spcPts val="0"/>
              </a:spcAft>
              <a:buClr>
                <a:srgbClr val="0BD0D9"/>
              </a:buClr>
              <a:buSzPts val="2280"/>
              <a:buFont typeface="Noto Sans Symbols"/>
              <a:buNone/>
            </a:pPr>
            <a:r>
              <a:t/>
            </a:r>
            <a:endParaRPr b="0" i="0" sz="2400" u="none" cap="none" strike="noStrike">
              <a:solidFill>
                <a:srgbClr val="000000"/>
              </a:solidFill>
              <a:latin typeface="Constantia"/>
              <a:ea typeface="Constantia"/>
              <a:cs typeface="Constantia"/>
              <a:sym typeface="Constantia"/>
            </a:endParaRPr>
          </a:p>
          <a:p>
            <a:pPr indent="-273050" lvl="0" marL="273050" marR="0" rtl="0" algn="l">
              <a:lnSpc>
                <a:spcPct val="100000"/>
              </a:lnSpc>
              <a:spcBef>
                <a:spcPts val="480"/>
              </a:spcBef>
              <a:spcAft>
                <a:spcPts val="0"/>
              </a:spcAft>
              <a:buClr>
                <a:srgbClr val="0BD0D9"/>
              </a:buClr>
              <a:buSzPts val="2280"/>
              <a:buFont typeface="Noto Sans Symbols"/>
              <a:buChar char="⮚"/>
            </a:pPr>
            <a:r>
              <a:rPr b="0" i="0" lang="nl-BE" sz="2400" u="none" cap="none" strike="noStrike">
                <a:solidFill>
                  <a:srgbClr val="000000"/>
                </a:solidFill>
                <a:latin typeface="Constantia"/>
                <a:ea typeface="Constantia"/>
                <a:cs typeface="Constantia"/>
                <a:sym typeface="Constantia"/>
              </a:rPr>
              <a:t>Pour les </a:t>
            </a:r>
            <a:r>
              <a:rPr b="1" i="0" lang="nl-BE" sz="2400" u="none" cap="none" strike="noStrike">
                <a:solidFill>
                  <a:srgbClr val="000000"/>
                </a:solidFill>
                <a:latin typeface="Constantia"/>
                <a:ea typeface="Constantia"/>
                <a:cs typeface="Constantia"/>
                <a:sym typeface="Constantia"/>
              </a:rPr>
              <a:t>marchés atteignant les seuils européens</a:t>
            </a:r>
            <a:r>
              <a:rPr b="0" i="0" lang="nl-BE" sz="2400" u="none" cap="none" strike="noStrike">
                <a:solidFill>
                  <a:srgbClr val="000000"/>
                </a:solidFill>
                <a:latin typeface="Constantia"/>
                <a:ea typeface="Constantia"/>
                <a:cs typeface="Constantia"/>
                <a:sym typeface="Constantia"/>
              </a:rPr>
              <a:t>, consignation par écrit des mesures adoptées</a:t>
            </a:r>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5" name="Shape 255"/>
        <p:cNvGrpSpPr/>
        <p:nvPr/>
      </p:nvGrpSpPr>
      <p:grpSpPr>
        <a:xfrm>
          <a:off x="0" y="0"/>
          <a:ext cx="0" cy="0"/>
          <a:chOff x="0" y="0"/>
          <a:chExt cx="0" cy="0"/>
        </a:xfrm>
      </p:grpSpPr>
      <p:pic>
        <p:nvPicPr>
          <p:cNvPr id="256" name="Google Shape;256;p37"/>
          <p:cNvPicPr preferRelativeResize="0"/>
          <p:nvPr/>
        </p:nvPicPr>
        <p:blipFill rotWithShape="1">
          <a:blip r:embed="rId3">
            <a:alphaModFix/>
          </a:blip>
          <a:srcRect b="0" l="0" r="0" t="0"/>
          <a:stretch/>
        </p:blipFill>
        <p:spPr>
          <a:xfrm>
            <a:off x="4139952" y="4587974"/>
            <a:ext cx="4320480" cy="509504"/>
          </a:xfrm>
          <a:prstGeom prst="rect">
            <a:avLst/>
          </a:prstGeom>
          <a:noFill/>
          <a:ln>
            <a:noFill/>
          </a:ln>
        </p:spPr>
      </p:pic>
      <p:sp>
        <p:nvSpPr>
          <p:cNvPr id="257" name="Google Shape;257;p37"/>
          <p:cNvSpPr txBox="1"/>
          <p:nvPr>
            <p:ph type="title"/>
          </p:nvPr>
        </p:nvSpPr>
        <p:spPr>
          <a:xfrm>
            <a:off x="395536" y="205978"/>
            <a:ext cx="8424936" cy="27754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rgbClr val="002060"/>
              </a:buClr>
              <a:buSzPts val="2400"/>
              <a:buFont typeface="Arial"/>
              <a:buNone/>
            </a:pPr>
            <a:br>
              <a:rPr lang="nl-BE">
                <a:solidFill>
                  <a:srgbClr val="002060"/>
                </a:solidFill>
              </a:rPr>
            </a:br>
            <a:br>
              <a:rPr lang="nl-BE">
                <a:solidFill>
                  <a:srgbClr val="002060"/>
                </a:solidFill>
              </a:rPr>
            </a:br>
            <a:br>
              <a:rPr lang="nl-BE">
                <a:solidFill>
                  <a:srgbClr val="002060"/>
                </a:solidFill>
              </a:rPr>
            </a:br>
            <a:r>
              <a:rPr lang="nl-BE">
                <a:solidFill>
                  <a:srgbClr val="002060"/>
                </a:solidFill>
              </a:rPr>
              <a:t>CAS n°5- </a:t>
            </a:r>
            <a:r>
              <a:rPr lang="nl-BE">
                <a:solidFill>
                  <a:srgbClr val="002060"/>
                </a:solidFill>
              </a:rPr>
              <a:t>En cas de « Tourniquet »</a:t>
            </a:r>
            <a:br>
              <a:rPr lang="nl-BE">
                <a:solidFill>
                  <a:srgbClr val="002060"/>
                </a:solidFill>
              </a:rPr>
            </a:br>
            <a:endParaRPr sz="2800">
              <a:solidFill>
                <a:srgbClr val="002060"/>
              </a:solidFill>
            </a:endParaRPr>
          </a:p>
        </p:txBody>
      </p:sp>
      <p:grpSp>
        <p:nvGrpSpPr>
          <p:cNvPr id="258" name="Google Shape;258;p37"/>
          <p:cNvGrpSpPr/>
          <p:nvPr/>
        </p:nvGrpSpPr>
        <p:grpSpPr>
          <a:xfrm>
            <a:off x="2395722" y="912544"/>
            <a:ext cx="4064523" cy="3750460"/>
            <a:chOff x="1424122" y="-147038"/>
            <a:chExt cx="4064523" cy="3750460"/>
          </a:xfrm>
        </p:grpSpPr>
        <p:sp>
          <p:nvSpPr>
            <p:cNvPr id="259" name="Google Shape;259;p37"/>
            <p:cNvSpPr/>
            <p:nvPr/>
          </p:nvSpPr>
          <p:spPr>
            <a:xfrm>
              <a:off x="2526837" y="-147038"/>
              <a:ext cx="1930994" cy="1866287"/>
            </a:xfrm>
            <a:prstGeom prst="ellipse">
              <a:avLst/>
            </a:prstGeom>
            <a:solidFill>
              <a:srgbClr val="009DD9"/>
            </a:solidFill>
            <a:ln cap="flat" cmpd="sng" w="254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0" name="Google Shape;260;p37"/>
            <p:cNvSpPr txBox="1"/>
            <p:nvPr/>
          </p:nvSpPr>
          <p:spPr>
            <a:xfrm>
              <a:off x="2809625" y="126273"/>
              <a:ext cx="1365418" cy="1319665"/>
            </a:xfrm>
            <a:prstGeom prst="rect">
              <a:avLst/>
            </a:prstGeom>
            <a:noFill/>
            <a:ln>
              <a:noFill/>
            </a:ln>
          </p:spPr>
          <p:txBody>
            <a:bodyPr anchorCtr="0" anchor="ctr" bIns="12700" lIns="12700" spcFirstLastPara="1" rIns="12700" wrap="square" tIns="12700">
              <a:noAutofit/>
            </a:bodyPr>
            <a:lstStyle/>
            <a:p>
              <a:pPr indent="0" lvl="0" marL="0" marR="0" rtl="0" algn="ctr">
                <a:lnSpc>
                  <a:spcPct val="90000"/>
                </a:lnSpc>
                <a:spcBef>
                  <a:spcPts val="0"/>
                </a:spcBef>
                <a:spcAft>
                  <a:spcPts val="0"/>
                </a:spcAft>
                <a:buClr>
                  <a:srgbClr val="FFFFFF"/>
                </a:buClr>
                <a:buSzPts val="1000"/>
                <a:buFont typeface="Constantia"/>
                <a:buNone/>
              </a:pPr>
              <a:r>
                <a:rPr b="0" i="0" lang="nl-BE" sz="1000" u="none" cap="none" strike="noStrike">
                  <a:solidFill>
                    <a:srgbClr val="FFFFFF"/>
                  </a:solidFill>
                  <a:latin typeface="Constantia"/>
                  <a:ea typeface="Constantia"/>
                  <a:cs typeface="Constantia"/>
                  <a:sym typeface="Constantia"/>
                </a:rPr>
                <a:t>PA </a:t>
              </a:r>
              <a:endParaRPr/>
            </a:p>
            <a:p>
              <a:pPr indent="0" lvl="0" marL="0" marR="0" rtl="0" algn="ctr">
                <a:lnSpc>
                  <a:spcPct val="90000"/>
                </a:lnSpc>
                <a:spcBef>
                  <a:spcPts val="350"/>
                </a:spcBef>
                <a:spcAft>
                  <a:spcPts val="0"/>
                </a:spcAft>
                <a:buClr>
                  <a:srgbClr val="FFFFFF"/>
                </a:buClr>
                <a:buSzPts val="1000"/>
                <a:buFont typeface="Constantia"/>
                <a:buNone/>
              </a:pPr>
              <a:r>
                <a:rPr b="0" i="0" lang="nl-BE" sz="1000" u="none" cap="none" strike="noStrike">
                  <a:solidFill>
                    <a:srgbClr val="FFFFFF"/>
                  </a:solidFill>
                  <a:latin typeface="Constantia"/>
                  <a:ea typeface="Constantia"/>
                  <a:cs typeface="Constantia"/>
                  <a:sym typeface="Constantia"/>
                </a:rPr>
                <a:t>- Collaborateur interne;</a:t>
              </a:r>
              <a:endParaRPr/>
            </a:p>
            <a:p>
              <a:pPr indent="0" lvl="0" marL="0" marR="0" rtl="0" algn="ctr">
                <a:lnSpc>
                  <a:spcPct val="90000"/>
                </a:lnSpc>
                <a:spcBef>
                  <a:spcPts val="350"/>
                </a:spcBef>
                <a:spcAft>
                  <a:spcPts val="0"/>
                </a:spcAft>
                <a:buClr>
                  <a:srgbClr val="FFFFFF"/>
                </a:buClr>
                <a:buSzPts val="1000"/>
                <a:buFont typeface="Constantia"/>
                <a:buNone/>
              </a:pPr>
              <a:r>
                <a:rPr b="0" i="0" lang="nl-BE" sz="1000" u="none" cap="none" strike="noStrike">
                  <a:solidFill>
                    <a:srgbClr val="FFFFFF"/>
                  </a:solidFill>
                  <a:latin typeface="Constantia"/>
                  <a:ea typeface="Constantia"/>
                  <a:cs typeface="Constantia"/>
                  <a:sym typeface="Constantia"/>
                </a:rPr>
                <a:t>- Fonctionnaire;</a:t>
              </a:r>
              <a:endParaRPr/>
            </a:p>
            <a:p>
              <a:pPr indent="0" lvl="0" marL="0" marR="0" rtl="0" algn="ctr">
                <a:lnSpc>
                  <a:spcPct val="90000"/>
                </a:lnSpc>
                <a:spcBef>
                  <a:spcPts val="350"/>
                </a:spcBef>
                <a:spcAft>
                  <a:spcPts val="0"/>
                </a:spcAft>
                <a:buClr>
                  <a:srgbClr val="FFFFFF"/>
                </a:buClr>
                <a:buSzPts val="1000"/>
                <a:buFont typeface="Constantia"/>
                <a:buNone/>
              </a:pPr>
              <a:r>
                <a:rPr b="0" i="0" lang="nl-BE" sz="1000" u="none" cap="none" strike="noStrike">
                  <a:solidFill>
                    <a:srgbClr val="FFFFFF"/>
                  </a:solidFill>
                  <a:latin typeface="Constantia"/>
                  <a:ea typeface="Constantia"/>
                  <a:cs typeface="Constantia"/>
                  <a:sym typeface="Constantia"/>
                </a:rPr>
                <a:t>- Officier public;</a:t>
              </a:r>
              <a:endParaRPr/>
            </a:p>
            <a:p>
              <a:pPr indent="0" lvl="0" marL="0" marR="0" rtl="0" algn="ctr">
                <a:lnSpc>
                  <a:spcPct val="90000"/>
                </a:lnSpc>
                <a:spcBef>
                  <a:spcPts val="350"/>
                </a:spcBef>
                <a:spcAft>
                  <a:spcPts val="0"/>
                </a:spcAft>
                <a:buClr>
                  <a:srgbClr val="FFFFFF"/>
                </a:buClr>
                <a:buSzPts val="1000"/>
                <a:buFont typeface="Constantia"/>
                <a:buNone/>
              </a:pPr>
              <a:r>
                <a:rPr b="0" i="0" lang="nl-BE" sz="1000" u="none" cap="none" strike="noStrike">
                  <a:solidFill>
                    <a:srgbClr val="FFFFFF"/>
                  </a:solidFill>
                  <a:latin typeface="Constantia"/>
                  <a:ea typeface="Constantia"/>
                  <a:cs typeface="Constantia"/>
                  <a:sym typeface="Constantia"/>
                </a:rPr>
                <a:t>- Toute personne liée au PA</a:t>
              </a:r>
              <a:endParaRPr/>
            </a:p>
          </p:txBody>
        </p:sp>
        <p:sp>
          <p:nvSpPr>
            <p:cNvPr id="261" name="Google Shape;261;p37"/>
            <p:cNvSpPr/>
            <p:nvPr/>
          </p:nvSpPr>
          <p:spPr>
            <a:xfrm rot="3600000">
              <a:off x="3952535" y="1539086"/>
              <a:ext cx="241749" cy="506939"/>
            </a:xfrm>
            <a:prstGeom prst="rightArrow">
              <a:avLst>
                <a:gd fmla="val 60000" name="adj1"/>
                <a:gd fmla="val 50000" name="adj2"/>
              </a:avLst>
            </a:prstGeom>
            <a:solidFill>
              <a:srgbClr val="009DD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2" name="Google Shape;262;p37"/>
            <p:cNvSpPr txBox="1"/>
            <p:nvPr/>
          </p:nvSpPr>
          <p:spPr>
            <a:xfrm rot="3600000">
              <a:off x="3970666" y="1609070"/>
              <a:ext cx="169224" cy="304163"/>
            </a:xfrm>
            <a:prstGeom prst="rect">
              <a:avLst/>
            </a:prstGeom>
            <a:noFill/>
            <a:ln>
              <a:noFill/>
            </a:ln>
          </p:spPr>
          <p:txBody>
            <a:bodyPr anchorCtr="0" anchor="ctr" bIns="0" lIns="0" spcFirstLastPara="1" rIns="0" wrap="square" tIns="0">
              <a:noAutofit/>
            </a:bodyPr>
            <a:lstStyle/>
            <a:p>
              <a:pPr indent="0" lvl="0" marL="0" marR="0" rtl="0" algn="ctr">
                <a:lnSpc>
                  <a:spcPct val="90000"/>
                </a:lnSpc>
                <a:spcBef>
                  <a:spcPts val="0"/>
                </a:spcBef>
                <a:spcAft>
                  <a:spcPts val="0"/>
                </a:spcAft>
                <a:buClr>
                  <a:schemeClr val="dk1"/>
                </a:buClr>
                <a:buSzPts val="800"/>
                <a:buFont typeface="Calibri"/>
                <a:buNone/>
              </a:pPr>
              <a:r>
                <a:t/>
              </a:r>
              <a:endParaRPr b="0" i="0" sz="800" u="none" cap="none" strike="noStrike">
                <a:solidFill>
                  <a:srgbClr val="FFFFFF"/>
                </a:solidFill>
                <a:latin typeface="Constantia"/>
                <a:ea typeface="Constantia"/>
                <a:cs typeface="Constantia"/>
                <a:sym typeface="Constantia"/>
              </a:endParaRPr>
            </a:p>
          </p:txBody>
        </p:sp>
        <p:sp>
          <p:nvSpPr>
            <p:cNvPr id="263" name="Google Shape;263;p37"/>
            <p:cNvSpPr/>
            <p:nvPr/>
          </p:nvSpPr>
          <p:spPr>
            <a:xfrm>
              <a:off x="3751699" y="1884170"/>
              <a:ext cx="1736946" cy="1710810"/>
            </a:xfrm>
            <a:prstGeom prst="ellipse">
              <a:avLst/>
            </a:prstGeom>
            <a:solidFill>
              <a:srgbClr val="08D0D9"/>
            </a:solidFill>
            <a:ln cap="flat" cmpd="sng" w="254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4" name="Google Shape;264;p37"/>
            <p:cNvSpPr txBox="1"/>
            <p:nvPr/>
          </p:nvSpPr>
          <p:spPr>
            <a:xfrm>
              <a:off x="4006069" y="2134712"/>
              <a:ext cx="1228206" cy="1209726"/>
            </a:xfrm>
            <a:prstGeom prst="rect">
              <a:avLst/>
            </a:prstGeom>
            <a:noFill/>
            <a:ln>
              <a:noFill/>
            </a:ln>
          </p:spPr>
          <p:txBody>
            <a:bodyPr anchorCtr="0" anchor="ctr" bIns="12700" lIns="12700" spcFirstLastPara="1" rIns="12700" wrap="square" tIns="12700">
              <a:noAutofit/>
            </a:bodyPr>
            <a:lstStyle/>
            <a:p>
              <a:pPr indent="0" lvl="0" marL="0" marR="0" rtl="0" algn="ctr">
                <a:lnSpc>
                  <a:spcPct val="90000"/>
                </a:lnSpc>
                <a:spcBef>
                  <a:spcPts val="0"/>
                </a:spcBef>
                <a:spcAft>
                  <a:spcPts val="0"/>
                </a:spcAft>
                <a:buClr>
                  <a:srgbClr val="FFFFFF"/>
                </a:buClr>
                <a:buSzPts val="1000"/>
                <a:buFont typeface="Constantia"/>
                <a:buNone/>
              </a:pPr>
              <a:r>
                <a:rPr b="0" i="0" lang="nl-BE" sz="1000" u="none" cap="none" strike="noStrike">
                  <a:solidFill>
                    <a:srgbClr val="FFFFFF"/>
                  </a:solidFill>
                  <a:latin typeface="Constantia"/>
                  <a:ea typeface="Constantia"/>
                  <a:cs typeface="Constantia"/>
                  <a:sym typeface="Constantia"/>
                </a:rPr>
                <a:t>Est parti travaillé depuis moins de deux ans dans une autre entreprise</a:t>
              </a:r>
              <a:endParaRPr/>
            </a:p>
          </p:txBody>
        </p:sp>
        <p:sp>
          <p:nvSpPr>
            <p:cNvPr id="265" name="Google Shape;265;p37"/>
            <p:cNvSpPr/>
            <p:nvPr/>
          </p:nvSpPr>
          <p:spPr>
            <a:xfrm rot="10800000">
              <a:off x="3416580" y="2486106"/>
              <a:ext cx="236817" cy="506939"/>
            </a:xfrm>
            <a:prstGeom prst="rightArrow">
              <a:avLst>
                <a:gd fmla="val 60000" name="adj1"/>
                <a:gd fmla="val 50000" name="adj2"/>
              </a:avLst>
            </a:prstGeom>
            <a:solidFill>
              <a:srgbClr val="08D0D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6" name="Google Shape;266;p37"/>
            <p:cNvSpPr txBox="1"/>
            <p:nvPr/>
          </p:nvSpPr>
          <p:spPr>
            <a:xfrm>
              <a:off x="3487625" y="2587494"/>
              <a:ext cx="165772" cy="304163"/>
            </a:xfrm>
            <a:prstGeom prst="rect">
              <a:avLst/>
            </a:prstGeom>
            <a:noFill/>
            <a:ln>
              <a:noFill/>
            </a:ln>
          </p:spPr>
          <p:txBody>
            <a:bodyPr anchorCtr="0" anchor="ctr" bIns="0" lIns="0" spcFirstLastPara="1" rIns="0" wrap="square" tIns="0">
              <a:noAutofit/>
            </a:bodyPr>
            <a:lstStyle/>
            <a:p>
              <a:pPr indent="0" lvl="0" marL="0" marR="0" rtl="0" algn="ctr">
                <a:lnSpc>
                  <a:spcPct val="90000"/>
                </a:lnSpc>
                <a:spcBef>
                  <a:spcPts val="0"/>
                </a:spcBef>
                <a:spcAft>
                  <a:spcPts val="0"/>
                </a:spcAft>
                <a:buClr>
                  <a:schemeClr val="dk1"/>
                </a:buClr>
                <a:buSzPts val="800"/>
                <a:buFont typeface="Calibri"/>
                <a:buNone/>
              </a:pPr>
              <a:r>
                <a:t/>
              </a:r>
              <a:endParaRPr b="0" i="0" sz="800" u="none" cap="none" strike="noStrike">
                <a:solidFill>
                  <a:srgbClr val="FFFFFF"/>
                </a:solidFill>
                <a:latin typeface="Constantia"/>
                <a:ea typeface="Constantia"/>
                <a:cs typeface="Constantia"/>
                <a:sym typeface="Constantia"/>
              </a:endParaRPr>
            </a:p>
          </p:txBody>
        </p:sp>
        <p:sp>
          <p:nvSpPr>
            <p:cNvPr id="267" name="Google Shape;267;p37"/>
            <p:cNvSpPr/>
            <p:nvPr/>
          </p:nvSpPr>
          <p:spPr>
            <a:xfrm>
              <a:off x="1424122" y="1875729"/>
              <a:ext cx="1880751" cy="1727693"/>
            </a:xfrm>
            <a:prstGeom prst="ellipse">
              <a:avLst/>
            </a:prstGeom>
            <a:solidFill>
              <a:srgbClr val="0DCF99"/>
            </a:solidFill>
            <a:ln cap="flat" cmpd="sng" w="254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8" name="Google Shape;268;p37"/>
            <p:cNvSpPr txBox="1"/>
            <p:nvPr/>
          </p:nvSpPr>
          <p:spPr>
            <a:xfrm>
              <a:off x="1699552" y="2128744"/>
              <a:ext cx="1329891" cy="1221663"/>
            </a:xfrm>
            <a:prstGeom prst="rect">
              <a:avLst/>
            </a:prstGeom>
            <a:noFill/>
            <a:ln>
              <a:noFill/>
            </a:ln>
          </p:spPr>
          <p:txBody>
            <a:bodyPr anchorCtr="0" anchor="ctr" bIns="12700" lIns="12700" spcFirstLastPara="1" rIns="12700" wrap="square" tIns="12700">
              <a:noAutofit/>
            </a:bodyPr>
            <a:lstStyle/>
            <a:p>
              <a:pPr indent="0" lvl="0" marL="0" marR="0" rtl="0" algn="ctr">
                <a:lnSpc>
                  <a:spcPct val="90000"/>
                </a:lnSpc>
                <a:spcBef>
                  <a:spcPts val="0"/>
                </a:spcBef>
                <a:spcAft>
                  <a:spcPts val="0"/>
                </a:spcAft>
                <a:buClr>
                  <a:srgbClr val="FFFFFF"/>
                </a:buClr>
                <a:buSzPts val="1000"/>
                <a:buFont typeface="Constantia"/>
                <a:buNone/>
              </a:pPr>
              <a:r>
                <a:rPr b="0" i="0" lang="nl-BE" sz="1000" u="none" cap="none" strike="noStrike">
                  <a:solidFill>
                    <a:srgbClr val="FFFFFF"/>
                  </a:solidFill>
                  <a:latin typeface="Constantia"/>
                  <a:ea typeface="Constantia"/>
                  <a:cs typeface="Constantia"/>
                  <a:sym typeface="Constantia"/>
                </a:rPr>
                <a:t>Candidat ou soumissionnaire dans le cadre d’un marché public pour autant qu’il existe un lien d’activités</a:t>
              </a:r>
              <a:endParaRPr/>
            </a:p>
          </p:txBody>
        </p:sp>
        <p:sp>
          <p:nvSpPr>
            <p:cNvPr id="269" name="Google Shape;269;p37"/>
            <p:cNvSpPr/>
            <p:nvPr/>
          </p:nvSpPr>
          <p:spPr>
            <a:xfrm rot="-3600000">
              <a:off x="2795352" y="1540857"/>
              <a:ext cx="229771" cy="506939"/>
            </a:xfrm>
            <a:prstGeom prst="rightArrow">
              <a:avLst>
                <a:gd fmla="val 60000" name="adj1"/>
                <a:gd fmla="val 50000" name="adj2"/>
              </a:avLst>
            </a:prstGeom>
            <a:solidFill>
              <a:srgbClr val="0DCF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0" name="Google Shape;270;p37"/>
            <p:cNvSpPr txBox="1"/>
            <p:nvPr/>
          </p:nvSpPr>
          <p:spPr>
            <a:xfrm rot="-3600000">
              <a:off x="2812585" y="1672093"/>
              <a:ext cx="160840" cy="304163"/>
            </a:xfrm>
            <a:prstGeom prst="rect">
              <a:avLst/>
            </a:prstGeom>
            <a:noFill/>
            <a:ln>
              <a:noFill/>
            </a:ln>
          </p:spPr>
          <p:txBody>
            <a:bodyPr anchorCtr="0" anchor="ctr" bIns="0" lIns="0" spcFirstLastPara="1" rIns="0" wrap="square" tIns="0">
              <a:noAutofit/>
            </a:bodyPr>
            <a:lstStyle/>
            <a:p>
              <a:pPr indent="0" lvl="0" marL="0" marR="0" rtl="0" algn="ctr">
                <a:lnSpc>
                  <a:spcPct val="90000"/>
                </a:lnSpc>
                <a:spcBef>
                  <a:spcPts val="0"/>
                </a:spcBef>
                <a:spcAft>
                  <a:spcPts val="0"/>
                </a:spcAft>
                <a:buClr>
                  <a:schemeClr val="dk1"/>
                </a:buClr>
                <a:buSzPts val="800"/>
                <a:buFont typeface="Calibri"/>
                <a:buNone/>
              </a:pPr>
              <a:r>
                <a:t/>
              </a:r>
              <a:endParaRPr b="0" i="0" sz="800" u="none" cap="none" strike="noStrike">
                <a:solidFill>
                  <a:srgbClr val="FFFFFF"/>
                </a:solidFill>
                <a:latin typeface="Constantia"/>
                <a:ea typeface="Constantia"/>
                <a:cs typeface="Constantia"/>
                <a:sym typeface="Constantia"/>
              </a:endParaRPr>
            </a:p>
          </p:txBody>
        </p:sp>
      </p:grpSp>
      <p:sp>
        <p:nvSpPr>
          <p:cNvPr id="271" name="Google Shape;271;p37"/>
          <p:cNvSpPr/>
          <p:nvPr/>
        </p:nvSpPr>
        <p:spPr>
          <a:xfrm>
            <a:off x="5508625" y="2428515"/>
            <a:ext cx="3635375" cy="708025"/>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0" i="0" lang="nl-BE" sz="1800" u="none" cap="none" strike="noStrike">
                <a:solidFill>
                  <a:srgbClr val="FF0000"/>
                </a:solidFill>
                <a:latin typeface="Calibri"/>
                <a:ea typeface="Calibri"/>
                <a:cs typeface="Calibri"/>
                <a:sym typeface="Calibri"/>
              </a:rPr>
              <a:t>PRESOMPTION IRREFRAGABLE DE CI</a:t>
            </a:r>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5" name="Shape 275"/>
        <p:cNvGrpSpPr/>
        <p:nvPr/>
      </p:nvGrpSpPr>
      <p:grpSpPr>
        <a:xfrm>
          <a:off x="0" y="0"/>
          <a:ext cx="0" cy="0"/>
          <a:chOff x="0" y="0"/>
          <a:chExt cx="0" cy="0"/>
        </a:xfrm>
      </p:grpSpPr>
      <p:sp>
        <p:nvSpPr>
          <p:cNvPr id="276" name="Google Shape;276;p38"/>
          <p:cNvSpPr txBox="1"/>
          <p:nvPr>
            <p:ph idx="1" type="body"/>
          </p:nvPr>
        </p:nvSpPr>
        <p:spPr>
          <a:xfrm>
            <a:off x="323528" y="483519"/>
            <a:ext cx="8424936" cy="4032447"/>
          </a:xfrm>
          <a:prstGeom prst="rect">
            <a:avLst/>
          </a:prstGeom>
          <a:noFill/>
          <a:ln>
            <a:noFill/>
          </a:ln>
        </p:spPr>
        <p:txBody>
          <a:bodyPr anchorCtr="0" anchor="t" bIns="45700" lIns="91425" spcFirstLastPara="1" rIns="91425" wrap="square" tIns="45700">
            <a:normAutofit/>
          </a:bodyPr>
          <a:lstStyle/>
          <a:p>
            <a:pPr indent="0" lvl="0" marL="0" rtl="0" algn="l">
              <a:lnSpc>
                <a:spcPct val="100000"/>
              </a:lnSpc>
              <a:spcBef>
                <a:spcPts val="0"/>
              </a:spcBef>
              <a:spcAft>
                <a:spcPts val="0"/>
              </a:spcAft>
              <a:buClr>
                <a:srgbClr val="7F7F7F"/>
              </a:buClr>
              <a:buSzPts val="1400"/>
              <a:buNone/>
            </a:pPr>
            <a:r>
              <a:t/>
            </a:r>
            <a:endParaRPr sz="1400">
              <a:solidFill>
                <a:schemeClr val="dk1"/>
              </a:solidFill>
            </a:endParaRPr>
          </a:p>
          <a:p>
            <a:pPr indent="0" lvl="0" marL="0" rtl="0" algn="just">
              <a:lnSpc>
                <a:spcPct val="110000"/>
              </a:lnSpc>
              <a:spcBef>
                <a:spcPts val="400"/>
              </a:spcBef>
              <a:spcAft>
                <a:spcPts val="0"/>
              </a:spcAft>
              <a:buClr>
                <a:srgbClr val="7F7F7F"/>
              </a:buClr>
              <a:buSzPts val="2000"/>
              <a:buNone/>
            </a:pPr>
            <a:r>
              <a:t/>
            </a:r>
            <a:endParaRPr/>
          </a:p>
          <a:p>
            <a:pPr indent="0" lvl="0" marL="0" rtl="0" algn="just">
              <a:lnSpc>
                <a:spcPct val="68750"/>
              </a:lnSpc>
              <a:spcBef>
                <a:spcPts val="640"/>
              </a:spcBef>
              <a:spcAft>
                <a:spcPts val="0"/>
              </a:spcAft>
              <a:buClr>
                <a:srgbClr val="7F7F7F"/>
              </a:buClr>
              <a:buSzPts val="3200"/>
              <a:buNone/>
            </a:pPr>
            <a:r>
              <a:t/>
            </a:r>
            <a:endParaRPr sz="3200"/>
          </a:p>
        </p:txBody>
      </p:sp>
      <p:pic>
        <p:nvPicPr>
          <p:cNvPr id="277" name="Google Shape;277;p38"/>
          <p:cNvPicPr preferRelativeResize="0"/>
          <p:nvPr/>
        </p:nvPicPr>
        <p:blipFill rotWithShape="1">
          <a:blip r:embed="rId3">
            <a:alphaModFix/>
          </a:blip>
          <a:srcRect b="0" l="0" r="0" t="0"/>
          <a:stretch/>
        </p:blipFill>
        <p:spPr>
          <a:xfrm>
            <a:off x="4139952" y="4587974"/>
            <a:ext cx="4320480" cy="509504"/>
          </a:xfrm>
          <a:prstGeom prst="rect">
            <a:avLst/>
          </a:prstGeom>
          <a:noFill/>
          <a:ln>
            <a:noFill/>
          </a:ln>
        </p:spPr>
      </p:pic>
      <p:sp>
        <p:nvSpPr>
          <p:cNvPr id="278" name="Google Shape;278;p38"/>
          <p:cNvSpPr txBox="1"/>
          <p:nvPr>
            <p:ph type="title"/>
          </p:nvPr>
        </p:nvSpPr>
        <p:spPr>
          <a:xfrm>
            <a:off x="395536" y="205978"/>
            <a:ext cx="8424936" cy="27754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rgbClr val="002060"/>
              </a:buClr>
              <a:buSzPts val="2400"/>
              <a:buFont typeface="Arial"/>
              <a:buNone/>
            </a:pPr>
            <a:br>
              <a:rPr lang="nl-BE">
                <a:solidFill>
                  <a:srgbClr val="002060"/>
                </a:solidFill>
              </a:rPr>
            </a:br>
            <a:br>
              <a:rPr lang="nl-BE">
                <a:solidFill>
                  <a:srgbClr val="002060"/>
                </a:solidFill>
              </a:rPr>
            </a:br>
            <a:r>
              <a:rPr lang="nl-BE" sz="2800">
                <a:solidFill>
                  <a:srgbClr val="002060"/>
                </a:solidFill>
              </a:rPr>
              <a:t>Actions</a:t>
            </a:r>
            <a:br>
              <a:rPr lang="nl-BE">
                <a:solidFill>
                  <a:srgbClr val="002060"/>
                </a:solidFill>
              </a:rPr>
            </a:br>
            <a:endParaRPr sz="2800">
              <a:solidFill>
                <a:srgbClr val="002060"/>
              </a:solidFill>
            </a:endParaRPr>
          </a:p>
        </p:txBody>
      </p:sp>
      <p:sp>
        <p:nvSpPr>
          <p:cNvPr id="279" name="Google Shape;279;p38"/>
          <p:cNvSpPr txBox="1"/>
          <p:nvPr/>
        </p:nvSpPr>
        <p:spPr>
          <a:xfrm>
            <a:off x="1475656" y="1921336"/>
            <a:ext cx="6192688" cy="892552"/>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0" i="0" lang="nl-BE" sz="2600" u="none" cap="none" strike="noStrike">
                <a:solidFill>
                  <a:srgbClr val="000000"/>
                </a:solidFill>
                <a:latin typeface="Constantia"/>
                <a:ea typeface="Constantia"/>
                <a:cs typeface="Constantia"/>
                <a:sym typeface="Constantia"/>
              </a:rPr>
              <a:t>Exclusion du candidat ou soumissionnaire de la procédure de passation</a:t>
            </a:r>
            <a:endParaRPr b="0" i="0" sz="1800" u="none" cap="none" strike="noStrike">
              <a:solidFill>
                <a:schemeClr val="dk1"/>
              </a:solidFill>
              <a:latin typeface="Calibri"/>
              <a:ea typeface="Calibri"/>
              <a:cs typeface="Calibri"/>
              <a:sym typeface="Calibri"/>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3" name="Shape 283"/>
        <p:cNvGrpSpPr/>
        <p:nvPr/>
      </p:nvGrpSpPr>
      <p:grpSpPr>
        <a:xfrm>
          <a:off x="0" y="0"/>
          <a:ext cx="0" cy="0"/>
          <a:chOff x="0" y="0"/>
          <a:chExt cx="0" cy="0"/>
        </a:xfrm>
      </p:grpSpPr>
      <p:pic>
        <p:nvPicPr>
          <p:cNvPr id="284" name="Google Shape;284;p41"/>
          <p:cNvPicPr preferRelativeResize="0"/>
          <p:nvPr/>
        </p:nvPicPr>
        <p:blipFill rotWithShape="1">
          <a:blip r:embed="rId3">
            <a:alphaModFix/>
          </a:blip>
          <a:srcRect b="0" l="0" r="0" t="0"/>
          <a:stretch/>
        </p:blipFill>
        <p:spPr>
          <a:xfrm>
            <a:off x="4139952" y="4587974"/>
            <a:ext cx="4320480" cy="509504"/>
          </a:xfrm>
          <a:prstGeom prst="rect">
            <a:avLst/>
          </a:prstGeom>
          <a:noFill/>
          <a:ln>
            <a:noFill/>
          </a:ln>
        </p:spPr>
      </p:pic>
      <p:sp>
        <p:nvSpPr>
          <p:cNvPr id="285" name="Google Shape;285;p41"/>
          <p:cNvSpPr txBox="1"/>
          <p:nvPr>
            <p:ph type="title"/>
          </p:nvPr>
        </p:nvSpPr>
        <p:spPr>
          <a:xfrm>
            <a:off x="395536" y="205978"/>
            <a:ext cx="8424936" cy="277540"/>
          </a:xfrm>
          <a:prstGeom prst="rect">
            <a:avLst/>
          </a:prstGeom>
          <a:noFill/>
          <a:ln>
            <a:noFill/>
          </a:ln>
        </p:spPr>
        <p:txBody>
          <a:bodyPr anchorCtr="0" anchor="ctr" bIns="45700" lIns="91425" spcFirstLastPara="1" rIns="91425" wrap="square" tIns="45700">
            <a:noAutofit/>
          </a:bodyPr>
          <a:lstStyle/>
          <a:p>
            <a:pPr indent="0" lvl="0" marL="0" rtl="0" algn="ctr">
              <a:lnSpc>
                <a:spcPct val="150000"/>
              </a:lnSpc>
              <a:spcBef>
                <a:spcPts val="0"/>
              </a:spcBef>
              <a:spcAft>
                <a:spcPts val="0"/>
              </a:spcAft>
              <a:buClr>
                <a:srgbClr val="002060"/>
              </a:buClr>
              <a:buSzPts val="2400"/>
              <a:buFont typeface="Arial"/>
              <a:buNone/>
            </a:pPr>
            <a:br>
              <a:rPr lang="nl-BE">
                <a:solidFill>
                  <a:srgbClr val="002060"/>
                </a:solidFill>
              </a:rPr>
            </a:br>
            <a:br>
              <a:rPr lang="nl-BE">
                <a:solidFill>
                  <a:srgbClr val="002060"/>
                </a:solidFill>
              </a:rPr>
            </a:br>
            <a:br>
              <a:rPr lang="nl-BE">
                <a:solidFill>
                  <a:srgbClr val="002060"/>
                </a:solidFill>
              </a:rPr>
            </a:br>
            <a:r>
              <a:rPr lang="nl-BE">
                <a:solidFill>
                  <a:srgbClr val="002060"/>
                </a:solidFill>
              </a:rPr>
              <a:t>Autres actions possibles </a:t>
            </a:r>
            <a:br>
              <a:rPr lang="nl-BE">
                <a:solidFill>
                  <a:srgbClr val="002060"/>
                </a:solidFill>
              </a:rPr>
            </a:br>
            <a:br>
              <a:rPr lang="nl-BE">
                <a:solidFill>
                  <a:srgbClr val="002060"/>
                </a:solidFill>
              </a:rPr>
            </a:br>
            <a:endParaRPr sz="2800">
              <a:solidFill>
                <a:srgbClr val="002060"/>
              </a:solidFill>
            </a:endParaRPr>
          </a:p>
        </p:txBody>
      </p:sp>
      <p:sp>
        <p:nvSpPr>
          <p:cNvPr id="286" name="Google Shape;286;p41"/>
          <p:cNvSpPr txBox="1"/>
          <p:nvPr/>
        </p:nvSpPr>
        <p:spPr>
          <a:xfrm>
            <a:off x="719572" y="1275606"/>
            <a:ext cx="7704856" cy="2923877"/>
          </a:xfrm>
          <a:prstGeom prst="rect">
            <a:avLst/>
          </a:prstGeom>
          <a:noFill/>
          <a:ln>
            <a:noFill/>
          </a:ln>
        </p:spPr>
        <p:txBody>
          <a:bodyPr anchorCtr="0" anchor="t" bIns="45700" lIns="91425" spcFirstLastPara="1" rIns="91425" wrap="square" tIns="45700">
            <a:spAutoFit/>
          </a:bodyPr>
          <a:lstStyle/>
          <a:p>
            <a:pPr indent="-273050" lvl="0" marL="273050" marR="0" rtl="0" algn="just">
              <a:lnSpc>
                <a:spcPct val="100000"/>
              </a:lnSpc>
              <a:spcBef>
                <a:spcPts val="0"/>
              </a:spcBef>
              <a:spcAft>
                <a:spcPts val="0"/>
              </a:spcAft>
              <a:buClr>
                <a:srgbClr val="0BD0D9"/>
              </a:buClr>
              <a:buSzPts val="1900"/>
              <a:buFont typeface="Noto Sans Symbols"/>
              <a:buChar char="⚫"/>
            </a:pPr>
            <a:r>
              <a:rPr b="0" i="0" lang="nl-BE" sz="2000" u="none" cap="none" strike="noStrike">
                <a:solidFill>
                  <a:srgbClr val="000000"/>
                </a:solidFill>
                <a:latin typeface="Constantia"/>
                <a:ea typeface="Constantia"/>
                <a:cs typeface="Constantia"/>
                <a:sym typeface="Constantia"/>
              </a:rPr>
              <a:t>Lors de la procédure de passation</a:t>
            </a:r>
            <a:endParaRPr/>
          </a:p>
          <a:p>
            <a:pPr indent="0" lvl="0" marL="0" marR="0" rtl="0" algn="just">
              <a:lnSpc>
                <a:spcPct val="100000"/>
              </a:lnSpc>
              <a:spcBef>
                <a:spcPts val="400"/>
              </a:spcBef>
              <a:spcAft>
                <a:spcPts val="0"/>
              </a:spcAft>
              <a:buClr>
                <a:srgbClr val="0BD0D9"/>
              </a:buClr>
              <a:buSzPts val="1900"/>
              <a:buFont typeface="Noto Sans Symbols"/>
              <a:buNone/>
            </a:pPr>
            <a:r>
              <a:rPr b="0" i="0" lang="nl-BE" sz="2000" u="none" cap="none" strike="noStrike">
                <a:solidFill>
                  <a:srgbClr val="000000"/>
                </a:solidFill>
                <a:latin typeface="Constantia"/>
                <a:ea typeface="Constantia"/>
                <a:cs typeface="Constantia"/>
                <a:sym typeface="Constantia"/>
              </a:rPr>
              <a:t>    -&gt; Annulation de la procédure de passation de marché public. </a:t>
            </a:r>
            <a:endParaRPr/>
          </a:p>
          <a:p>
            <a:pPr indent="0" lvl="0" marL="0" marR="0" rtl="0" algn="just">
              <a:lnSpc>
                <a:spcPct val="100000"/>
              </a:lnSpc>
              <a:spcBef>
                <a:spcPts val="400"/>
              </a:spcBef>
              <a:spcAft>
                <a:spcPts val="0"/>
              </a:spcAft>
              <a:buClr>
                <a:srgbClr val="0BD0D9"/>
              </a:buClr>
              <a:buSzPts val="1900"/>
              <a:buFont typeface="Noto Sans Symbols"/>
              <a:buNone/>
            </a:pPr>
            <a:r>
              <a:t/>
            </a:r>
            <a:endParaRPr b="0" i="0" sz="2000" u="none" cap="none" strike="noStrike">
              <a:solidFill>
                <a:srgbClr val="000000"/>
              </a:solidFill>
              <a:latin typeface="Constantia"/>
              <a:ea typeface="Constantia"/>
              <a:cs typeface="Constantia"/>
              <a:sym typeface="Constantia"/>
            </a:endParaRPr>
          </a:p>
          <a:p>
            <a:pPr indent="-273050" lvl="0" marL="273050" marR="0" rtl="0" algn="just">
              <a:lnSpc>
                <a:spcPct val="100000"/>
              </a:lnSpc>
              <a:spcBef>
                <a:spcPts val="400"/>
              </a:spcBef>
              <a:spcAft>
                <a:spcPts val="0"/>
              </a:spcAft>
              <a:buClr>
                <a:srgbClr val="0BD0D9"/>
              </a:buClr>
              <a:buSzPts val="1900"/>
              <a:buFont typeface="Noto Sans Symbols"/>
              <a:buChar char="⚫"/>
            </a:pPr>
            <a:r>
              <a:rPr b="0" i="0" lang="nl-BE" sz="2000" u="none" cap="none" strike="noStrike">
                <a:solidFill>
                  <a:srgbClr val="000000"/>
                </a:solidFill>
                <a:latin typeface="Constantia"/>
                <a:ea typeface="Constantia"/>
                <a:cs typeface="Constantia"/>
                <a:sym typeface="Constantia"/>
              </a:rPr>
              <a:t>Lors de la procédure d’exécution</a:t>
            </a:r>
            <a:endParaRPr/>
          </a:p>
          <a:p>
            <a:pPr indent="0" lvl="0" marL="0" marR="0" rtl="0" algn="just">
              <a:lnSpc>
                <a:spcPct val="100000"/>
              </a:lnSpc>
              <a:spcBef>
                <a:spcPts val="400"/>
              </a:spcBef>
              <a:spcAft>
                <a:spcPts val="0"/>
              </a:spcAft>
              <a:buClr>
                <a:srgbClr val="0BD0D9"/>
              </a:buClr>
              <a:buSzPts val="1900"/>
              <a:buFont typeface="Noto Sans Symbols"/>
              <a:buNone/>
            </a:pPr>
            <a:r>
              <a:rPr b="0" i="0" lang="nl-BE" sz="2000" u="none" cap="none" strike="noStrike">
                <a:solidFill>
                  <a:srgbClr val="000000"/>
                </a:solidFill>
                <a:latin typeface="Constantia"/>
                <a:ea typeface="Constantia"/>
                <a:cs typeface="Constantia"/>
                <a:sym typeface="Constantia"/>
              </a:rPr>
              <a:t>    -&gt; Annulation de la décision d’attribution du marché public</a:t>
            </a:r>
            <a:endParaRPr/>
          </a:p>
          <a:p>
            <a:pPr indent="0" lvl="0" marL="0" marR="0" rtl="0" algn="just">
              <a:lnSpc>
                <a:spcPct val="100000"/>
              </a:lnSpc>
              <a:spcBef>
                <a:spcPts val="400"/>
              </a:spcBef>
              <a:spcAft>
                <a:spcPts val="0"/>
              </a:spcAft>
              <a:buClr>
                <a:srgbClr val="0BD0D9"/>
              </a:buClr>
              <a:buSzPts val="1900"/>
              <a:buFont typeface="Noto Sans Symbols"/>
              <a:buNone/>
            </a:pPr>
            <a:r>
              <a:t/>
            </a:r>
            <a:endParaRPr b="0" i="0" sz="2000" u="none" cap="none" strike="noStrike">
              <a:solidFill>
                <a:srgbClr val="000000"/>
              </a:solidFill>
              <a:latin typeface="Constantia"/>
              <a:ea typeface="Constantia"/>
              <a:cs typeface="Constantia"/>
              <a:sym typeface="Constantia"/>
            </a:endParaRPr>
          </a:p>
          <a:p>
            <a:pPr indent="0" lvl="0" marL="0" marR="0" rtl="0" algn="just">
              <a:lnSpc>
                <a:spcPct val="100000"/>
              </a:lnSpc>
              <a:spcBef>
                <a:spcPts val="400"/>
              </a:spcBef>
              <a:spcAft>
                <a:spcPts val="0"/>
              </a:spcAft>
              <a:buClr>
                <a:srgbClr val="0BD0D9"/>
              </a:buClr>
              <a:buSzPts val="1900"/>
              <a:buFont typeface="Noto Sans Symbols"/>
              <a:buNone/>
            </a:pPr>
            <a:r>
              <a:rPr b="1" i="0" lang="nl-BE" sz="2000" u="none" cap="none" strike="noStrike">
                <a:solidFill>
                  <a:srgbClr val="000000"/>
                </a:solidFill>
                <a:latin typeface="Constantia"/>
                <a:ea typeface="Constantia"/>
                <a:cs typeface="Constantia"/>
                <a:sym typeface="Constantia"/>
              </a:rPr>
              <a:t>Recommandation</a:t>
            </a:r>
            <a:r>
              <a:rPr b="0" i="0" lang="nl-BE" sz="2000" u="none" cap="none" strike="noStrike">
                <a:solidFill>
                  <a:srgbClr val="000000"/>
                </a:solidFill>
                <a:latin typeface="Constantia"/>
                <a:ea typeface="Constantia"/>
                <a:cs typeface="Constantia"/>
                <a:sym typeface="Constantia"/>
              </a:rPr>
              <a:t>: consignation écrite des mesures adoptées et leur justification</a:t>
            </a:r>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0" name="Shape 290"/>
        <p:cNvGrpSpPr/>
        <p:nvPr/>
      </p:nvGrpSpPr>
      <p:grpSpPr>
        <a:xfrm>
          <a:off x="0" y="0"/>
          <a:ext cx="0" cy="0"/>
          <a:chOff x="0" y="0"/>
          <a:chExt cx="0" cy="0"/>
        </a:xfrm>
      </p:grpSpPr>
      <p:pic>
        <p:nvPicPr>
          <p:cNvPr id="291" name="Google Shape;291;p42"/>
          <p:cNvPicPr preferRelativeResize="0"/>
          <p:nvPr/>
        </p:nvPicPr>
        <p:blipFill rotWithShape="1">
          <a:blip r:embed="rId3">
            <a:alphaModFix/>
          </a:blip>
          <a:srcRect b="0" l="0" r="0" t="0"/>
          <a:stretch/>
        </p:blipFill>
        <p:spPr>
          <a:xfrm>
            <a:off x="4139952" y="4587974"/>
            <a:ext cx="4320480" cy="509504"/>
          </a:xfrm>
          <a:prstGeom prst="rect">
            <a:avLst/>
          </a:prstGeom>
          <a:noFill/>
          <a:ln>
            <a:noFill/>
          </a:ln>
        </p:spPr>
      </p:pic>
      <p:sp>
        <p:nvSpPr>
          <p:cNvPr id="292" name="Google Shape;292;p42"/>
          <p:cNvSpPr txBox="1"/>
          <p:nvPr>
            <p:ph type="title"/>
          </p:nvPr>
        </p:nvSpPr>
        <p:spPr>
          <a:xfrm>
            <a:off x="395536" y="205978"/>
            <a:ext cx="8424936" cy="277540"/>
          </a:xfrm>
          <a:prstGeom prst="rect">
            <a:avLst/>
          </a:prstGeom>
          <a:noFill/>
          <a:ln>
            <a:noFill/>
          </a:ln>
        </p:spPr>
        <p:txBody>
          <a:bodyPr anchorCtr="0" anchor="ctr" bIns="45700" lIns="91425" spcFirstLastPara="1" rIns="91425" wrap="square" tIns="45700">
            <a:noAutofit/>
          </a:bodyPr>
          <a:lstStyle/>
          <a:p>
            <a:pPr indent="0" lvl="0" marL="0" rtl="0" algn="ctr">
              <a:lnSpc>
                <a:spcPct val="150000"/>
              </a:lnSpc>
              <a:spcBef>
                <a:spcPts val="0"/>
              </a:spcBef>
              <a:spcAft>
                <a:spcPts val="0"/>
              </a:spcAft>
              <a:buClr>
                <a:srgbClr val="002060"/>
              </a:buClr>
              <a:buSzPts val="2400"/>
              <a:buFont typeface="Arial"/>
              <a:buNone/>
            </a:pPr>
            <a:br>
              <a:rPr lang="nl-BE">
                <a:solidFill>
                  <a:srgbClr val="002060"/>
                </a:solidFill>
              </a:rPr>
            </a:br>
            <a:br>
              <a:rPr lang="nl-BE">
                <a:solidFill>
                  <a:srgbClr val="002060"/>
                </a:solidFill>
              </a:rPr>
            </a:br>
            <a:br>
              <a:rPr lang="nl-BE">
                <a:solidFill>
                  <a:srgbClr val="002060"/>
                </a:solidFill>
              </a:rPr>
            </a:br>
            <a:r>
              <a:rPr lang="nl-BE">
                <a:solidFill>
                  <a:srgbClr val="002060"/>
                </a:solidFill>
              </a:rPr>
              <a:t>ACTION IMPOSEE PAR LA DIRECTION FEDER </a:t>
            </a:r>
            <a:br>
              <a:rPr lang="nl-BE">
                <a:solidFill>
                  <a:srgbClr val="002060"/>
                </a:solidFill>
              </a:rPr>
            </a:br>
            <a:br>
              <a:rPr lang="nl-BE">
                <a:solidFill>
                  <a:srgbClr val="002060"/>
                </a:solidFill>
              </a:rPr>
            </a:br>
            <a:endParaRPr sz="2800">
              <a:solidFill>
                <a:srgbClr val="002060"/>
              </a:solidFill>
            </a:endParaRPr>
          </a:p>
        </p:txBody>
      </p:sp>
      <p:sp>
        <p:nvSpPr>
          <p:cNvPr id="293" name="Google Shape;293;p42"/>
          <p:cNvSpPr txBox="1"/>
          <p:nvPr/>
        </p:nvSpPr>
        <p:spPr>
          <a:xfrm>
            <a:off x="827584" y="1275606"/>
            <a:ext cx="7596844" cy="3231654"/>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0" i="0" lang="nl-BE" sz="2000" u="none" cap="none" strike="noStrike">
                <a:solidFill>
                  <a:srgbClr val="000000"/>
                </a:solidFill>
                <a:latin typeface="Constantia"/>
                <a:ea typeface="Constantia"/>
                <a:cs typeface="Constantia"/>
                <a:sym typeface="Constantia"/>
              </a:rPr>
              <a:t>DECLARATION D’ABSENCE DE CONFLIT D’INTERETS</a:t>
            </a:r>
            <a:endParaRPr/>
          </a:p>
          <a:p>
            <a:pPr indent="0" lvl="0" marL="0" marR="0" rtl="0" algn="just">
              <a:lnSpc>
                <a:spcPct val="100000"/>
              </a:lnSpc>
              <a:spcBef>
                <a:spcPts val="400"/>
              </a:spcBef>
              <a:spcAft>
                <a:spcPts val="0"/>
              </a:spcAft>
              <a:buNone/>
            </a:pPr>
            <a:r>
              <a:t/>
            </a:r>
            <a:endParaRPr b="0" i="0" sz="2000" u="none" cap="none" strike="noStrike">
              <a:solidFill>
                <a:srgbClr val="000000"/>
              </a:solidFill>
              <a:latin typeface="Constantia"/>
              <a:ea typeface="Constantia"/>
              <a:cs typeface="Constantia"/>
              <a:sym typeface="Constantia"/>
            </a:endParaRPr>
          </a:p>
          <a:p>
            <a:pPr indent="-342900" lvl="0" marL="342900" marR="0" rtl="0" algn="just">
              <a:lnSpc>
                <a:spcPct val="100000"/>
              </a:lnSpc>
              <a:spcBef>
                <a:spcPts val="400"/>
              </a:spcBef>
              <a:spcAft>
                <a:spcPts val="0"/>
              </a:spcAft>
              <a:buClr>
                <a:srgbClr val="0BD0D9"/>
              </a:buClr>
              <a:buSzPts val="1900"/>
              <a:buFont typeface="Arial"/>
              <a:buChar char="•"/>
            </a:pPr>
            <a:r>
              <a:rPr b="0" i="0" lang="nl-BE" sz="2000" u="none" cap="none" strike="noStrike">
                <a:solidFill>
                  <a:srgbClr val="000000"/>
                </a:solidFill>
                <a:latin typeface="Constantia"/>
                <a:ea typeface="Constantia"/>
                <a:cs typeface="Constantia"/>
                <a:sym typeface="Constantia"/>
              </a:rPr>
              <a:t>Quoi? Un outil de prévention des conflits d’intérêts</a:t>
            </a:r>
            <a:endParaRPr/>
          </a:p>
          <a:p>
            <a:pPr indent="-222250" lvl="0" marL="342900" marR="0" rtl="0" algn="just">
              <a:lnSpc>
                <a:spcPct val="100000"/>
              </a:lnSpc>
              <a:spcBef>
                <a:spcPts val="400"/>
              </a:spcBef>
              <a:spcAft>
                <a:spcPts val="0"/>
              </a:spcAft>
              <a:buClr>
                <a:srgbClr val="0BD0D9"/>
              </a:buClr>
              <a:buSzPts val="1900"/>
              <a:buFont typeface="Arial"/>
              <a:buNone/>
            </a:pPr>
            <a:r>
              <a:t/>
            </a:r>
            <a:endParaRPr b="0" i="0" sz="2000" u="none" cap="none" strike="noStrike">
              <a:solidFill>
                <a:srgbClr val="000000"/>
              </a:solidFill>
              <a:latin typeface="Constantia"/>
              <a:ea typeface="Constantia"/>
              <a:cs typeface="Constantia"/>
              <a:sym typeface="Constantia"/>
            </a:endParaRPr>
          </a:p>
          <a:p>
            <a:pPr indent="-342900" lvl="0" marL="342900" marR="0" rtl="0" algn="just">
              <a:lnSpc>
                <a:spcPct val="100000"/>
              </a:lnSpc>
              <a:spcBef>
                <a:spcPts val="400"/>
              </a:spcBef>
              <a:spcAft>
                <a:spcPts val="0"/>
              </a:spcAft>
              <a:buClr>
                <a:srgbClr val="0BD0D9"/>
              </a:buClr>
              <a:buSzPts val="1900"/>
              <a:buFont typeface="Arial"/>
              <a:buChar char="•"/>
            </a:pPr>
            <a:r>
              <a:rPr b="0" i="0" lang="nl-BE" sz="2000" u="none" cap="none" strike="noStrike">
                <a:solidFill>
                  <a:srgbClr val="000000"/>
                </a:solidFill>
                <a:latin typeface="Constantia"/>
                <a:ea typeface="Constantia"/>
                <a:cs typeface="Constantia"/>
                <a:sym typeface="Constantia"/>
              </a:rPr>
              <a:t>Qui? Toute personne participant à l’une des étapes de la procédure de marchés publics</a:t>
            </a:r>
            <a:endParaRPr/>
          </a:p>
          <a:p>
            <a:pPr indent="-222250" lvl="0" marL="342900" marR="0" rtl="0" algn="just">
              <a:lnSpc>
                <a:spcPct val="100000"/>
              </a:lnSpc>
              <a:spcBef>
                <a:spcPts val="400"/>
              </a:spcBef>
              <a:spcAft>
                <a:spcPts val="0"/>
              </a:spcAft>
              <a:buClr>
                <a:srgbClr val="0BD0D9"/>
              </a:buClr>
              <a:buSzPts val="1900"/>
              <a:buFont typeface="Arial"/>
              <a:buNone/>
            </a:pPr>
            <a:r>
              <a:t/>
            </a:r>
            <a:endParaRPr b="0" i="0" sz="2000" u="none" cap="none" strike="noStrike">
              <a:solidFill>
                <a:srgbClr val="000000"/>
              </a:solidFill>
              <a:latin typeface="Constantia"/>
              <a:ea typeface="Constantia"/>
              <a:cs typeface="Constantia"/>
              <a:sym typeface="Constantia"/>
            </a:endParaRPr>
          </a:p>
          <a:p>
            <a:pPr indent="-342900" lvl="0" marL="342900" marR="0" rtl="0" algn="just">
              <a:lnSpc>
                <a:spcPct val="100000"/>
              </a:lnSpc>
              <a:spcBef>
                <a:spcPts val="400"/>
              </a:spcBef>
              <a:spcAft>
                <a:spcPts val="0"/>
              </a:spcAft>
              <a:buClr>
                <a:srgbClr val="0BD0D9"/>
              </a:buClr>
              <a:buSzPts val="1900"/>
              <a:buFont typeface="Arial"/>
              <a:buChar char="•"/>
            </a:pPr>
            <a:r>
              <a:rPr b="0" i="0" lang="nl-BE" sz="2000" u="none" cap="none" strike="noStrike">
                <a:solidFill>
                  <a:srgbClr val="000000"/>
                </a:solidFill>
                <a:latin typeface="Constantia"/>
                <a:ea typeface="Constantia"/>
                <a:cs typeface="Constantia"/>
                <a:sym typeface="Constantia"/>
              </a:rPr>
              <a:t>Quand? A tous les stades de la procédure de passation de marchés (préparation, évaluation, suivi et clôture). </a:t>
            </a:r>
            <a:endParaRPr/>
          </a:p>
        </p:txBody>
      </p:sp>
    </p:spTree>
  </p:cSld>
  <p:clrMapOvr>
    <a:masterClrMapping/>
  </p:clrMapOvr>
</p:sld>
</file>

<file path=ppt/theme/theme1.xml><?xml version="1.0" encoding="utf-8"?>
<a:theme xmlns:a="http://schemas.openxmlformats.org/drawingml/2006/main" xmlns:r="http://schemas.openxmlformats.org/officeDocument/2006/relationships" name="Thème Office">
  <a:themeElements>
    <a:clrScheme name="Personnalisé 18">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595959"/>
      </a:hlink>
      <a:folHlink>
        <a:srgbClr val="595959"/>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Thème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2013-10-17T10:19:39Z</dcterms:created>
  <dc:creator>Benjamin Harpigny</dc:creato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arquage spécifique">
    <vt:lpwstr/>
  </property>
  <property fmtid="{D5CDD505-2E9C-101B-9397-08002B2CF9AE}" pid="3" name="ContentTypeId">
    <vt:lpwstr>0x010100DBAA8B00DAA7C7409BC687FC09F57BB400E4F7548ADFC764439EEC91D3488DFE1F</vt:lpwstr>
  </property>
  <property fmtid="{D5CDD505-2E9C-101B-9397-08002B2CF9AE}" pid="4" name="Orientation1">
    <vt:lpwstr/>
  </property>
  <property fmtid="{D5CDD505-2E9C-101B-9397-08002B2CF9AE}" pid="5" name="Mot-clé">
    <vt:lpwstr/>
  </property>
  <property fmtid="{D5CDD505-2E9C-101B-9397-08002B2CF9AE}" pid="6" name="Type de document">
    <vt:lpwstr>13;#Template PowerPoint|637b2f20-df0a-4619-9eb8-50d9a2752545</vt:lpwstr>
  </property>
  <property fmtid="{D5CDD505-2E9C-101B-9397-08002B2CF9AE}" pid="7" name="Utilisation1">
    <vt:lpwstr/>
  </property>
  <property fmtid="{D5CDD505-2E9C-101B-9397-08002B2CF9AE}" pid="8" name="Mot_x002d_cl_x00e9_">
    <vt:lpwstr/>
  </property>
</Properties>
</file>