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5"/>
  </p:notesMasterIdLst>
  <p:handoutMasterIdLst>
    <p:handoutMasterId r:id="rId36"/>
  </p:handoutMasterIdLst>
  <p:sldIdLst>
    <p:sldId id="259" r:id="rId5"/>
    <p:sldId id="260" r:id="rId6"/>
    <p:sldId id="344" r:id="rId7"/>
    <p:sldId id="411" r:id="rId8"/>
    <p:sldId id="412" r:id="rId9"/>
    <p:sldId id="413" r:id="rId10"/>
    <p:sldId id="414" r:id="rId11"/>
    <p:sldId id="416" r:id="rId12"/>
    <p:sldId id="417" r:id="rId13"/>
    <p:sldId id="418" r:id="rId14"/>
    <p:sldId id="419" r:id="rId15"/>
    <p:sldId id="421" r:id="rId16"/>
    <p:sldId id="420" r:id="rId17"/>
    <p:sldId id="422" r:id="rId18"/>
    <p:sldId id="423" r:id="rId19"/>
    <p:sldId id="424" r:id="rId20"/>
    <p:sldId id="425" r:id="rId21"/>
    <p:sldId id="426" r:id="rId22"/>
    <p:sldId id="427" r:id="rId23"/>
    <p:sldId id="428" r:id="rId24"/>
    <p:sldId id="436" r:id="rId25"/>
    <p:sldId id="430" r:id="rId26"/>
    <p:sldId id="434" r:id="rId27"/>
    <p:sldId id="435" r:id="rId28"/>
    <p:sldId id="433" r:id="rId29"/>
    <p:sldId id="432" r:id="rId30"/>
    <p:sldId id="431" r:id="rId31"/>
    <p:sldId id="429" r:id="rId32"/>
    <p:sldId id="264" r:id="rId33"/>
    <p:sldId id="273" r:id="rId34"/>
  </p:sldIdLst>
  <p:sldSz cx="9144000" cy="5143500" type="screen16x9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AM Dounia" initials="CD" lastIdx="1" clrIdx="0">
    <p:extLst>
      <p:ext uri="{19B8F6BF-5375-455C-9EA6-DF929625EA0E}">
        <p15:presenceInfo xmlns:p15="http://schemas.microsoft.com/office/powerpoint/2012/main" userId="S::dcham@sprb.brussels::2003f032-a2a5-4597-a8e5-3a6972b854c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3F8A"/>
    <a:srgbClr val="FFF203"/>
    <a:srgbClr val="FFFFFF"/>
    <a:srgbClr val="7F7F7F"/>
    <a:srgbClr val="2E3D8C"/>
    <a:srgbClr val="4F81BD"/>
    <a:srgbClr val="B7B7B7"/>
    <a:srgbClr val="0B00BE"/>
    <a:srgbClr val="7CA2D6"/>
    <a:srgbClr val="003B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357" autoAdjust="0"/>
  </p:normalViewPr>
  <p:slideViewPr>
    <p:cSldViewPr>
      <p:cViewPr varScale="1">
        <p:scale>
          <a:sx n="109" d="100"/>
          <a:sy n="109" d="100"/>
        </p:scale>
        <p:origin x="706" y="8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-3156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ENS Marnick" userId="7c040b6f-10f7-4822-9335-362a88e9ba16" providerId="ADAL" clId="{196A13F9-B1D1-4405-A114-0C5D8C4E0047}"/>
    <pc:docChg chg="undo custSel delSld modSld">
      <pc:chgData name="MOENS Marnick" userId="7c040b6f-10f7-4822-9335-362a88e9ba16" providerId="ADAL" clId="{196A13F9-B1D1-4405-A114-0C5D8C4E0047}" dt="2024-10-11T09:39:35.849" v="179" actId="20577"/>
      <pc:docMkLst>
        <pc:docMk/>
      </pc:docMkLst>
      <pc:sldChg chg="modSp mod">
        <pc:chgData name="MOENS Marnick" userId="7c040b6f-10f7-4822-9335-362a88e9ba16" providerId="ADAL" clId="{196A13F9-B1D1-4405-A114-0C5D8C4E0047}" dt="2024-10-11T09:39:35.849" v="179" actId="20577"/>
        <pc:sldMkLst>
          <pc:docMk/>
          <pc:sldMk cId="3457822821" sldId="260"/>
        </pc:sldMkLst>
        <pc:spChg chg="mod">
          <ac:chgData name="MOENS Marnick" userId="7c040b6f-10f7-4822-9335-362a88e9ba16" providerId="ADAL" clId="{196A13F9-B1D1-4405-A114-0C5D8C4E0047}" dt="2024-10-11T09:39:35.849" v="179" actId="20577"/>
          <ac:spMkLst>
            <pc:docMk/>
            <pc:sldMk cId="3457822821" sldId="260"/>
            <ac:spMk id="3" creationId="{851D89FF-2C8B-020D-FA43-6E15B0C8AE5A}"/>
          </ac:spMkLst>
        </pc:spChg>
      </pc:sldChg>
      <pc:sldChg chg="del">
        <pc:chgData name="MOENS Marnick" userId="7c040b6f-10f7-4822-9335-362a88e9ba16" providerId="ADAL" clId="{196A13F9-B1D1-4405-A114-0C5D8C4E0047}" dt="2024-10-11T09:15:42.875" v="116" actId="2696"/>
        <pc:sldMkLst>
          <pc:docMk/>
          <pc:sldMk cId="1193334682" sldId="410"/>
        </pc:sldMkLst>
      </pc:sldChg>
      <pc:sldChg chg="modSp mod">
        <pc:chgData name="MOENS Marnick" userId="7c040b6f-10f7-4822-9335-362a88e9ba16" providerId="ADAL" clId="{196A13F9-B1D1-4405-A114-0C5D8C4E0047}" dt="2024-10-11T08:54:50.401" v="0" actId="13926"/>
        <pc:sldMkLst>
          <pc:docMk/>
          <pc:sldMk cId="210061728" sldId="414"/>
        </pc:sldMkLst>
        <pc:spChg chg="mod">
          <ac:chgData name="MOENS Marnick" userId="7c040b6f-10f7-4822-9335-362a88e9ba16" providerId="ADAL" clId="{196A13F9-B1D1-4405-A114-0C5D8C4E0047}" dt="2024-10-11T08:54:50.401" v="0" actId="13926"/>
          <ac:spMkLst>
            <pc:docMk/>
            <pc:sldMk cId="210061728" sldId="414"/>
            <ac:spMk id="3" creationId="{A5A18A7A-8E70-952A-0384-DC9EBE5E973C}"/>
          </ac:spMkLst>
        </pc:spChg>
      </pc:sldChg>
      <pc:sldChg chg="del">
        <pc:chgData name="MOENS Marnick" userId="7c040b6f-10f7-4822-9335-362a88e9ba16" providerId="ADAL" clId="{196A13F9-B1D1-4405-A114-0C5D8C4E0047}" dt="2024-10-11T08:58:15.654" v="1" actId="2696"/>
        <pc:sldMkLst>
          <pc:docMk/>
          <pc:sldMk cId="330763281" sldId="415"/>
        </pc:sldMkLst>
      </pc:sldChg>
      <pc:sldChg chg="modSp mod">
        <pc:chgData name="MOENS Marnick" userId="7c040b6f-10f7-4822-9335-362a88e9ba16" providerId="ADAL" clId="{196A13F9-B1D1-4405-A114-0C5D8C4E0047}" dt="2024-10-11T08:59:38.025" v="28" actId="13926"/>
        <pc:sldMkLst>
          <pc:docMk/>
          <pc:sldMk cId="952945768" sldId="416"/>
        </pc:sldMkLst>
        <pc:spChg chg="mod">
          <ac:chgData name="MOENS Marnick" userId="7c040b6f-10f7-4822-9335-362a88e9ba16" providerId="ADAL" clId="{196A13F9-B1D1-4405-A114-0C5D8C4E0047}" dt="2024-10-11T08:59:38.025" v="28" actId="13926"/>
          <ac:spMkLst>
            <pc:docMk/>
            <pc:sldMk cId="952945768" sldId="416"/>
            <ac:spMk id="39" creationId="{95D93803-5D33-7292-9C87-77C8014F1F7A}"/>
          </ac:spMkLst>
        </pc:spChg>
      </pc:sldChg>
      <pc:sldChg chg="modSp mod">
        <pc:chgData name="MOENS Marnick" userId="7c040b6f-10f7-4822-9335-362a88e9ba16" providerId="ADAL" clId="{196A13F9-B1D1-4405-A114-0C5D8C4E0047}" dt="2024-10-11T09:03:38.298" v="32" actId="13926"/>
        <pc:sldMkLst>
          <pc:docMk/>
          <pc:sldMk cId="3188439307" sldId="420"/>
        </pc:sldMkLst>
        <pc:spChg chg="mod">
          <ac:chgData name="MOENS Marnick" userId="7c040b6f-10f7-4822-9335-362a88e9ba16" providerId="ADAL" clId="{196A13F9-B1D1-4405-A114-0C5D8C4E0047}" dt="2024-10-11T09:03:38.298" v="32" actId="13926"/>
          <ac:spMkLst>
            <pc:docMk/>
            <pc:sldMk cId="3188439307" sldId="420"/>
            <ac:spMk id="3" creationId="{A5A18A7A-8E70-952A-0384-DC9EBE5E973C}"/>
          </ac:spMkLst>
        </pc:spChg>
        <pc:spChg chg="mod">
          <ac:chgData name="MOENS Marnick" userId="7c040b6f-10f7-4822-9335-362a88e9ba16" providerId="ADAL" clId="{196A13F9-B1D1-4405-A114-0C5D8C4E0047}" dt="2024-10-11T09:02:21.532" v="29" actId="20577"/>
          <ac:spMkLst>
            <pc:docMk/>
            <pc:sldMk cId="3188439307" sldId="420"/>
            <ac:spMk id="21" creationId="{A2174CD9-31E5-63EB-CAA9-26BD56F4F8A3}"/>
          </ac:spMkLst>
        </pc:spChg>
      </pc:sldChg>
      <pc:sldChg chg="modSp mod">
        <pc:chgData name="MOENS Marnick" userId="7c040b6f-10f7-4822-9335-362a88e9ba16" providerId="ADAL" clId="{196A13F9-B1D1-4405-A114-0C5D8C4E0047}" dt="2024-10-11T09:05:31.378" v="35" actId="13926"/>
        <pc:sldMkLst>
          <pc:docMk/>
          <pc:sldMk cId="474832583" sldId="422"/>
        </pc:sldMkLst>
        <pc:spChg chg="mod">
          <ac:chgData name="MOENS Marnick" userId="7c040b6f-10f7-4822-9335-362a88e9ba16" providerId="ADAL" clId="{196A13F9-B1D1-4405-A114-0C5D8C4E0047}" dt="2024-10-11T09:05:31.378" v="35" actId="13926"/>
          <ac:spMkLst>
            <pc:docMk/>
            <pc:sldMk cId="474832583" sldId="422"/>
            <ac:spMk id="3" creationId="{A5A18A7A-8E70-952A-0384-DC9EBE5E973C}"/>
          </ac:spMkLst>
        </pc:spChg>
      </pc:sldChg>
      <pc:sldChg chg="modSp mod">
        <pc:chgData name="MOENS Marnick" userId="7c040b6f-10f7-4822-9335-362a88e9ba16" providerId="ADAL" clId="{196A13F9-B1D1-4405-A114-0C5D8C4E0047}" dt="2024-10-11T09:07:48.854" v="98" actId="13926"/>
        <pc:sldMkLst>
          <pc:docMk/>
          <pc:sldMk cId="1551150427" sldId="425"/>
        </pc:sldMkLst>
        <pc:spChg chg="mod">
          <ac:chgData name="MOENS Marnick" userId="7c040b6f-10f7-4822-9335-362a88e9ba16" providerId="ADAL" clId="{196A13F9-B1D1-4405-A114-0C5D8C4E0047}" dt="2024-10-11T09:07:48.854" v="98" actId="13926"/>
          <ac:spMkLst>
            <pc:docMk/>
            <pc:sldMk cId="1551150427" sldId="425"/>
            <ac:spMk id="3" creationId="{A5A18A7A-8E70-952A-0384-DC9EBE5E973C}"/>
          </ac:spMkLst>
        </pc:spChg>
      </pc:sldChg>
      <pc:sldChg chg="modSp mod">
        <pc:chgData name="MOENS Marnick" userId="7c040b6f-10f7-4822-9335-362a88e9ba16" providerId="ADAL" clId="{196A13F9-B1D1-4405-A114-0C5D8C4E0047}" dt="2024-10-11T09:38:44.980" v="133" actId="20577"/>
        <pc:sldMkLst>
          <pc:docMk/>
          <pc:sldMk cId="1566326643" sldId="430"/>
        </pc:sldMkLst>
        <pc:spChg chg="mod">
          <ac:chgData name="MOENS Marnick" userId="7c040b6f-10f7-4822-9335-362a88e9ba16" providerId="ADAL" clId="{196A13F9-B1D1-4405-A114-0C5D8C4E0047}" dt="2024-10-11T09:38:44.980" v="133" actId="20577"/>
          <ac:spMkLst>
            <pc:docMk/>
            <pc:sldMk cId="1566326643" sldId="430"/>
            <ac:spMk id="2" creationId="{CFC1E9DC-2E1B-3E33-D578-7BC59FB6BEC3}"/>
          </ac:spMkLst>
        </pc:spChg>
      </pc:sldChg>
      <pc:sldChg chg="modSp mod">
        <pc:chgData name="MOENS Marnick" userId="7c040b6f-10f7-4822-9335-362a88e9ba16" providerId="ADAL" clId="{196A13F9-B1D1-4405-A114-0C5D8C4E0047}" dt="2024-10-11T09:13:22.577" v="115" actId="255"/>
        <pc:sldMkLst>
          <pc:docMk/>
          <pc:sldMk cId="1991961369" sldId="432"/>
        </pc:sldMkLst>
        <pc:spChg chg="mod">
          <ac:chgData name="MOENS Marnick" userId="7c040b6f-10f7-4822-9335-362a88e9ba16" providerId="ADAL" clId="{196A13F9-B1D1-4405-A114-0C5D8C4E0047}" dt="2024-10-11T09:09:01.947" v="111" actId="13926"/>
          <ac:spMkLst>
            <pc:docMk/>
            <pc:sldMk cId="1991961369" sldId="432"/>
            <ac:spMk id="2" creationId="{CFC1E9DC-2E1B-3E33-D578-7BC59FB6BEC3}"/>
          </ac:spMkLst>
        </pc:spChg>
        <pc:spChg chg="mod">
          <ac:chgData name="MOENS Marnick" userId="7c040b6f-10f7-4822-9335-362a88e9ba16" providerId="ADAL" clId="{196A13F9-B1D1-4405-A114-0C5D8C4E0047}" dt="2024-10-11T09:13:22.577" v="115" actId="255"/>
          <ac:spMkLst>
            <pc:docMk/>
            <pc:sldMk cId="1991961369" sldId="432"/>
            <ac:spMk id="3" creationId="{A5A18A7A-8E70-952A-0384-DC9EBE5E973C}"/>
          </ac:spMkLst>
        </pc:spChg>
      </pc:sldChg>
      <pc:sldChg chg="modSp mod">
        <pc:chgData name="MOENS Marnick" userId="7c040b6f-10f7-4822-9335-362a88e9ba16" providerId="ADAL" clId="{196A13F9-B1D1-4405-A114-0C5D8C4E0047}" dt="2024-10-11T09:38:48.947" v="142" actId="20577"/>
        <pc:sldMkLst>
          <pc:docMk/>
          <pc:sldMk cId="2457099438" sldId="434"/>
        </pc:sldMkLst>
        <pc:spChg chg="mod">
          <ac:chgData name="MOENS Marnick" userId="7c040b6f-10f7-4822-9335-362a88e9ba16" providerId="ADAL" clId="{196A13F9-B1D1-4405-A114-0C5D8C4E0047}" dt="2024-10-11T09:38:48.947" v="142" actId="20577"/>
          <ac:spMkLst>
            <pc:docMk/>
            <pc:sldMk cId="2457099438" sldId="434"/>
            <ac:spMk id="2" creationId="{CFC1E9DC-2E1B-3E33-D578-7BC59FB6BEC3}"/>
          </ac:spMkLst>
        </pc:spChg>
      </pc:sldChg>
      <pc:sldChg chg="modSp mod">
        <pc:chgData name="MOENS Marnick" userId="7c040b6f-10f7-4822-9335-362a88e9ba16" providerId="ADAL" clId="{196A13F9-B1D1-4405-A114-0C5D8C4E0047}" dt="2024-10-11T09:38:53.455" v="151" actId="20577"/>
        <pc:sldMkLst>
          <pc:docMk/>
          <pc:sldMk cId="3249655512" sldId="435"/>
        </pc:sldMkLst>
        <pc:spChg chg="mod">
          <ac:chgData name="MOENS Marnick" userId="7c040b6f-10f7-4822-9335-362a88e9ba16" providerId="ADAL" clId="{196A13F9-B1D1-4405-A114-0C5D8C4E0047}" dt="2024-10-11T09:38:53.455" v="151" actId="20577"/>
          <ac:spMkLst>
            <pc:docMk/>
            <pc:sldMk cId="3249655512" sldId="435"/>
            <ac:spMk id="2" creationId="{CFC1E9DC-2E1B-3E33-D578-7BC59FB6BEC3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C8D81E-DE7C-4382-8F1A-401577778493}" type="datetimeFigureOut">
              <a:rPr lang="fr-BE" smtClean="0"/>
              <a:pPr/>
              <a:t>11-10-24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37564D-E952-4EC1-B75D-0DA23DC0CF12}" type="slidenum">
              <a:rPr lang="fr-BE" smtClean="0"/>
              <a:pPr/>
              <a:t>‹nr.›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29578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8D0604-D0C7-4319-B045-8F563F9C8141}" type="datetimeFigureOut">
              <a:rPr lang="fr-BE" smtClean="0"/>
              <a:t>11-10-24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D4ACC6-E18E-4F9E-B1BC-6F01A0255BE9}" type="slidenum">
              <a:rPr lang="fr-BE" smtClean="0"/>
              <a:t>‹nr.›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67014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CUEI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numéro de diapositive 5"/>
          <p:cNvSpPr txBox="1">
            <a:spLocks/>
          </p:cNvSpPr>
          <p:nvPr userDrawn="1"/>
        </p:nvSpPr>
        <p:spPr>
          <a:xfrm>
            <a:off x="8172400" y="4758961"/>
            <a:ext cx="720080" cy="3822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3F8EE3-3B50-4017-B2E3-81E7FAC0BB79}" type="slidenum">
              <a:rPr kumimoji="0" lang="fr-BE" sz="1000" b="0" i="0" u="none" strike="noStrike" kern="1200" cap="none" spc="0" normalizeH="0" baseline="0" noProof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r>
              <a:rPr kumimoji="0" lang="fr-BE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endParaRPr kumimoji="0" lang="fr-BE" sz="1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807826C-B842-4437-AD53-E7E4F487EF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+SS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894D9A55-CEC1-4476-8478-647A731A0C6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Espace réservé du numéro de diapositive 5"/>
          <p:cNvSpPr txBox="1">
            <a:spLocks/>
          </p:cNvSpPr>
          <p:nvPr userDrawn="1"/>
        </p:nvSpPr>
        <p:spPr>
          <a:xfrm>
            <a:off x="8172400" y="4758961"/>
            <a:ext cx="720080" cy="3822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3F8EE3-3B50-4017-B2E3-81E7FAC0BB79}" type="slidenum">
              <a:rPr kumimoji="0" lang="fr-BE" sz="1000" b="0" i="0" u="none" strike="noStrike" kern="1200" cap="none" spc="0" normalizeH="0" baseline="0" noProof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r>
              <a:rPr kumimoji="0" lang="fr-BE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endParaRPr kumimoji="0" lang="fr-BE" sz="1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4" name="Espace réservé du texte 4">
            <a:extLst>
              <a:ext uri="{FF2B5EF4-FFF2-40B4-BE49-F238E27FC236}">
                <a16:creationId xmlns:a16="http://schemas.microsoft.com/office/drawing/2014/main" id="{6275DC74-2EB7-4214-A2D2-66007B8F1D7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75656" y="2117525"/>
            <a:ext cx="7560840" cy="958281"/>
          </a:xfrm>
        </p:spPr>
        <p:txBody>
          <a:bodyPr>
            <a:noAutofit/>
          </a:bodyPr>
          <a:lstStyle>
            <a:lvl1pPr marL="0" indent="0">
              <a:lnSpc>
                <a:spcPts val="2200"/>
              </a:lnSpc>
              <a:buFont typeface="Arial" pitchFamily="34" charset="0"/>
              <a:buNone/>
              <a:defRPr sz="2400" b="1" cap="all" baseline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0" indent="-108000">
              <a:spcBef>
                <a:spcPts val="300"/>
              </a:spcBef>
              <a:buFont typeface="+mj-lt"/>
              <a:buNone/>
              <a:defRPr sz="1600" b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2pPr>
            <a:lvl3pPr marL="0">
              <a:spcBef>
                <a:spcPts val="300"/>
              </a:spcBef>
              <a:buFont typeface="Aller Light" pitchFamily="2" charset="0"/>
              <a:buNone/>
              <a:defRPr sz="1800" b="1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3pPr>
            <a:lvl4pPr marL="0" indent="-108000">
              <a:spcBef>
                <a:spcPts val="300"/>
              </a:spcBef>
              <a:buClr>
                <a:srgbClr val="7CA2D6"/>
              </a:buClr>
              <a:buFont typeface="Arial" pitchFamily="34" charset="0"/>
              <a:buNone/>
              <a:defRPr sz="180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4pPr>
            <a:lvl5pPr marL="828000" indent="-228600">
              <a:spcBef>
                <a:spcPts val="300"/>
              </a:spcBef>
              <a:buFont typeface="Arial" panose="020B0604020202020204" pitchFamily="34" charset="0"/>
              <a:buChar char="•"/>
              <a:defRPr sz="1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</a:t>
            </a:r>
            <a:r>
              <a:rPr lang="fr-FR" dirty="0" err="1"/>
              <a:t>presentation</a:t>
            </a:r>
            <a:r>
              <a:rPr lang="fr-FR" dirty="0"/>
              <a:t> </a:t>
            </a:r>
            <a:r>
              <a:rPr lang="fr-FR" dirty="0" err="1"/>
              <a:t>heading</a:t>
            </a:r>
            <a:endParaRPr lang="fr-FR" dirty="0"/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7242E0CF-D65B-4B72-AB77-CAFADB97DFF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75656" y="3053629"/>
            <a:ext cx="7560840" cy="382217"/>
          </a:xfrm>
        </p:spPr>
        <p:txBody>
          <a:bodyPr>
            <a:normAutofit/>
          </a:bodyPr>
          <a:lstStyle>
            <a:lvl1pPr marL="0" indent="0">
              <a:lnSpc>
                <a:spcPts val="2200"/>
              </a:lnSpc>
              <a:buFont typeface="Arial" pitchFamily="34" charset="0"/>
              <a:buNone/>
              <a:defRPr sz="1800" b="1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0" indent="-108000">
              <a:spcBef>
                <a:spcPts val="300"/>
              </a:spcBef>
              <a:buFont typeface="+mj-lt"/>
              <a:buNone/>
              <a:defRPr sz="2000" b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2pPr>
            <a:lvl3pPr marL="0">
              <a:spcBef>
                <a:spcPts val="300"/>
              </a:spcBef>
              <a:buFont typeface="Aller Light" pitchFamily="2" charset="0"/>
              <a:buNone/>
              <a:defRPr sz="1800" b="1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3pPr>
            <a:lvl4pPr marL="0" indent="-108000">
              <a:spcBef>
                <a:spcPts val="300"/>
              </a:spcBef>
              <a:buClr>
                <a:srgbClr val="7CA2D6"/>
              </a:buClr>
              <a:buFont typeface="Arial" pitchFamily="34" charset="0"/>
              <a:buNone/>
              <a:defRPr sz="180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4pPr>
            <a:lvl5pPr marL="828000" indent="-228600">
              <a:spcBef>
                <a:spcPts val="300"/>
              </a:spcBef>
              <a:buFont typeface="Arial" panose="020B0604020202020204" pitchFamily="34" charset="0"/>
              <a:buChar char="•"/>
              <a:defRPr sz="1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</a:t>
            </a:r>
            <a:r>
              <a:rPr lang="fr-FR" dirty="0" err="1"/>
              <a:t>subtitle</a:t>
            </a:r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E8FDFC3-14B9-4B0E-A8D1-626A95764AA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Espace réservé du numéro de diapositive 5"/>
          <p:cNvSpPr txBox="1">
            <a:spLocks/>
          </p:cNvSpPr>
          <p:nvPr userDrawn="1"/>
        </p:nvSpPr>
        <p:spPr>
          <a:xfrm>
            <a:off x="8172400" y="4758961"/>
            <a:ext cx="720080" cy="3822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3F8EE3-3B50-4017-B2E3-81E7FAC0BB79}" type="slidenum">
              <a:rPr kumimoji="0" lang="fr-BE" sz="1000" b="0" i="0" u="none" strike="noStrike" kern="1200" cap="none" spc="0" normalizeH="0" baseline="0" noProof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r>
              <a:rPr kumimoji="0" lang="fr-BE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endParaRPr kumimoji="0" lang="fr-BE" sz="1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6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1677770" y="1534986"/>
            <a:ext cx="7200800" cy="3197004"/>
          </a:xfrm>
        </p:spPr>
        <p:txBody>
          <a:bodyPr/>
          <a:lstStyle>
            <a:lvl1pPr marL="0" indent="0">
              <a:lnSpc>
                <a:spcPts val="2200"/>
              </a:lnSpc>
              <a:buFont typeface="Arial" pitchFamily="34" charset="0"/>
              <a:buNone/>
              <a:defRPr sz="2400" b="1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273050" indent="-255588">
              <a:buFont typeface="Arial" panose="020B0604020202020204" pitchFamily="34" charset="0"/>
              <a:buChar char="•"/>
              <a:defRPr sz="1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454025" indent="-228600">
              <a:buFont typeface="Arial" panose="020B0604020202020204" pitchFamily="34" charset="0"/>
              <a:buChar char="-"/>
              <a:defRPr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539750" indent="0">
              <a:buFont typeface="Courier New" panose="02070309020205020404" pitchFamily="49" charset="0"/>
              <a:buNone/>
              <a:defRPr sz="1600" i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</a:t>
            </a:r>
            <a:r>
              <a:rPr lang="fr-FR" dirty="0" err="1"/>
              <a:t>presentation</a:t>
            </a:r>
            <a:r>
              <a:rPr lang="fr-FR" dirty="0"/>
              <a:t> </a:t>
            </a:r>
            <a:r>
              <a:rPr lang="fr-FR" dirty="0" err="1"/>
              <a:t>summary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r>
              <a:rPr lang="fr-FR" dirty="0"/>
              <a:t> </a:t>
            </a:r>
          </a:p>
          <a:p>
            <a:pPr lvl="2"/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fr-FR" dirty="0" err="1"/>
              <a:t>Fourth</a:t>
            </a:r>
            <a:r>
              <a:rPr lang="fr-FR" dirty="0"/>
              <a:t> </a:t>
            </a:r>
            <a:r>
              <a:rPr lang="fr-FR" dirty="0" err="1"/>
              <a:t>level</a:t>
            </a:r>
            <a:r>
              <a:rPr lang="fr-FR" dirty="0"/>
              <a:t> 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47BE8E0-CE13-4872-8114-FB78A1E29BE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Espace réservé du numéro de diapositive 5"/>
          <p:cNvSpPr txBox="1">
            <a:spLocks/>
          </p:cNvSpPr>
          <p:nvPr userDrawn="1"/>
        </p:nvSpPr>
        <p:spPr>
          <a:xfrm>
            <a:off x="8172400" y="4758961"/>
            <a:ext cx="720080" cy="3822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3F8EE3-3B50-4017-B2E3-81E7FAC0BB79}" type="slidenum">
              <a:rPr kumimoji="0" lang="fr-BE" sz="1000" b="0" i="0" u="none" strike="noStrike" kern="1200" cap="none" spc="0" normalizeH="0" baseline="0" noProof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r>
              <a:rPr kumimoji="0" lang="fr-BE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endParaRPr kumimoji="0" lang="fr-BE" sz="1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7" name="Titre 1"/>
          <p:cNvSpPr>
            <a:spLocks noGrp="1"/>
          </p:cNvSpPr>
          <p:nvPr>
            <p:ph type="title" hasCustomPrompt="1"/>
          </p:nvPr>
        </p:nvSpPr>
        <p:spPr>
          <a:xfrm>
            <a:off x="395536" y="205978"/>
            <a:ext cx="8424936" cy="583574"/>
          </a:xfrm>
        </p:spPr>
        <p:txBody>
          <a:bodyPr anchor="ctr">
            <a:normAutofit/>
          </a:bodyPr>
          <a:lstStyle>
            <a:lvl1pPr algn="l">
              <a:defRPr sz="2400" b="1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</a:t>
            </a:r>
            <a:r>
              <a:rPr lang="fr-FR" dirty="0" err="1"/>
              <a:t>heading</a:t>
            </a:r>
            <a:r>
              <a:rPr lang="fr-FR" dirty="0"/>
              <a:t> style</a:t>
            </a:r>
            <a:endParaRPr lang="fr-BE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359532" y="987574"/>
            <a:ext cx="8424936" cy="3096344"/>
          </a:xfrm>
        </p:spPr>
        <p:txBody>
          <a:bodyPr/>
          <a:lstStyle>
            <a:lvl1pPr marL="0" indent="0">
              <a:lnSpc>
                <a:spcPts val="2200"/>
              </a:lnSpc>
              <a:buFont typeface="Arial" pitchFamily="34" charset="0"/>
              <a:buNone/>
              <a:defRPr sz="2000" b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0" indent="-72000">
              <a:spcBef>
                <a:spcPts val="300"/>
              </a:spcBef>
              <a:spcAft>
                <a:spcPts val="1000"/>
              </a:spcAft>
              <a:buFont typeface="+mj-lt"/>
              <a:buNone/>
              <a:defRPr sz="2000" b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2pPr>
            <a:lvl3pPr marL="540000">
              <a:spcBef>
                <a:spcPts val="300"/>
              </a:spcBef>
              <a:buFont typeface="Aller Light" pitchFamily="2" charset="0"/>
              <a:buNone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3pPr>
            <a:lvl4pPr marL="540000">
              <a:spcBef>
                <a:spcPts val="300"/>
              </a:spcBef>
              <a:buClr>
                <a:srgbClr val="7CA2D6"/>
              </a:buClr>
              <a:buFont typeface="Arial" pitchFamily="34" charset="0"/>
              <a:buNone/>
              <a:defRPr sz="180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4pPr>
            <a:lvl5pPr marL="828000">
              <a:spcBef>
                <a:spcPts val="300"/>
              </a:spcBef>
              <a:buClr>
                <a:schemeClr val="tx1">
                  <a:lumMod val="65000"/>
                  <a:lumOff val="35000"/>
                </a:schemeClr>
              </a:buClr>
              <a:buFont typeface="Arial" pitchFamily="34" charset="0"/>
              <a:buChar char="•"/>
              <a:defRPr sz="180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</a:t>
            </a:r>
            <a:r>
              <a:rPr lang="fr-FR" dirty="0" err="1"/>
              <a:t>text</a:t>
            </a:r>
            <a:r>
              <a:rPr lang="fr-FR" dirty="0"/>
              <a:t> styles</a:t>
            </a:r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r>
              <a:rPr lang="fr-FR" dirty="0"/>
              <a:t> </a:t>
            </a:r>
          </a:p>
          <a:p>
            <a:pPr lvl="2"/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fr-FR" dirty="0" err="1"/>
              <a:t>Fourth</a:t>
            </a:r>
            <a:r>
              <a:rPr lang="fr-FR" dirty="0"/>
              <a:t> </a:t>
            </a:r>
            <a:r>
              <a:rPr lang="fr-FR" dirty="0" err="1"/>
              <a:t>level</a:t>
            </a:r>
            <a:r>
              <a:rPr lang="fr-FR" dirty="0"/>
              <a:t> </a:t>
            </a:r>
          </a:p>
          <a:p>
            <a:pPr lvl="4"/>
            <a:r>
              <a:rPr lang="fr-FR" dirty="0" err="1"/>
              <a:t>Fifth</a:t>
            </a:r>
            <a:r>
              <a:rPr lang="fr-FR" dirty="0"/>
              <a:t> </a:t>
            </a:r>
            <a:r>
              <a:rPr lang="fr-FR" dirty="0" err="1"/>
              <a:t>level</a:t>
            </a:r>
            <a:r>
              <a:rPr lang="fr-FR" dirty="0"/>
              <a:t> </a:t>
            </a:r>
            <a:endParaRPr lang="fr-BE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Cliquez pour modifier le style du titre</a:t>
            </a:r>
            <a:endParaRPr lang="fr-BE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D6E5D8-0C96-4723-8AB9-AAB0724C9E48}" type="datetimeFigureOut">
              <a:rPr lang="fr-BE" smtClean="0"/>
              <a:pPr/>
              <a:t>11-10-24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3F8EE3-3B50-4017-B2E3-81E7FAC0BB79}" type="slidenum">
              <a:rPr lang="fr-BE" smtClean="0"/>
              <a:pPr/>
              <a:t>‹nr.›</a:t>
            </a:fld>
            <a:endParaRPr lang="fr-BE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DCF752A4-FA15-75A2-6C19-C46B4DF2666D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7696200" y="63500"/>
            <a:ext cx="141287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fr-BE" sz="1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GOB/SPRB - Intern/Interne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3" r:id="rId3"/>
    <p:sldLayoutId id="2147483651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sv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12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11" Type="http://schemas.openxmlformats.org/officeDocument/2006/relationships/image" Target="../media/image14.svg"/><Relationship Id="rId5" Type="http://schemas.openxmlformats.org/officeDocument/2006/relationships/image" Target="../media/image8.svg"/><Relationship Id="rId15" Type="http://schemas.openxmlformats.org/officeDocument/2006/relationships/image" Target="../media/image18.sv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svg"/><Relationship Id="rId1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sv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12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11" Type="http://schemas.openxmlformats.org/officeDocument/2006/relationships/image" Target="../media/image14.svg"/><Relationship Id="rId5" Type="http://schemas.openxmlformats.org/officeDocument/2006/relationships/image" Target="../media/image8.svg"/><Relationship Id="rId15" Type="http://schemas.openxmlformats.org/officeDocument/2006/relationships/image" Target="../media/image18.sv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svg"/><Relationship Id="rId1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png"/><Relationship Id="rId11" Type="http://schemas.openxmlformats.org/officeDocument/2006/relationships/image" Target="../media/image28.svg"/><Relationship Id="rId5" Type="http://schemas.openxmlformats.org/officeDocument/2006/relationships/image" Target="../media/image22.sv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sv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6.svg"/><Relationship Id="rId3" Type="http://schemas.openxmlformats.org/officeDocument/2006/relationships/image" Target="../media/image18.svg"/><Relationship Id="rId7" Type="http://schemas.openxmlformats.org/officeDocument/2006/relationships/image" Target="../media/image14.svg"/><Relationship Id="rId12" Type="http://schemas.openxmlformats.org/officeDocument/2006/relationships/image" Target="../media/image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11" Type="http://schemas.openxmlformats.org/officeDocument/2006/relationships/image" Target="../media/image12.svg"/><Relationship Id="rId5" Type="http://schemas.openxmlformats.org/officeDocument/2006/relationships/image" Target="../media/image8.svg"/><Relationship Id="rId15" Type="http://schemas.openxmlformats.org/officeDocument/2006/relationships/image" Target="../media/image10.svg"/><Relationship Id="rId10" Type="http://schemas.openxmlformats.org/officeDocument/2006/relationships/image" Target="../media/image11.png"/><Relationship Id="rId4" Type="http://schemas.openxmlformats.org/officeDocument/2006/relationships/image" Target="../media/image7.png"/><Relationship Id="rId9" Type="http://schemas.openxmlformats.org/officeDocument/2006/relationships/image" Target="../media/image16.svg"/><Relationship Id="rId1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6.svg"/><Relationship Id="rId3" Type="http://schemas.openxmlformats.org/officeDocument/2006/relationships/image" Target="../media/image18.svg"/><Relationship Id="rId7" Type="http://schemas.openxmlformats.org/officeDocument/2006/relationships/image" Target="../media/image8.svg"/><Relationship Id="rId12" Type="http://schemas.openxmlformats.org/officeDocument/2006/relationships/image" Target="../media/image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11" Type="http://schemas.openxmlformats.org/officeDocument/2006/relationships/image" Target="../media/image16.svg"/><Relationship Id="rId5" Type="http://schemas.openxmlformats.org/officeDocument/2006/relationships/image" Target="../media/image12.svg"/><Relationship Id="rId15" Type="http://schemas.openxmlformats.org/officeDocument/2006/relationships/image" Target="../media/image10.svg"/><Relationship Id="rId10" Type="http://schemas.openxmlformats.org/officeDocument/2006/relationships/image" Target="../media/image15.png"/><Relationship Id="rId4" Type="http://schemas.openxmlformats.org/officeDocument/2006/relationships/image" Target="../media/image11.png"/><Relationship Id="rId9" Type="http://schemas.openxmlformats.org/officeDocument/2006/relationships/image" Target="../media/image14.svg"/><Relationship Id="rId1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feder.brussels/wp-content/uploads/2023/02/2021-1060-FR.pdf" TargetMode="External"/><Relationship Id="rId2" Type="http://schemas.openxmlformats.org/officeDocument/2006/relationships/hyperlink" Target="https://feder.brussels/wp-content/uploads/2023/05/Programme-FEDER21-27.pdf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ec.europa.eu/sustainable-finance-taxonomy/taxonomy-compass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mailto:Feder@sprb.brussels" TargetMode="External"/><Relationship Id="rId2" Type="http://schemas.openxmlformats.org/officeDocument/2006/relationships/hyperlink" Target="mailto:Efro@gob.brussels/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png"/><Relationship Id="rId5" Type="http://schemas.openxmlformats.org/officeDocument/2006/relationships/hyperlink" Target="http://www.efro.brussels/" TargetMode="External"/><Relationship Id="rId4" Type="http://schemas.openxmlformats.org/officeDocument/2006/relationships/hyperlink" Target="http://www.feder.brussels/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efro.brussels/" TargetMode="External"/><Relationship Id="rId2" Type="http://schemas.openxmlformats.org/officeDocument/2006/relationships/hyperlink" Target="http://feder.brussels/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11CA16AA-7B05-47D9-BE8D-7FB2B2D653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55576" y="915566"/>
            <a:ext cx="7632848" cy="3557044"/>
          </a:xfr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2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FR" sz="1600" b="1" i="0" u="none" strike="noStrike" kern="1200" cap="all" spc="0" normalizeH="0" baseline="0" noProof="0" dirty="0">
              <a:ln>
                <a:noFill/>
              </a:ln>
              <a:solidFill>
                <a:srgbClr val="1F497D">
                  <a:lumMod val="75000"/>
                </a:srgb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ts val="22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FR" sz="1600" b="1" i="0" u="none" strike="noStrike" kern="1200" cap="all" spc="0" normalizeH="0" baseline="0" noProof="0" dirty="0">
              <a:ln>
                <a:noFill/>
              </a:ln>
              <a:solidFill>
                <a:srgbClr val="1F497D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rtl="0" eaLnBrk="1" fontAlgn="auto" latinLnBrk="0" hangingPunct="1">
              <a:lnSpc>
                <a:spcPts val="22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r-FR" sz="1600" b="1" i="0" u="none" strike="noStrike" kern="1200" cap="all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</a:rPr>
              <a:t>Session d’information </a:t>
            </a:r>
            <a:r>
              <a:rPr lang="fr-FR" sz="1600" cap="all" dirty="0">
                <a:solidFill>
                  <a:srgbClr val="1F497D">
                    <a:lumMod val="75000"/>
                  </a:srgbClr>
                </a:solidFill>
              </a:rPr>
              <a:t>14/10/2024</a:t>
            </a:r>
            <a:endParaRPr kumimoji="0" lang="fr-FR" sz="1600" b="1" i="0" u="none" strike="noStrike" kern="1200" cap="all" spc="0" normalizeH="0" baseline="0" noProof="0" dirty="0">
              <a:ln>
                <a:noFill/>
              </a:ln>
              <a:solidFill>
                <a:srgbClr val="1F497D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rtl="0" eaLnBrk="1" fontAlgn="auto" latinLnBrk="0" hangingPunct="1">
              <a:lnSpc>
                <a:spcPts val="22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r-FR" sz="1600" b="1" i="0" u="none" strike="noStrike" kern="1200" cap="all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</a:rPr>
              <a:t>Programme FEDER 2021-2027 </a:t>
            </a:r>
          </a:p>
          <a:p>
            <a:pPr marL="0" marR="0" lvl="0" indent="0" algn="ctr" defTabSz="914400" rtl="0" eaLnBrk="1" fontAlgn="auto" latinLnBrk="0" hangingPunct="1">
              <a:lnSpc>
                <a:spcPts val="22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fr-BE" sz="1400" cap="all" dirty="0">
                <a:solidFill>
                  <a:schemeClr val="accent1"/>
                </a:solidFill>
              </a:rPr>
              <a:t>LE principe « do no </a:t>
            </a:r>
            <a:r>
              <a:rPr lang="fr-BE" sz="1400" cap="all" dirty="0" err="1">
                <a:solidFill>
                  <a:schemeClr val="accent1"/>
                </a:solidFill>
              </a:rPr>
              <a:t>significant</a:t>
            </a:r>
            <a:r>
              <a:rPr lang="fr-BE" sz="1400" cap="all" dirty="0">
                <a:solidFill>
                  <a:schemeClr val="accent1"/>
                </a:solidFill>
              </a:rPr>
              <a:t> </a:t>
            </a:r>
            <a:r>
              <a:rPr lang="fr-BE" sz="1400" cap="all" dirty="0" err="1">
                <a:solidFill>
                  <a:schemeClr val="accent1"/>
                </a:solidFill>
              </a:rPr>
              <a:t>harm</a:t>
            </a:r>
            <a:r>
              <a:rPr lang="fr-BE" sz="1400" cap="all" dirty="0">
                <a:solidFill>
                  <a:schemeClr val="accent1"/>
                </a:solidFill>
              </a:rPr>
              <a:t> »</a:t>
            </a:r>
          </a:p>
          <a:p>
            <a:pPr marL="0" marR="0" lvl="0" indent="0" algn="ctr" defTabSz="914400" rtl="0" eaLnBrk="1" fontAlgn="auto" latinLnBrk="0" hangingPunct="1">
              <a:lnSpc>
                <a:spcPts val="22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fr-BE" sz="1400" cap="all" dirty="0">
              <a:solidFill>
                <a:schemeClr val="accent1"/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ts val="22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fr-BE" sz="1600" cap="all" dirty="0" err="1">
                <a:solidFill>
                  <a:srgbClr val="1F497D">
                    <a:lumMod val="75000"/>
                  </a:srgbClr>
                </a:solidFill>
              </a:rPr>
              <a:t>Infosessie</a:t>
            </a:r>
            <a:r>
              <a:rPr lang="fr-BE" sz="1600" cap="all" dirty="0">
                <a:solidFill>
                  <a:srgbClr val="1F497D">
                    <a:lumMod val="75000"/>
                  </a:srgbClr>
                </a:solidFill>
              </a:rPr>
              <a:t> 14/10/2023</a:t>
            </a:r>
          </a:p>
          <a:p>
            <a:pPr marL="0" marR="0" lvl="0" indent="0" algn="ctr" defTabSz="914400" rtl="0" eaLnBrk="1" fontAlgn="auto" latinLnBrk="0" hangingPunct="1">
              <a:lnSpc>
                <a:spcPts val="22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fr-BE" sz="1600" cap="all" dirty="0">
                <a:solidFill>
                  <a:srgbClr val="1F497D">
                    <a:lumMod val="75000"/>
                  </a:srgbClr>
                </a:solidFill>
              </a:rPr>
              <a:t>EFRO programma 2021 – 2027</a:t>
            </a:r>
          </a:p>
          <a:p>
            <a:pPr marL="0" marR="0" lvl="0" indent="0" algn="ctr" defTabSz="914400" rtl="0" eaLnBrk="1" fontAlgn="auto" latinLnBrk="0" hangingPunct="1">
              <a:lnSpc>
                <a:spcPts val="22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nl-BE" sz="1400" cap="all" dirty="0">
                <a:solidFill>
                  <a:schemeClr val="accent1"/>
                </a:solidFill>
              </a:rPr>
              <a:t>Het “</a:t>
            </a:r>
            <a:r>
              <a:rPr lang="nl-NL" sz="1400" cap="all" dirty="0">
                <a:solidFill>
                  <a:schemeClr val="accent1"/>
                </a:solidFill>
              </a:rPr>
              <a:t>do no significant </a:t>
            </a:r>
            <a:r>
              <a:rPr lang="nl-NL" sz="1400" cap="all" dirty="0" err="1">
                <a:solidFill>
                  <a:schemeClr val="accent1"/>
                </a:solidFill>
              </a:rPr>
              <a:t>harm</a:t>
            </a:r>
            <a:r>
              <a:rPr lang="nl-BE" sz="1400" cap="all" dirty="0">
                <a:solidFill>
                  <a:schemeClr val="accent1"/>
                </a:solidFill>
              </a:rPr>
              <a:t>”-principe</a:t>
            </a:r>
            <a:endParaRPr lang="fr-BE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32810DA-6472-A2A9-A5A7-A695995D3C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022" y="240400"/>
            <a:ext cx="6829680" cy="891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1823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4B179F-DBB1-A997-D937-C9F81CB52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nn-NO" sz="2000" dirty="0"/>
              <a:t>AGENDA</a:t>
            </a:r>
            <a:endParaRPr lang="fr-BE" sz="2000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51D89FF-2C8B-020D-FA43-6E15B0C8AE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23528" y="789552"/>
            <a:ext cx="8424936" cy="3438382"/>
          </a:xfrm>
        </p:spPr>
        <p:txBody>
          <a:bodyPr>
            <a:normAutofit/>
          </a:bodyPr>
          <a:lstStyle/>
          <a:p>
            <a:pPr marL="1028700" indent="-1028700">
              <a:buFont typeface="+mj-lt"/>
              <a:buAutoNum type="romanUcPeriod"/>
            </a:pPr>
            <a:r>
              <a:rPr lang="fr-FR" b="1" dirty="0"/>
              <a:t>Introduction au contexte général du </a:t>
            </a:r>
            <a:r>
              <a:rPr lang="nl-BE" b="1" dirty="0"/>
              <a:t>DNSH</a:t>
            </a:r>
          </a:p>
          <a:p>
            <a:pPr marL="1028700" indent="-1028700">
              <a:buFont typeface="+mj-lt"/>
              <a:buAutoNum type="romanUcPeriod"/>
            </a:pPr>
            <a:r>
              <a:rPr lang="fr-BE" sz="2000" b="1" dirty="0"/>
              <a:t>Comment tenir compte du DNSH</a:t>
            </a:r>
          </a:p>
          <a:p>
            <a:pPr marL="1028700" indent="-1028700">
              <a:buFont typeface="+mj-lt"/>
              <a:buAutoNum type="romanUcPeriod"/>
            </a:pPr>
            <a:r>
              <a:rPr lang="fr-BE" sz="2000" b="1" dirty="0"/>
              <a:t>Suivi et contrôle DNSH</a:t>
            </a:r>
          </a:p>
          <a:p>
            <a:pPr marL="1028700" indent="-1028700">
              <a:buFont typeface="+mj-lt"/>
              <a:buAutoNum type="romanUcPeriod"/>
            </a:pPr>
            <a:r>
              <a:rPr lang="fr-BE" sz="2000" b="1" dirty="0"/>
              <a:t>Déviation et rattrapage</a:t>
            </a:r>
          </a:p>
          <a:p>
            <a:pPr marL="1028700" indent="-1028700">
              <a:buFont typeface="+mj-lt"/>
              <a:buAutoNum type="romanUcPeriod"/>
            </a:pPr>
            <a:r>
              <a:rPr lang="fr-BE" sz="2000" b="1" dirty="0"/>
              <a:t>Documents</a:t>
            </a:r>
          </a:p>
          <a:p>
            <a:pPr marL="1028700" indent="-1028700">
              <a:buFont typeface="+mj-lt"/>
              <a:buAutoNum type="romanUcPeriod"/>
            </a:pPr>
            <a:r>
              <a:rPr lang="fr-BE" sz="2000" b="1" dirty="0"/>
              <a:t>Rapportage</a:t>
            </a:r>
            <a:endParaRPr lang="fr-BE" b="1" dirty="0"/>
          </a:p>
          <a:p>
            <a:pPr marL="1028700" indent="-1028700">
              <a:buFont typeface="+mj-lt"/>
              <a:buAutoNum type="romanUcPeriod"/>
            </a:pPr>
            <a:r>
              <a:rPr lang="fr-BE" b="1" dirty="0"/>
              <a:t>Ressources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E9DCD09-3E36-A797-FB76-CC3F9C78E5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9952" y="4376641"/>
            <a:ext cx="4322439" cy="560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8228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C1E9DC-2E1B-3E33-D578-7BC59FB6B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BE" dirty="0"/>
              <a:t>I. Introduction générale DNSH / </a:t>
            </a:r>
            <a:r>
              <a:rPr lang="fr-BE" i="1" dirty="0" err="1">
                <a:solidFill>
                  <a:schemeClr val="tx1"/>
                </a:solidFill>
              </a:rPr>
              <a:t>Algemene</a:t>
            </a:r>
            <a:r>
              <a:rPr lang="fr-BE" i="1" dirty="0">
                <a:solidFill>
                  <a:schemeClr val="tx1"/>
                </a:solidFill>
              </a:rPr>
              <a:t> </a:t>
            </a:r>
            <a:r>
              <a:rPr lang="fr-BE" i="1" dirty="0" err="1">
                <a:solidFill>
                  <a:schemeClr val="tx1"/>
                </a:solidFill>
              </a:rPr>
              <a:t>inleiding</a:t>
            </a:r>
            <a:r>
              <a:rPr lang="fr-BE" i="1" dirty="0">
                <a:solidFill>
                  <a:schemeClr val="tx1"/>
                </a:solidFill>
              </a:rPr>
              <a:t> DNSH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A18A7A-8E70-952A-0384-DC9EBE5E973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/>
          </p:nvPr>
        </p:nvSpPr>
        <p:spPr>
          <a:xfrm>
            <a:off x="359532" y="843558"/>
            <a:ext cx="8424936" cy="3240360"/>
          </a:xfrm>
        </p:spPr>
        <p:txBody>
          <a:bodyPr>
            <a:normAutofit/>
          </a:bodyPr>
          <a:lstStyle/>
          <a:p>
            <a:pPr algn="just">
              <a:lnSpc>
                <a:spcPct val="107000"/>
              </a:lnSpc>
            </a:pPr>
            <a:endParaRPr lang="fr-BE" sz="1500" b="1" dirty="0">
              <a:solidFill>
                <a:srgbClr val="FF0000"/>
              </a:solidFill>
            </a:endParaRPr>
          </a:p>
          <a:p>
            <a:pPr algn="ctr">
              <a:lnSpc>
                <a:spcPct val="107000"/>
              </a:lnSpc>
            </a:pPr>
            <a:r>
              <a:rPr lang="fr-BE" sz="1500" b="1" dirty="0"/>
              <a:t>DNSH = Do No </a:t>
            </a:r>
            <a:r>
              <a:rPr lang="fr-BE" sz="1500" b="1" dirty="0" err="1"/>
              <a:t>Significant</a:t>
            </a:r>
            <a:r>
              <a:rPr lang="fr-BE" sz="1500" b="1" dirty="0"/>
              <a:t> </a:t>
            </a:r>
            <a:r>
              <a:rPr lang="fr-BE" sz="1500" b="1" dirty="0" err="1"/>
              <a:t>Harm</a:t>
            </a:r>
            <a:endParaRPr lang="fr-BE" sz="1500" b="1" dirty="0"/>
          </a:p>
          <a:p>
            <a:pPr algn="ctr">
              <a:lnSpc>
                <a:spcPct val="107000"/>
              </a:lnSpc>
            </a:pPr>
            <a:endParaRPr lang="fr-BE" sz="1500" b="1" dirty="0"/>
          </a:p>
          <a:p>
            <a:pPr algn="ctr">
              <a:lnSpc>
                <a:spcPct val="107000"/>
              </a:lnSpc>
            </a:pPr>
            <a:r>
              <a:rPr lang="fr-BE" sz="1500" dirty="0">
                <a:sym typeface="Wingdings" panose="05000000000000000000" pitchFamily="2" charset="2"/>
              </a:rPr>
              <a:t> </a:t>
            </a:r>
            <a:r>
              <a:rPr lang="fr-BE" sz="1500" dirty="0"/>
              <a:t>Ne pas causer de </a:t>
            </a:r>
            <a:r>
              <a:rPr lang="fr-BE" sz="1500" b="1" i="1" dirty="0"/>
              <a:t>préjudice significatif </a:t>
            </a:r>
            <a:r>
              <a:rPr lang="fr-BE" sz="1500" dirty="0"/>
              <a:t>à aucun des six objectifs environnementaux établis par l’Union européenne (Règlement Taxonomie 2020/852)</a:t>
            </a:r>
          </a:p>
          <a:p>
            <a:pPr marL="342900" indent="-342900" algn="just">
              <a:lnSpc>
                <a:spcPct val="107000"/>
              </a:lnSpc>
              <a:buFont typeface="+mj-lt"/>
              <a:buAutoNum type="arabicPeriod"/>
            </a:pPr>
            <a:endParaRPr lang="fr-BE" sz="1500" b="1" dirty="0"/>
          </a:p>
          <a:p>
            <a:pPr marL="342900" indent="-342900" algn="just">
              <a:lnSpc>
                <a:spcPct val="107000"/>
              </a:lnSpc>
              <a:buFont typeface="+mj-lt"/>
              <a:buAutoNum type="arabicPeriod"/>
            </a:pPr>
            <a:endParaRPr lang="fr-BE" sz="1500" b="1" dirty="0"/>
          </a:p>
          <a:p>
            <a:pPr marL="342900" indent="-342900" algn="just">
              <a:lnSpc>
                <a:spcPct val="107000"/>
              </a:lnSpc>
              <a:buFont typeface="+mj-lt"/>
              <a:buAutoNum type="arabicPeriod"/>
            </a:pPr>
            <a:endParaRPr lang="fr-BE" sz="1500" b="1" dirty="0"/>
          </a:p>
          <a:p>
            <a:pPr marL="342900" indent="-342900" algn="just">
              <a:lnSpc>
                <a:spcPct val="107000"/>
              </a:lnSpc>
              <a:buFont typeface="+mj-lt"/>
              <a:buAutoNum type="arabicPeriod"/>
            </a:pPr>
            <a:endParaRPr lang="fr-BE" sz="1500" b="1" dirty="0"/>
          </a:p>
          <a:p>
            <a:pPr marL="342900" indent="-342900" algn="just">
              <a:lnSpc>
                <a:spcPct val="107000"/>
              </a:lnSpc>
              <a:buFont typeface="+mj-lt"/>
              <a:buAutoNum type="arabicPeriod"/>
            </a:pPr>
            <a:endParaRPr lang="fr-BE" sz="1500" b="1" dirty="0"/>
          </a:p>
          <a:p>
            <a:pPr algn="ctr">
              <a:lnSpc>
                <a:spcPct val="107000"/>
              </a:lnSpc>
            </a:pPr>
            <a:r>
              <a:rPr lang="fr-BE" sz="1500" b="1" dirty="0"/>
              <a:t>! Principe DNSH = un seuil </a:t>
            </a:r>
            <a:r>
              <a:rPr lang="fr-BE" sz="1500" b="1" u="sng" dirty="0"/>
              <a:t>minimal</a:t>
            </a:r>
            <a:r>
              <a:rPr lang="fr-BE" sz="1500" b="1" dirty="0"/>
              <a:t> à respecter !</a:t>
            </a:r>
          </a:p>
        </p:txBody>
      </p:sp>
      <p:grpSp>
        <p:nvGrpSpPr>
          <p:cNvPr id="168" name="Groep 167">
            <a:extLst>
              <a:ext uri="{FF2B5EF4-FFF2-40B4-BE49-F238E27FC236}">
                <a16:creationId xmlns:a16="http://schemas.microsoft.com/office/drawing/2014/main" id="{CC10EC5C-4F70-8DF1-EC5A-D35E3700C792}"/>
              </a:ext>
            </a:extLst>
          </p:cNvPr>
          <p:cNvGrpSpPr/>
          <p:nvPr/>
        </p:nvGrpSpPr>
        <p:grpSpPr>
          <a:xfrm>
            <a:off x="467544" y="2355726"/>
            <a:ext cx="7853786" cy="1216565"/>
            <a:chOff x="206908" y="2642427"/>
            <a:chExt cx="7853786" cy="1216565"/>
          </a:xfrm>
        </p:grpSpPr>
        <p:grpSp>
          <p:nvGrpSpPr>
            <p:cNvPr id="132" name="Groep 131">
              <a:extLst>
                <a:ext uri="{FF2B5EF4-FFF2-40B4-BE49-F238E27FC236}">
                  <a16:creationId xmlns:a16="http://schemas.microsoft.com/office/drawing/2014/main" id="{FD5E9A29-85DA-EF77-11AD-7C7321BAD40E}"/>
                </a:ext>
              </a:extLst>
            </p:cNvPr>
            <p:cNvGrpSpPr/>
            <p:nvPr/>
          </p:nvGrpSpPr>
          <p:grpSpPr>
            <a:xfrm>
              <a:off x="206908" y="2642427"/>
              <a:ext cx="1294022" cy="1189798"/>
              <a:chOff x="206908" y="2642427"/>
              <a:chExt cx="1294022" cy="1189798"/>
            </a:xfrm>
          </p:grpSpPr>
          <p:sp>
            <p:nvSpPr>
              <p:cNvPr id="4" name="Rechthoek: afgeronde hoeken 3">
                <a:extLst>
                  <a:ext uri="{FF2B5EF4-FFF2-40B4-BE49-F238E27FC236}">
                    <a16:creationId xmlns:a16="http://schemas.microsoft.com/office/drawing/2014/main" id="{292AE174-4238-2310-77F0-A351B4F7FD7C}"/>
                  </a:ext>
                </a:extLst>
              </p:cNvPr>
              <p:cNvSpPr/>
              <p:nvPr/>
            </p:nvSpPr>
            <p:spPr>
              <a:xfrm>
                <a:off x="348802" y="2775913"/>
                <a:ext cx="1152128" cy="1056312"/>
              </a:xfrm>
              <a:prstGeom prst="round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sp>
            <p:nvSpPr>
              <p:cNvPr id="5" name="Tekstvak 4">
                <a:extLst>
                  <a:ext uri="{FF2B5EF4-FFF2-40B4-BE49-F238E27FC236}">
                    <a16:creationId xmlns:a16="http://schemas.microsoft.com/office/drawing/2014/main" id="{D7379EB2-8335-B61D-D3C3-340C35365FB8}"/>
                  </a:ext>
                </a:extLst>
              </p:cNvPr>
              <p:cNvSpPr txBox="1"/>
              <p:nvPr/>
            </p:nvSpPr>
            <p:spPr>
              <a:xfrm>
                <a:off x="395536" y="3216314"/>
                <a:ext cx="1061171" cy="5078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nl-BE" sz="900" dirty="0" err="1">
                    <a:solidFill>
                      <a:schemeClr val="bg1"/>
                    </a:solidFill>
                  </a:rPr>
                  <a:t>Atténuation</a:t>
                </a:r>
                <a:r>
                  <a:rPr lang="nl-BE" sz="900" dirty="0">
                    <a:solidFill>
                      <a:schemeClr val="bg1"/>
                    </a:solidFill>
                  </a:rPr>
                  <a:t> du changement </a:t>
                </a:r>
                <a:r>
                  <a:rPr lang="nl-BE" sz="900" dirty="0" err="1">
                    <a:solidFill>
                      <a:schemeClr val="bg1"/>
                    </a:solidFill>
                  </a:rPr>
                  <a:t>climatique</a:t>
                </a:r>
                <a:endParaRPr lang="fr-BE" sz="9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" name="Zeshoek 5">
                <a:extLst>
                  <a:ext uri="{FF2B5EF4-FFF2-40B4-BE49-F238E27FC236}">
                    <a16:creationId xmlns:a16="http://schemas.microsoft.com/office/drawing/2014/main" id="{9BCC57DA-CFB3-641B-B48C-FBDCCA334070}"/>
                  </a:ext>
                </a:extLst>
              </p:cNvPr>
              <p:cNvSpPr/>
              <p:nvPr/>
            </p:nvSpPr>
            <p:spPr>
              <a:xfrm>
                <a:off x="206908" y="2642427"/>
                <a:ext cx="360040" cy="288032"/>
              </a:xfrm>
              <a:prstGeom prst="hexagon">
                <a:avLst/>
              </a:prstGeom>
            </p:spPr>
            <p:style>
              <a:lnRef idx="3">
                <a:schemeClr val="lt1"/>
              </a:lnRef>
              <a:fillRef idx="1">
                <a:schemeClr val="dk1"/>
              </a:fillRef>
              <a:effectRef idx="1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nl-BE" sz="1400" dirty="0"/>
                  <a:t>1</a:t>
                </a:r>
                <a:endParaRPr lang="fr-BE" sz="1400" dirty="0"/>
              </a:p>
            </p:txBody>
          </p:sp>
        </p:grpSp>
        <p:grpSp>
          <p:nvGrpSpPr>
            <p:cNvPr id="133" name="Groep 132">
              <a:extLst>
                <a:ext uri="{FF2B5EF4-FFF2-40B4-BE49-F238E27FC236}">
                  <a16:creationId xmlns:a16="http://schemas.microsoft.com/office/drawing/2014/main" id="{903B4AE2-48A2-5CA1-B02F-5B13C8681339}"/>
                </a:ext>
              </a:extLst>
            </p:cNvPr>
            <p:cNvGrpSpPr/>
            <p:nvPr/>
          </p:nvGrpSpPr>
          <p:grpSpPr>
            <a:xfrm>
              <a:off x="1511660" y="2642427"/>
              <a:ext cx="1294022" cy="1189798"/>
              <a:chOff x="206908" y="2642427"/>
              <a:chExt cx="1294022" cy="1189798"/>
            </a:xfrm>
          </p:grpSpPr>
          <p:sp>
            <p:nvSpPr>
              <p:cNvPr id="134" name="Rechthoek: afgeronde hoeken 133">
                <a:extLst>
                  <a:ext uri="{FF2B5EF4-FFF2-40B4-BE49-F238E27FC236}">
                    <a16:creationId xmlns:a16="http://schemas.microsoft.com/office/drawing/2014/main" id="{667A0DAA-D871-58EB-7A39-F00F273C9647}"/>
                  </a:ext>
                </a:extLst>
              </p:cNvPr>
              <p:cNvSpPr/>
              <p:nvPr/>
            </p:nvSpPr>
            <p:spPr>
              <a:xfrm>
                <a:off x="348802" y="2775913"/>
                <a:ext cx="1152128" cy="1056312"/>
              </a:xfrm>
              <a:prstGeom prst="round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sp>
            <p:nvSpPr>
              <p:cNvPr id="135" name="Tekstvak 134">
                <a:extLst>
                  <a:ext uri="{FF2B5EF4-FFF2-40B4-BE49-F238E27FC236}">
                    <a16:creationId xmlns:a16="http://schemas.microsoft.com/office/drawing/2014/main" id="{43127B56-FF63-0333-1FD1-0EBBAE0769D3}"/>
                  </a:ext>
                </a:extLst>
              </p:cNvPr>
              <p:cNvSpPr txBox="1"/>
              <p:nvPr/>
            </p:nvSpPr>
            <p:spPr>
              <a:xfrm>
                <a:off x="395536" y="3216314"/>
                <a:ext cx="1061171" cy="5078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nl-BE" sz="900" dirty="0">
                    <a:solidFill>
                      <a:schemeClr val="bg1"/>
                    </a:solidFill>
                  </a:rPr>
                  <a:t>Adaptation au changement </a:t>
                </a:r>
                <a:r>
                  <a:rPr lang="nl-BE" sz="900" dirty="0" err="1">
                    <a:solidFill>
                      <a:schemeClr val="bg1"/>
                    </a:solidFill>
                  </a:rPr>
                  <a:t>climatique</a:t>
                </a:r>
                <a:endParaRPr lang="fr-BE" sz="9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6" name="Zeshoek 135">
                <a:extLst>
                  <a:ext uri="{FF2B5EF4-FFF2-40B4-BE49-F238E27FC236}">
                    <a16:creationId xmlns:a16="http://schemas.microsoft.com/office/drawing/2014/main" id="{A2515357-A9A5-FA68-77A5-F7D34C4970D2}"/>
                  </a:ext>
                </a:extLst>
              </p:cNvPr>
              <p:cNvSpPr/>
              <p:nvPr/>
            </p:nvSpPr>
            <p:spPr>
              <a:xfrm>
                <a:off x="206908" y="2642427"/>
                <a:ext cx="360040" cy="288032"/>
              </a:xfrm>
              <a:prstGeom prst="hexagon">
                <a:avLst/>
              </a:prstGeom>
            </p:spPr>
            <p:style>
              <a:lnRef idx="3">
                <a:schemeClr val="lt1"/>
              </a:lnRef>
              <a:fillRef idx="1">
                <a:schemeClr val="dk1"/>
              </a:fillRef>
              <a:effectRef idx="1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nl-BE" sz="1400" dirty="0"/>
                  <a:t>2</a:t>
                </a:r>
                <a:endParaRPr lang="fr-BE" sz="1400" dirty="0"/>
              </a:p>
            </p:txBody>
          </p:sp>
        </p:grpSp>
        <p:sp>
          <p:nvSpPr>
            <p:cNvPr id="138" name="Rechthoek: afgeronde hoeken 137">
              <a:extLst>
                <a:ext uri="{FF2B5EF4-FFF2-40B4-BE49-F238E27FC236}">
                  <a16:creationId xmlns:a16="http://schemas.microsoft.com/office/drawing/2014/main" id="{7C48DE39-1F61-AAF7-548F-A7F7B7BD74EA}"/>
                </a:ext>
              </a:extLst>
            </p:cNvPr>
            <p:cNvSpPr/>
            <p:nvPr/>
          </p:nvSpPr>
          <p:spPr>
            <a:xfrm>
              <a:off x="2979462" y="2781621"/>
              <a:ext cx="1152128" cy="1056312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139" name="Tekstvak 138">
              <a:extLst>
                <a:ext uri="{FF2B5EF4-FFF2-40B4-BE49-F238E27FC236}">
                  <a16:creationId xmlns:a16="http://schemas.microsoft.com/office/drawing/2014/main" id="{81F294CD-D1E1-3CC9-E7A4-D058359D7C52}"/>
                </a:ext>
              </a:extLst>
            </p:cNvPr>
            <p:cNvSpPr txBox="1"/>
            <p:nvPr/>
          </p:nvSpPr>
          <p:spPr>
            <a:xfrm>
              <a:off x="3024940" y="3112634"/>
              <a:ext cx="1061171" cy="7463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BE" sz="850" dirty="0" err="1">
                  <a:solidFill>
                    <a:schemeClr val="bg1"/>
                  </a:solidFill>
                </a:rPr>
                <a:t>Utilisation</a:t>
              </a:r>
              <a:r>
                <a:rPr lang="nl-BE" sz="850" dirty="0">
                  <a:solidFill>
                    <a:schemeClr val="bg1"/>
                  </a:solidFill>
                </a:rPr>
                <a:t> </a:t>
              </a:r>
              <a:r>
                <a:rPr lang="nl-BE" sz="850" dirty="0" err="1">
                  <a:solidFill>
                    <a:schemeClr val="bg1"/>
                  </a:solidFill>
                </a:rPr>
                <a:t>durable</a:t>
              </a:r>
              <a:r>
                <a:rPr lang="nl-BE" sz="850" dirty="0">
                  <a:solidFill>
                    <a:schemeClr val="bg1"/>
                  </a:solidFill>
                </a:rPr>
                <a:t> et </a:t>
              </a:r>
              <a:r>
                <a:rPr lang="nl-BE" sz="850" dirty="0" err="1">
                  <a:solidFill>
                    <a:schemeClr val="bg1"/>
                  </a:solidFill>
                </a:rPr>
                <a:t>protection</a:t>
              </a:r>
              <a:r>
                <a:rPr lang="nl-BE" sz="850" dirty="0">
                  <a:solidFill>
                    <a:schemeClr val="bg1"/>
                  </a:solidFill>
                </a:rPr>
                <a:t> </a:t>
              </a:r>
            </a:p>
            <a:p>
              <a:pPr algn="ctr"/>
              <a:r>
                <a:rPr lang="nl-BE" sz="850" dirty="0">
                  <a:solidFill>
                    <a:schemeClr val="bg1"/>
                  </a:solidFill>
                </a:rPr>
                <a:t>des ressources </a:t>
              </a:r>
              <a:r>
                <a:rPr lang="nl-BE" sz="850" dirty="0" err="1">
                  <a:solidFill>
                    <a:schemeClr val="bg1"/>
                  </a:solidFill>
                </a:rPr>
                <a:t>aquatiques</a:t>
              </a:r>
              <a:r>
                <a:rPr lang="nl-BE" sz="850" dirty="0">
                  <a:solidFill>
                    <a:schemeClr val="bg1"/>
                  </a:solidFill>
                </a:rPr>
                <a:t> et marines</a:t>
              </a:r>
              <a:endParaRPr lang="fr-BE" sz="850" dirty="0">
                <a:solidFill>
                  <a:schemeClr val="bg1"/>
                </a:solidFill>
              </a:endParaRPr>
            </a:p>
          </p:txBody>
        </p:sp>
        <p:sp>
          <p:nvSpPr>
            <p:cNvPr id="140" name="Zeshoek 139">
              <a:extLst>
                <a:ext uri="{FF2B5EF4-FFF2-40B4-BE49-F238E27FC236}">
                  <a16:creationId xmlns:a16="http://schemas.microsoft.com/office/drawing/2014/main" id="{BA20CA72-3D67-4CFC-5582-E45B6B889A4C}"/>
                </a:ext>
              </a:extLst>
            </p:cNvPr>
            <p:cNvSpPr/>
            <p:nvPr/>
          </p:nvSpPr>
          <p:spPr>
            <a:xfrm>
              <a:off x="2837568" y="2648135"/>
              <a:ext cx="360040" cy="288032"/>
            </a:xfrm>
            <a:prstGeom prst="hexagon">
              <a:avLst/>
            </a:prstGeom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BE" sz="1400" dirty="0"/>
                <a:t>3</a:t>
              </a:r>
              <a:endParaRPr lang="fr-BE" sz="1400" dirty="0"/>
            </a:p>
          </p:txBody>
        </p:sp>
        <p:grpSp>
          <p:nvGrpSpPr>
            <p:cNvPr id="141" name="Groep 140">
              <a:extLst>
                <a:ext uri="{FF2B5EF4-FFF2-40B4-BE49-F238E27FC236}">
                  <a16:creationId xmlns:a16="http://schemas.microsoft.com/office/drawing/2014/main" id="{DE861C3B-049C-6F71-80ED-F82720F4C0C7}"/>
                </a:ext>
              </a:extLst>
            </p:cNvPr>
            <p:cNvGrpSpPr/>
            <p:nvPr/>
          </p:nvGrpSpPr>
          <p:grpSpPr>
            <a:xfrm>
              <a:off x="4157168" y="2658012"/>
              <a:ext cx="1294022" cy="1189798"/>
              <a:chOff x="206908" y="2642427"/>
              <a:chExt cx="1294022" cy="1189798"/>
            </a:xfrm>
          </p:grpSpPr>
          <p:sp>
            <p:nvSpPr>
              <p:cNvPr id="142" name="Rechthoek: afgeronde hoeken 141">
                <a:extLst>
                  <a:ext uri="{FF2B5EF4-FFF2-40B4-BE49-F238E27FC236}">
                    <a16:creationId xmlns:a16="http://schemas.microsoft.com/office/drawing/2014/main" id="{F52EA118-4A01-FBCC-7877-30705F5BED72}"/>
                  </a:ext>
                </a:extLst>
              </p:cNvPr>
              <p:cNvSpPr/>
              <p:nvPr/>
            </p:nvSpPr>
            <p:spPr>
              <a:xfrm>
                <a:off x="348802" y="2775913"/>
                <a:ext cx="1152128" cy="1056312"/>
              </a:xfrm>
              <a:prstGeom prst="round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 dirty="0"/>
              </a:p>
            </p:txBody>
          </p:sp>
          <p:sp>
            <p:nvSpPr>
              <p:cNvPr id="143" name="Tekstvak 142">
                <a:extLst>
                  <a:ext uri="{FF2B5EF4-FFF2-40B4-BE49-F238E27FC236}">
                    <a16:creationId xmlns:a16="http://schemas.microsoft.com/office/drawing/2014/main" id="{1114B0E8-E0CE-64AE-BC44-71F9B600DF63}"/>
                  </a:ext>
                </a:extLst>
              </p:cNvPr>
              <p:cNvSpPr txBox="1"/>
              <p:nvPr/>
            </p:nvSpPr>
            <p:spPr>
              <a:xfrm>
                <a:off x="395536" y="3216314"/>
                <a:ext cx="1061171" cy="5078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nl-BE" sz="900" dirty="0" err="1">
                    <a:solidFill>
                      <a:schemeClr val="bg1"/>
                    </a:solidFill>
                  </a:rPr>
                  <a:t>Transition</a:t>
                </a:r>
                <a:r>
                  <a:rPr lang="nl-BE" sz="900" dirty="0">
                    <a:solidFill>
                      <a:schemeClr val="bg1"/>
                    </a:solidFill>
                  </a:rPr>
                  <a:t> vers </a:t>
                </a:r>
                <a:r>
                  <a:rPr lang="nl-BE" sz="900" dirty="0" err="1">
                    <a:solidFill>
                      <a:schemeClr val="bg1"/>
                    </a:solidFill>
                  </a:rPr>
                  <a:t>une</a:t>
                </a:r>
                <a:r>
                  <a:rPr lang="nl-BE" sz="900" dirty="0">
                    <a:solidFill>
                      <a:schemeClr val="bg1"/>
                    </a:solidFill>
                  </a:rPr>
                  <a:t> économie circulaire</a:t>
                </a:r>
                <a:endParaRPr lang="fr-BE" sz="9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4" name="Zeshoek 143">
                <a:extLst>
                  <a:ext uri="{FF2B5EF4-FFF2-40B4-BE49-F238E27FC236}">
                    <a16:creationId xmlns:a16="http://schemas.microsoft.com/office/drawing/2014/main" id="{A067BAE5-7F06-1837-30AD-3D2AA7BF806E}"/>
                  </a:ext>
                </a:extLst>
              </p:cNvPr>
              <p:cNvSpPr/>
              <p:nvPr/>
            </p:nvSpPr>
            <p:spPr>
              <a:xfrm>
                <a:off x="206908" y="2642427"/>
                <a:ext cx="360040" cy="288032"/>
              </a:xfrm>
              <a:prstGeom prst="hexagon">
                <a:avLst/>
              </a:prstGeom>
            </p:spPr>
            <p:style>
              <a:lnRef idx="3">
                <a:schemeClr val="lt1"/>
              </a:lnRef>
              <a:fillRef idx="1">
                <a:schemeClr val="dk1"/>
              </a:fillRef>
              <a:effectRef idx="1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nl-BE" sz="1400" dirty="0"/>
                  <a:t>4</a:t>
                </a:r>
                <a:endParaRPr lang="fr-BE" sz="1400" dirty="0"/>
              </a:p>
            </p:txBody>
          </p:sp>
        </p:grpSp>
        <p:grpSp>
          <p:nvGrpSpPr>
            <p:cNvPr id="145" name="Groep 144">
              <a:extLst>
                <a:ext uri="{FF2B5EF4-FFF2-40B4-BE49-F238E27FC236}">
                  <a16:creationId xmlns:a16="http://schemas.microsoft.com/office/drawing/2014/main" id="{582CB597-0630-085B-BC5D-126C54899D09}"/>
                </a:ext>
              </a:extLst>
            </p:cNvPr>
            <p:cNvGrpSpPr/>
            <p:nvPr/>
          </p:nvGrpSpPr>
          <p:grpSpPr>
            <a:xfrm>
              <a:off x="5461920" y="2642427"/>
              <a:ext cx="1294022" cy="1189798"/>
              <a:chOff x="206908" y="2642427"/>
              <a:chExt cx="1294022" cy="1189798"/>
            </a:xfrm>
          </p:grpSpPr>
          <p:sp>
            <p:nvSpPr>
              <p:cNvPr id="146" name="Rechthoek: afgeronde hoeken 145">
                <a:extLst>
                  <a:ext uri="{FF2B5EF4-FFF2-40B4-BE49-F238E27FC236}">
                    <a16:creationId xmlns:a16="http://schemas.microsoft.com/office/drawing/2014/main" id="{28B4C11E-C201-0775-56FA-DB0A8A3A263C}"/>
                  </a:ext>
                </a:extLst>
              </p:cNvPr>
              <p:cNvSpPr/>
              <p:nvPr/>
            </p:nvSpPr>
            <p:spPr>
              <a:xfrm>
                <a:off x="348802" y="2775913"/>
                <a:ext cx="1152128" cy="1056312"/>
              </a:xfrm>
              <a:prstGeom prst="round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sp>
            <p:nvSpPr>
              <p:cNvPr id="147" name="Tekstvak 146">
                <a:extLst>
                  <a:ext uri="{FF2B5EF4-FFF2-40B4-BE49-F238E27FC236}">
                    <a16:creationId xmlns:a16="http://schemas.microsoft.com/office/drawing/2014/main" id="{45AD9C1E-B503-A7D5-C023-1DCAEA7EB22E}"/>
                  </a:ext>
                </a:extLst>
              </p:cNvPr>
              <p:cNvSpPr txBox="1"/>
              <p:nvPr/>
            </p:nvSpPr>
            <p:spPr>
              <a:xfrm>
                <a:off x="395536" y="3216314"/>
                <a:ext cx="1061171" cy="5078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nl-BE" sz="900" dirty="0">
                    <a:solidFill>
                      <a:schemeClr val="bg1"/>
                    </a:solidFill>
                  </a:rPr>
                  <a:t>Prévention et </a:t>
                </a:r>
                <a:r>
                  <a:rPr lang="nl-BE" sz="900" dirty="0" err="1">
                    <a:solidFill>
                      <a:schemeClr val="bg1"/>
                    </a:solidFill>
                  </a:rPr>
                  <a:t>réduction</a:t>
                </a:r>
                <a:r>
                  <a:rPr lang="nl-BE" sz="900" dirty="0">
                    <a:solidFill>
                      <a:schemeClr val="bg1"/>
                    </a:solidFill>
                  </a:rPr>
                  <a:t> de la </a:t>
                </a:r>
                <a:r>
                  <a:rPr lang="nl-BE" sz="900" dirty="0" err="1">
                    <a:solidFill>
                      <a:schemeClr val="bg1"/>
                    </a:solidFill>
                  </a:rPr>
                  <a:t>pollution</a:t>
                </a:r>
                <a:endParaRPr lang="fr-BE" sz="9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8" name="Zeshoek 147">
                <a:extLst>
                  <a:ext uri="{FF2B5EF4-FFF2-40B4-BE49-F238E27FC236}">
                    <a16:creationId xmlns:a16="http://schemas.microsoft.com/office/drawing/2014/main" id="{D16AF448-A592-7084-0F6E-BFAE1E923B92}"/>
                  </a:ext>
                </a:extLst>
              </p:cNvPr>
              <p:cNvSpPr/>
              <p:nvPr/>
            </p:nvSpPr>
            <p:spPr>
              <a:xfrm>
                <a:off x="206908" y="2642427"/>
                <a:ext cx="360040" cy="288032"/>
              </a:xfrm>
              <a:prstGeom prst="hexagon">
                <a:avLst/>
              </a:prstGeom>
            </p:spPr>
            <p:style>
              <a:lnRef idx="3">
                <a:schemeClr val="lt1"/>
              </a:lnRef>
              <a:fillRef idx="1">
                <a:schemeClr val="dk1"/>
              </a:fillRef>
              <a:effectRef idx="1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nl-BE" sz="1400" dirty="0"/>
                  <a:t>5</a:t>
                </a:r>
                <a:endParaRPr lang="fr-BE" sz="1400" dirty="0"/>
              </a:p>
            </p:txBody>
          </p:sp>
        </p:grpSp>
        <p:grpSp>
          <p:nvGrpSpPr>
            <p:cNvPr id="149" name="Groep 148">
              <a:extLst>
                <a:ext uri="{FF2B5EF4-FFF2-40B4-BE49-F238E27FC236}">
                  <a16:creationId xmlns:a16="http://schemas.microsoft.com/office/drawing/2014/main" id="{01491D1D-E366-F53A-54FD-31D3961436BA}"/>
                </a:ext>
              </a:extLst>
            </p:cNvPr>
            <p:cNvGrpSpPr/>
            <p:nvPr/>
          </p:nvGrpSpPr>
          <p:grpSpPr>
            <a:xfrm>
              <a:off x="6766672" y="2658012"/>
              <a:ext cx="1294022" cy="1189798"/>
              <a:chOff x="206908" y="2642427"/>
              <a:chExt cx="1294022" cy="1189798"/>
            </a:xfrm>
          </p:grpSpPr>
          <p:sp>
            <p:nvSpPr>
              <p:cNvPr id="150" name="Rechthoek: afgeronde hoeken 149">
                <a:extLst>
                  <a:ext uri="{FF2B5EF4-FFF2-40B4-BE49-F238E27FC236}">
                    <a16:creationId xmlns:a16="http://schemas.microsoft.com/office/drawing/2014/main" id="{3B58D875-E187-E5EE-5479-65959A729B57}"/>
                  </a:ext>
                </a:extLst>
              </p:cNvPr>
              <p:cNvSpPr/>
              <p:nvPr/>
            </p:nvSpPr>
            <p:spPr>
              <a:xfrm>
                <a:off x="348802" y="2775913"/>
                <a:ext cx="1152128" cy="1056312"/>
              </a:xfrm>
              <a:prstGeom prst="round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sp>
            <p:nvSpPr>
              <p:cNvPr id="151" name="Tekstvak 150">
                <a:extLst>
                  <a:ext uri="{FF2B5EF4-FFF2-40B4-BE49-F238E27FC236}">
                    <a16:creationId xmlns:a16="http://schemas.microsoft.com/office/drawing/2014/main" id="{B2232FDC-80C8-BE1A-E052-5F8AC003BDD6}"/>
                  </a:ext>
                </a:extLst>
              </p:cNvPr>
              <p:cNvSpPr txBox="1"/>
              <p:nvPr/>
            </p:nvSpPr>
            <p:spPr>
              <a:xfrm>
                <a:off x="386928" y="3147063"/>
                <a:ext cx="106117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nl-BE" sz="900" dirty="0" err="1">
                    <a:solidFill>
                      <a:schemeClr val="bg1"/>
                    </a:solidFill>
                  </a:rPr>
                  <a:t>Production</a:t>
                </a:r>
                <a:r>
                  <a:rPr lang="nl-BE" sz="900" dirty="0">
                    <a:solidFill>
                      <a:schemeClr val="bg1"/>
                    </a:solidFill>
                  </a:rPr>
                  <a:t> et </a:t>
                </a:r>
                <a:r>
                  <a:rPr lang="nl-BE" sz="900" dirty="0" err="1">
                    <a:solidFill>
                      <a:schemeClr val="bg1"/>
                    </a:solidFill>
                  </a:rPr>
                  <a:t>restauration</a:t>
                </a:r>
                <a:r>
                  <a:rPr lang="nl-BE" sz="900" dirty="0">
                    <a:solidFill>
                      <a:schemeClr val="bg1"/>
                    </a:solidFill>
                  </a:rPr>
                  <a:t> de la </a:t>
                </a:r>
                <a:r>
                  <a:rPr lang="nl-BE" sz="900" dirty="0" err="1">
                    <a:solidFill>
                      <a:schemeClr val="bg1"/>
                    </a:solidFill>
                  </a:rPr>
                  <a:t>biodiversité</a:t>
                </a:r>
                <a:r>
                  <a:rPr lang="nl-BE" sz="900" dirty="0">
                    <a:solidFill>
                      <a:schemeClr val="bg1"/>
                    </a:solidFill>
                  </a:rPr>
                  <a:t> et des </a:t>
                </a:r>
                <a:r>
                  <a:rPr lang="nl-BE" sz="900" dirty="0" err="1">
                    <a:solidFill>
                      <a:schemeClr val="bg1"/>
                    </a:solidFill>
                  </a:rPr>
                  <a:t>écosystèmes</a:t>
                </a:r>
                <a:endParaRPr lang="fr-BE" sz="9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2" name="Zeshoek 151">
                <a:extLst>
                  <a:ext uri="{FF2B5EF4-FFF2-40B4-BE49-F238E27FC236}">
                    <a16:creationId xmlns:a16="http://schemas.microsoft.com/office/drawing/2014/main" id="{92A12E24-1C24-D884-011D-E7FDCB158915}"/>
                  </a:ext>
                </a:extLst>
              </p:cNvPr>
              <p:cNvSpPr/>
              <p:nvPr/>
            </p:nvSpPr>
            <p:spPr>
              <a:xfrm>
                <a:off x="206908" y="2642427"/>
                <a:ext cx="360040" cy="288032"/>
              </a:xfrm>
              <a:prstGeom prst="hexagon">
                <a:avLst/>
              </a:prstGeom>
            </p:spPr>
            <p:style>
              <a:lnRef idx="3">
                <a:schemeClr val="lt1"/>
              </a:lnRef>
              <a:fillRef idx="1">
                <a:schemeClr val="dk1"/>
              </a:fillRef>
              <a:effectRef idx="1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nl-BE" sz="1400" dirty="0"/>
                  <a:t>6</a:t>
                </a:r>
                <a:endParaRPr lang="fr-BE" sz="1400" dirty="0"/>
              </a:p>
            </p:txBody>
          </p:sp>
        </p:grpSp>
        <p:pic>
          <p:nvPicPr>
            <p:cNvPr id="154" name="Graphic 153" descr="Plant met wortels met effen opvulling">
              <a:extLst>
                <a:ext uri="{FF2B5EF4-FFF2-40B4-BE49-F238E27FC236}">
                  <a16:creationId xmlns:a16="http://schemas.microsoft.com/office/drawing/2014/main" id="{C2B17642-01C7-AC06-AF0A-B26C13CA50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266719" y="2816868"/>
              <a:ext cx="401442" cy="401442"/>
            </a:xfrm>
            <a:prstGeom prst="rect">
              <a:avLst/>
            </a:prstGeom>
          </p:spPr>
        </p:pic>
        <p:pic>
          <p:nvPicPr>
            <p:cNvPr id="158" name="Graphic 157" descr="Golf met effen opvulling">
              <a:extLst>
                <a:ext uri="{FF2B5EF4-FFF2-40B4-BE49-F238E27FC236}">
                  <a16:creationId xmlns:a16="http://schemas.microsoft.com/office/drawing/2014/main" id="{87F84FF9-CA60-B591-BD46-FC14440E268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004435" y="2803852"/>
              <a:ext cx="470482" cy="470482"/>
            </a:xfrm>
            <a:prstGeom prst="rect">
              <a:avLst/>
            </a:prstGeom>
          </p:spPr>
        </p:pic>
        <p:pic>
          <p:nvPicPr>
            <p:cNvPr id="160" name="Graphic 159" descr="Plons met effen opvulling">
              <a:extLst>
                <a:ext uri="{FF2B5EF4-FFF2-40B4-BE49-F238E27FC236}">
                  <a16:creationId xmlns:a16="http://schemas.microsoft.com/office/drawing/2014/main" id="{68141F37-1B7F-58D5-B200-FC61D7F608D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991279" y="2857123"/>
              <a:ext cx="393090" cy="393090"/>
            </a:xfrm>
            <a:prstGeom prst="rect">
              <a:avLst/>
            </a:prstGeom>
          </p:spPr>
        </p:pic>
        <p:pic>
          <p:nvPicPr>
            <p:cNvPr id="162" name="Graphic 161" descr="Recycleren met effen opvulling">
              <a:extLst>
                <a:ext uri="{FF2B5EF4-FFF2-40B4-BE49-F238E27FC236}">
                  <a16:creationId xmlns:a16="http://schemas.microsoft.com/office/drawing/2014/main" id="{62D56802-AE50-0499-0F86-E7D16C9B297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634007" y="2821182"/>
              <a:ext cx="473999" cy="473999"/>
            </a:xfrm>
            <a:prstGeom prst="rect">
              <a:avLst/>
            </a:prstGeom>
          </p:spPr>
        </p:pic>
        <p:grpSp>
          <p:nvGrpSpPr>
            <p:cNvPr id="167" name="Groep 166">
              <a:extLst>
                <a:ext uri="{FF2B5EF4-FFF2-40B4-BE49-F238E27FC236}">
                  <a16:creationId xmlns:a16="http://schemas.microsoft.com/office/drawing/2014/main" id="{35225FED-056F-1222-83C3-A72D7F6CD2B3}"/>
                </a:ext>
              </a:extLst>
            </p:cNvPr>
            <p:cNvGrpSpPr/>
            <p:nvPr/>
          </p:nvGrpSpPr>
          <p:grpSpPr>
            <a:xfrm>
              <a:off x="3263007" y="2816868"/>
              <a:ext cx="508986" cy="397905"/>
              <a:chOff x="1772049" y="3867139"/>
              <a:chExt cx="1385733" cy="1057261"/>
            </a:xfrm>
          </p:grpSpPr>
          <p:pic>
            <p:nvPicPr>
              <p:cNvPr id="156" name="Graphic 155" descr="Zeewier silhouet">
                <a:extLst>
                  <a:ext uri="{FF2B5EF4-FFF2-40B4-BE49-F238E27FC236}">
                    <a16:creationId xmlns:a16="http://schemas.microsoft.com/office/drawing/2014/main" id="{965B69A8-1EC9-FB9D-2413-D0D823F6C6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2243382" y="3867139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164" name="Graphic 163" descr="Anemoonvis met effen opvulling">
                <a:extLst>
                  <a:ext uri="{FF2B5EF4-FFF2-40B4-BE49-F238E27FC236}">
                    <a16:creationId xmlns:a16="http://schemas.microsoft.com/office/drawing/2014/main" id="{A9FF2BB5-C8F4-3DBB-1ABD-2F2364BAE2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1772049" y="4010000"/>
                <a:ext cx="914400" cy="914400"/>
              </a:xfrm>
              <a:prstGeom prst="rect">
                <a:avLst/>
              </a:prstGeom>
            </p:spPr>
          </p:pic>
        </p:grpSp>
        <p:pic>
          <p:nvPicPr>
            <p:cNvPr id="166" name="Graphic 165" descr="Windturbines met effen opvulling">
              <a:extLst>
                <a:ext uri="{FF2B5EF4-FFF2-40B4-BE49-F238E27FC236}">
                  <a16:creationId xmlns:a16="http://schemas.microsoft.com/office/drawing/2014/main" id="{A724E345-0962-3911-BFE2-02C6E9F32E17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719572" y="2857123"/>
              <a:ext cx="402118" cy="4021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734536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C1E9DC-2E1B-3E33-D578-7BC59FB6B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BE" dirty="0"/>
              <a:t>I. Introduction générale DNSH / </a:t>
            </a:r>
            <a:r>
              <a:rPr lang="fr-BE" i="1" dirty="0" err="1">
                <a:solidFill>
                  <a:schemeClr val="tx1"/>
                </a:solidFill>
              </a:rPr>
              <a:t>Algemene</a:t>
            </a:r>
            <a:r>
              <a:rPr lang="fr-BE" i="1" dirty="0">
                <a:solidFill>
                  <a:schemeClr val="tx1"/>
                </a:solidFill>
              </a:rPr>
              <a:t> </a:t>
            </a:r>
            <a:r>
              <a:rPr lang="fr-BE" i="1" dirty="0" err="1">
                <a:solidFill>
                  <a:schemeClr val="tx1"/>
                </a:solidFill>
              </a:rPr>
              <a:t>inleiding</a:t>
            </a:r>
            <a:r>
              <a:rPr lang="fr-BE" i="1" dirty="0">
                <a:solidFill>
                  <a:schemeClr val="tx1"/>
                </a:solidFill>
              </a:rPr>
              <a:t> DNSH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A18A7A-8E70-952A-0384-DC9EBE5E973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/>
          </p:nvPr>
        </p:nvSpPr>
        <p:spPr>
          <a:xfrm>
            <a:off x="359532" y="843558"/>
            <a:ext cx="8424936" cy="3240360"/>
          </a:xfrm>
        </p:spPr>
        <p:txBody>
          <a:bodyPr>
            <a:normAutofit/>
          </a:bodyPr>
          <a:lstStyle/>
          <a:p>
            <a:pPr algn="just">
              <a:lnSpc>
                <a:spcPct val="107000"/>
              </a:lnSpc>
            </a:pPr>
            <a:endParaRPr lang="fr-BE" sz="1500" b="1" dirty="0">
              <a:solidFill>
                <a:srgbClr val="FF0000"/>
              </a:solidFill>
            </a:endParaRPr>
          </a:p>
          <a:p>
            <a:pPr algn="just">
              <a:lnSpc>
                <a:spcPct val="107000"/>
              </a:lnSpc>
            </a:pPr>
            <a:endParaRPr lang="fr-BE" sz="1500" b="1" dirty="0"/>
          </a:p>
          <a:p>
            <a:pPr marL="342900" indent="-342900" algn="just">
              <a:lnSpc>
                <a:spcPct val="107000"/>
              </a:lnSpc>
              <a:buFont typeface="+mj-lt"/>
              <a:buAutoNum type="arabicPeriod"/>
            </a:pPr>
            <a:endParaRPr lang="fr-BE" sz="1500" b="1" dirty="0"/>
          </a:p>
          <a:p>
            <a:pPr marL="342900" indent="-342900" algn="just">
              <a:lnSpc>
                <a:spcPct val="107000"/>
              </a:lnSpc>
              <a:buFont typeface="+mj-lt"/>
              <a:buAutoNum type="arabicPeriod"/>
            </a:pPr>
            <a:endParaRPr lang="fr-BE" sz="1500" b="1" dirty="0"/>
          </a:p>
          <a:p>
            <a:pPr algn="just">
              <a:lnSpc>
                <a:spcPct val="107000"/>
              </a:lnSpc>
            </a:pPr>
            <a:endParaRPr lang="fr-BE" sz="1500" b="1" dirty="0"/>
          </a:p>
        </p:txBody>
      </p:sp>
      <p:grpSp>
        <p:nvGrpSpPr>
          <p:cNvPr id="168" name="Groep 167">
            <a:extLst>
              <a:ext uri="{FF2B5EF4-FFF2-40B4-BE49-F238E27FC236}">
                <a16:creationId xmlns:a16="http://schemas.microsoft.com/office/drawing/2014/main" id="{CC10EC5C-4F70-8DF1-EC5A-D35E3700C792}"/>
              </a:ext>
            </a:extLst>
          </p:cNvPr>
          <p:cNvGrpSpPr/>
          <p:nvPr/>
        </p:nvGrpSpPr>
        <p:grpSpPr>
          <a:xfrm>
            <a:off x="401147" y="843558"/>
            <a:ext cx="7853786" cy="1216565"/>
            <a:chOff x="206908" y="2642427"/>
            <a:chExt cx="7853786" cy="1216565"/>
          </a:xfrm>
        </p:grpSpPr>
        <p:grpSp>
          <p:nvGrpSpPr>
            <p:cNvPr id="132" name="Groep 131">
              <a:extLst>
                <a:ext uri="{FF2B5EF4-FFF2-40B4-BE49-F238E27FC236}">
                  <a16:creationId xmlns:a16="http://schemas.microsoft.com/office/drawing/2014/main" id="{FD5E9A29-85DA-EF77-11AD-7C7321BAD40E}"/>
                </a:ext>
              </a:extLst>
            </p:cNvPr>
            <p:cNvGrpSpPr/>
            <p:nvPr/>
          </p:nvGrpSpPr>
          <p:grpSpPr>
            <a:xfrm>
              <a:off x="206908" y="2642427"/>
              <a:ext cx="1294022" cy="1189798"/>
              <a:chOff x="206908" y="2642427"/>
              <a:chExt cx="1294022" cy="1189798"/>
            </a:xfrm>
          </p:grpSpPr>
          <p:sp>
            <p:nvSpPr>
              <p:cNvPr id="4" name="Rechthoek: afgeronde hoeken 3">
                <a:extLst>
                  <a:ext uri="{FF2B5EF4-FFF2-40B4-BE49-F238E27FC236}">
                    <a16:creationId xmlns:a16="http://schemas.microsoft.com/office/drawing/2014/main" id="{292AE174-4238-2310-77F0-A351B4F7FD7C}"/>
                  </a:ext>
                </a:extLst>
              </p:cNvPr>
              <p:cNvSpPr/>
              <p:nvPr/>
            </p:nvSpPr>
            <p:spPr>
              <a:xfrm>
                <a:off x="348802" y="2775913"/>
                <a:ext cx="1152128" cy="1056312"/>
              </a:xfrm>
              <a:prstGeom prst="round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sp>
            <p:nvSpPr>
              <p:cNvPr id="5" name="Tekstvak 4">
                <a:extLst>
                  <a:ext uri="{FF2B5EF4-FFF2-40B4-BE49-F238E27FC236}">
                    <a16:creationId xmlns:a16="http://schemas.microsoft.com/office/drawing/2014/main" id="{D7379EB2-8335-B61D-D3C3-340C35365FB8}"/>
                  </a:ext>
                </a:extLst>
              </p:cNvPr>
              <p:cNvSpPr txBox="1"/>
              <p:nvPr/>
            </p:nvSpPr>
            <p:spPr>
              <a:xfrm>
                <a:off x="395536" y="3216314"/>
                <a:ext cx="1061171" cy="5078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nl-BE" sz="900" dirty="0" err="1">
                    <a:solidFill>
                      <a:schemeClr val="bg1"/>
                    </a:solidFill>
                  </a:rPr>
                  <a:t>Atténuation</a:t>
                </a:r>
                <a:r>
                  <a:rPr lang="nl-BE" sz="900" dirty="0">
                    <a:solidFill>
                      <a:schemeClr val="bg1"/>
                    </a:solidFill>
                  </a:rPr>
                  <a:t> du changement </a:t>
                </a:r>
                <a:r>
                  <a:rPr lang="nl-BE" sz="900" dirty="0" err="1">
                    <a:solidFill>
                      <a:schemeClr val="bg1"/>
                    </a:solidFill>
                  </a:rPr>
                  <a:t>climatique</a:t>
                </a:r>
                <a:endParaRPr lang="fr-BE" sz="9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" name="Zeshoek 5">
                <a:extLst>
                  <a:ext uri="{FF2B5EF4-FFF2-40B4-BE49-F238E27FC236}">
                    <a16:creationId xmlns:a16="http://schemas.microsoft.com/office/drawing/2014/main" id="{9BCC57DA-CFB3-641B-B48C-FBDCCA334070}"/>
                  </a:ext>
                </a:extLst>
              </p:cNvPr>
              <p:cNvSpPr/>
              <p:nvPr/>
            </p:nvSpPr>
            <p:spPr>
              <a:xfrm>
                <a:off x="206908" y="2642427"/>
                <a:ext cx="360040" cy="288032"/>
              </a:xfrm>
              <a:prstGeom prst="hexagon">
                <a:avLst/>
              </a:prstGeom>
            </p:spPr>
            <p:style>
              <a:lnRef idx="3">
                <a:schemeClr val="lt1"/>
              </a:lnRef>
              <a:fillRef idx="1">
                <a:schemeClr val="dk1"/>
              </a:fillRef>
              <a:effectRef idx="1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nl-BE" sz="1400" dirty="0"/>
                  <a:t>1</a:t>
                </a:r>
                <a:endParaRPr lang="fr-BE" sz="1400" dirty="0"/>
              </a:p>
            </p:txBody>
          </p:sp>
        </p:grpSp>
        <p:grpSp>
          <p:nvGrpSpPr>
            <p:cNvPr id="133" name="Groep 132">
              <a:extLst>
                <a:ext uri="{FF2B5EF4-FFF2-40B4-BE49-F238E27FC236}">
                  <a16:creationId xmlns:a16="http://schemas.microsoft.com/office/drawing/2014/main" id="{903B4AE2-48A2-5CA1-B02F-5B13C8681339}"/>
                </a:ext>
              </a:extLst>
            </p:cNvPr>
            <p:cNvGrpSpPr/>
            <p:nvPr/>
          </p:nvGrpSpPr>
          <p:grpSpPr>
            <a:xfrm>
              <a:off x="1511660" y="2642427"/>
              <a:ext cx="1294022" cy="1189798"/>
              <a:chOff x="206908" y="2642427"/>
              <a:chExt cx="1294022" cy="1189798"/>
            </a:xfrm>
          </p:grpSpPr>
          <p:sp>
            <p:nvSpPr>
              <p:cNvPr id="134" name="Rechthoek: afgeronde hoeken 133">
                <a:extLst>
                  <a:ext uri="{FF2B5EF4-FFF2-40B4-BE49-F238E27FC236}">
                    <a16:creationId xmlns:a16="http://schemas.microsoft.com/office/drawing/2014/main" id="{667A0DAA-D871-58EB-7A39-F00F273C9647}"/>
                  </a:ext>
                </a:extLst>
              </p:cNvPr>
              <p:cNvSpPr/>
              <p:nvPr/>
            </p:nvSpPr>
            <p:spPr>
              <a:xfrm>
                <a:off x="348802" y="2775913"/>
                <a:ext cx="1152128" cy="1056312"/>
              </a:xfrm>
              <a:prstGeom prst="round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sp>
            <p:nvSpPr>
              <p:cNvPr id="135" name="Tekstvak 134">
                <a:extLst>
                  <a:ext uri="{FF2B5EF4-FFF2-40B4-BE49-F238E27FC236}">
                    <a16:creationId xmlns:a16="http://schemas.microsoft.com/office/drawing/2014/main" id="{43127B56-FF63-0333-1FD1-0EBBAE0769D3}"/>
                  </a:ext>
                </a:extLst>
              </p:cNvPr>
              <p:cNvSpPr txBox="1"/>
              <p:nvPr/>
            </p:nvSpPr>
            <p:spPr>
              <a:xfrm>
                <a:off x="395536" y="3216314"/>
                <a:ext cx="1061171" cy="5078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nl-BE" sz="900" dirty="0">
                    <a:solidFill>
                      <a:schemeClr val="bg1"/>
                    </a:solidFill>
                  </a:rPr>
                  <a:t>Adaptation au changement </a:t>
                </a:r>
                <a:r>
                  <a:rPr lang="nl-BE" sz="900" dirty="0" err="1">
                    <a:solidFill>
                      <a:schemeClr val="bg1"/>
                    </a:solidFill>
                  </a:rPr>
                  <a:t>climatique</a:t>
                </a:r>
                <a:endParaRPr lang="fr-BE" sz="9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6" name="Zeshoek 135">
                <a:extLst>
                  <a:ext uri="{FF2B5EF4-FFF2-40B4-BE49-F238E27FC236}">
                    <a16:creationId xmlns:a16="http://schemas.microsoft.com/office/drawing/2014/main" id="{A2515357-A9A5-FA68-77A5-F7D34C4970D2}"/>
                  </a:ext>
                </a:extLst>
              </p:cNvPr>
              <p:cNvSpPr/>
              <p:nvPr/>
            </p:nvSpPr>
            <p:spPr>
              <a:xfrm>
                <a:off x="206908" y="2642427"/>
                <a:ext cx="360040" cy="288032"/>
              </a:xfrm>
              <a:prstGeom prst="hexagon">
                <a:avLst/>
              </a:prstGeom>
            </p:spPr>
            <p:style>
              <a:lnRef idx="3">
                <a:schemeClr val="lt1"/>
              </a:lnRef>
              <a:fillRef idx="1">
                <a:schemeClr val="dk1"/>
              </a:fillRef>
              <a:effectRef idx="1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nl-BE" sz="1400" dirty="0"/>
                  <a:t>2</a:t>
                </a:r>
                <a:endParaRPr lang="fr-BE" sz="1400" dirty="0"/>
              </a:p>
            </p:txBody>
          </p:sp>
        </p:grpSp>
        <p:sp>
          <p:nvSpPr>
            <p:cNvPr id="138" name="Rechthoek: afgeronde hoeken 137">
              <a:extLst>
                <a:ext uri="{FF2B5EF4-FFF2-40B4-BE49-F238E27FC236}">
                  <a16:creationId xmlns:a16="http://schemas.microsoft.com/office/drawing/2014/main" id="{7C48DE39-1F61-AAF7-548F-A7F7B7BD74EA}"/>
                </a:ext>
              </a:extLst>
            </p:cNvPr>
            <p:cNvSpPr/>
            <p:nvPr/>
          </p:nvSpPr>
          <p:spPr>
            <a:xfrm>
              <a:off x="2979462" y="2781621"/>
              <a:ext cx="1152128" cy="1056312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139" name="Tekstvak 138">
              <a:extLst>
                <a:ext uri="{FF2B5EF4-FFF2-40B4-BE49-F238E27FC236}">
                  <a16:creationId xmlns:a16="http://schemas.microsoft.com/office/drawing/2014/main" id="{81F294CD-D1E1-3CC9-E7A4-D058359D7C52}"/>
                </a:ext>
              </a:extLst>
            </p:cNvPr>
            <p:cNvSpPr txBox="1"/>
            <p:nvPr/>
          </p:nvSpPr>
          <p:spPr>
            <a:xfrm>
              <a:off x="3024940" y="3112634"/>
              <a:ext cx="1061171" cy="7463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BE" sz="850" dirty="0" err="1">
                  <a:solidFill>
                    <a:schemeClr val="bg1"/>
                  </a:solidFill>
                </a:rPr>
                <a:t>Utilisation</a:t>
              </a:r>
              <a:r>
                <a:rPr lang="nl-BE" sz="850" dirty="0">
                  <a:solidFill>
                    <a:schemeClr val="bg1"/>
                  </a:solidFill>
                </a:rPr>
                <a:t> </a:t>
              </a:r>
              <a:r>
                <a:rPr lang="nl-BE" sz="850" dirty="0" err="1">
                  <a:solidFill>
                    <a:schemeClr val="bg1"/>
                  </a:solidFill>
                </a:rPr>
                <a:t>durable</a:t>
              </a:r>
              <a:r>
                <a:rPr lang="nl-BE" sz="850" dirty="0">
                  <a:solidFill>
                    <a:schemeClr val="bg1"/>
                  </a:solidFill>
                </a:rPr>
                <a:t> et </a:t>
              </a:r>
              <a:r>
                <a:rPr lang="nl-BE" sz="850" dirty="0" err="1">
                  <a:solidFill>
                    <a:schemeClr val="bg1"/>
                  </a:solidFill>
                </a:rPr>
                <a:t>protection</a:t>
              </a:r>
              <a:r>
                <a:rPr lang="nl-BE" sz="850" dirty="0">
                  <a:solidFill>
                    <a:schemeClr val="bg1"/>
                  </a:solidFill>
                </a:rPr>
                <a:t> </a:t>
              </a:r>
            </a:p>
            <a:p>
              <a:pPr algn="ctr"/>
              <a:r>
                <a:rPr lang="nl-BE" sz="850" dirty="0">
                  <a:solidFill>
                    <a:schemeClr val="bg1"/>
                  </a:solidFill>
                </a:rPr>
                <a:t>des ressources </a:t>
              </a:r>
              <a:r>
                <a:rPr lang="nl-BE" sz="850" dirty="0" err="1">
                  <a:solidFill>
                    <a:schemeClr val="bg1"/>
                  </a:solidFill>
                </a:rPr>
                <a:t>aquatiques</a:t>
              </a:r>
              <a:r>
                <a:rPr lang="nl-BE" sz="850" dirty="0">
                  <a:solidFill>
                    <a:schemeClr val="bg1"/>
                  </a:solidFill>
                </a:rPr>
                <a:t> et marines</a:t>
              </a:r>
              <a:endParaRPr lang="fr-BE" sz="850" dirty="0">
                <a:solidFill>
                  <a:schemeClr val="bg1"/>
                </a:solidFill>
              </a:endParaRPr>
            </a:p>
          </p:txBody>
        </p:sp>
        <p:sp>
          <p:nvSpPr>
            <p:cNvPr id="140" name="Zeshoek 139">
              <a:extLst>
                <a:ext uri="{FF2B5EF4-FFF2-40B4-BE49-F238E27FC236}">
                  <a16:creationId xmlns:a16="http://schemas.microsoft.com/office/drawing/2014/main" id="{BA20CA72-3D67-4CFC-5582-E45B6B889A4C}"/>
                </a:ext>
              </a:extLst>
            </p:cNvPr>
            <p:cNvSpPr/>
            <p:nvPr/>
          </p:nvSpPr>
          <p:spPr>
            <a:xfrm>
              <a:off x="2837568" y="2648135"/>
              <a:ext cx="360040" cy="288032"/>
            </a:xfrm>
            <a:prstGeom prst="hexagon">
              <a:avLst/>
            </a:prstGeom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BE" sz="1400" dirty="0"/>
                <a:t>3</a:t>
              </a:r>
              <a:endParaRPr lang="fr-BE" sz="1400" dirty="0"/>
            </a:p>
          </p:txBody>
        </p:sp>
        <p:grpSp>
          <p:nvGrpSpPr>
            <p:cNvPr id="141" name="Groep 140">
              <a:extLst>
                <a:ext uri="{FF2B5EF4-FFF2-40B4-BE49-F238E27FC236}">
                  <a16:creationId xmlns:a16="http://schemas.microsoft.com/office/drawing/2014/main" id="{DE861C3B-049C-6F71-80ED-F82720F4C0C7}"/>
                </a:ext>
              </a:extLst>
            </p:cNvPr>
            <p:cNvGrpSpPr/>
            <p:nvPr/>
          </p:nvGrpSpPr>
          <p:grpSpPr>
            <a:xfrm>
              <a:off x="4157168" y="2658012"/>
              <a:ext cx="1294022" cy="1189798"/>
              <a:chOff x="206908" y="2642427"/>
              <a:chExt cx="1294022" cy="1189798"/>
            </a:xfrm>
          </p:grpSpPr>
          <p:sp>
            <p:nvSpPr>
              <p:cNvPr id="142" name="Rechthoek: afgeronde hoeken 141">
                <a:extLst>
                  <a:ext uri="{FF2B5EF4-FFF2-40B4-BE49-F238E27FC236}">
                    <a16:creationId xmlns:a16="http://schemas.microsoft.com/office/drawing/2014/main" id="{F52EA118-4A01-FBCC-7877-30705F5BED72}"/>
                  </a:ext>
                </a:extLst>
              </p:cNvPr>
              <p:cNvSpPr/>
              <p:nvPr/>
            </p:nvSpPr>
            <p:spPr>
              <a:xfrm>
                <a:off x="348802" y="2775913"/>
                <a:ext cx="1152128" cy="1056312"/>
              </a:xfrm>
              <a:prstGeom prst="round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sp>
            <p:nvSpPr>
              <p:cNvPr id="143" name="Tekstvak 142">
                <a:extLst>
                  <a:ext uri="{FF2B5EF4-FFF2-40B4-BE49-F238E27FC236}">
                    <a16:creationId xmlns:a16="http://schemas.microsoft.com/office/drawing/2014/main" id="{1114B0E8-E0CE-64AE-BC44-71F9B600DF63}"/>
                  </a:ext>
                </a:extLst>
              </p:cNvPr>
              <p:cNvSpPr txBox="1"/>
              <p:nvPr/>
            </p:nvSpPr>
            <p:spPr>
              <a:xfrm>
                <a:off x="395536" y="3216314"/>
                <a:ext cx="1061171" cy="5078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nl-BE" sz="900" dirty="0" err="1">
                    <a:solidFill>
                      <a:schemeClr val="bg1"/>
                    </a:solidFill>
                  </a:rPr>
                  <a:t>Transition</a:t>
                </a:r>
                <a:r>
                  <a:rPr lang="nl-BE" sz="900" dirty="0">
                    <a:solidFill>
                      <a:schemeClr val="bg1"/>
                    </a:solidFill>
                  </a:rPr>
                  <a:t> vers </a:t>
                </a:r>
                <a:r>
                  <a:rPr lang="nl-BE" sz="900" dirty="0" err="1">
                    <a:solidFill>
                      <a:schemeClr val="bg1"/>
                    </a:solidFill>
                  </a:rPr>
                  <a:t>une</a:t>
                </a:r>
                <a:r>
                  <a:rPr lang="nl-BE" sz="900" dirty="0">
                    <a:solidFill>
                      <a:schemeClr val="bg1"/>
                    </a:solidFill>
                  </a:rPr>
                  <a:t> économie circulaire</a:t>
                </a:r>
                <a:endParaRPr lang="fr-BE" sz="9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4" name="Zeshoek 143">
                <a:extLst>
                  <a:ext uri="{FF2B5EF4-FFF2-40B4-BE49-F238E27FC236}">
                    <a16:creationId xmlns:a16="http://schemas.microsoft.com/office/drawing/2014/main" id="{A067BAE5-7F06-1837-30AD-3D2AA7BF806E}"/>
                  </a:ext>
                </a:extLst>
              </p:cNvPr>
              <p:cNvSpPr/>
              <p:nvPr/>
            </p:nvSpPr>
            <p:spPr>
              <a:xfrm>
                <a:off x="206908" y="2642427"/>
                <a:ext cx="360040" cy="288032"/>
              </a:xfrm>
              <a:prstGeom prst="hexagon">
                <a:avLst/>
              </a:prstGeom>
            </p:spPr>
            <p:style>
              <a:lnRef idx="3">
                <a:schemeClr val="lt1"/>
              </a:lnRef>
              <a:fillRef idx="1">
                <a:schemeClr val="dk1"/>
              </a:fillRef>
              <a:effectRef idx="1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nl-BE" sz="1400" dirty="0"/>
                  <a:t>4</a:t>
                </a:r>
                <a:endParaRPr lang="fr-BE" sz="1400" dirty="0"/>
              </a:p>
            </p:txBody>
          </p:sp>
        </p:grpSp>
        <p:grpSp>
          <p:nvGrpSpPr>
            <p:cNvPr id="145" name="Groep 144">
              <a:extLst>
                <a:ext uri="{FF2B5EF4-FFF2-40B4-BE49-F238E27FC236}">
                  <a16:creationId xmlns:a16="http://schemas.microsoft.com/office/drawing/2014/main" id="{582CB597-0630-085B-BC5D-126C54899D09}"/>
                </a:ext>
              </a:extLst>
            </p:cNvPr>
            <p:cNvGrpSpPr/>
            <p:nvPr/>
          </p:nvGrpSpPr>
          <p:grpSpPr>
            <a:xfrm>
              <a:off x="5461920" y="2642427"/>
              <a:ext cx="1294022" cy="1189798"/>
              <a:chOff x="206908" y="2642427"/>
              <a:chExt cx="1294022" cy="1189798"/>
            </a:xfrm>
          </p:grpSpPr>
          <p:sp>
            <p:nvSpPr>
              <p:cNvPr id="146" name="Rechthoek: afgeronde hoeken 145">
                <a:extLst>
                  <a:ext uri="{FF2B5EF4-FFF2-40B4-BE49-F238E27FC236}">
                    <a16:creationId xmlns:a16="http://schemas.microsoft.com/office/drawing/2014/main" id="{28B4C11E-C201-0775-56FA-DB0A8A3A263C}"/>
                  </a:ext>
                </a:extLst>
              </p:cNvPr>
              <p:cNvSpPr/>
              <p:nvPr/>
            </p:nvSpPr>
            <p:spPr>
              <a:xfrm>
                <a:off x="348802" y="2775913"/>
                <a:ext cx="1152128" cy="1056312"/>
              </a:xfrm>
              <a:prstGeom prst="round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sp>
            <p:nvSpPr>
              <p:cNvPr id="147" name="Tekstvak 146">
                <a:extLst>
                  <a:ext uri="{FF2B5EF4-FFF2-40B4-BE49-F238E27FC236}">
                    <a16:creationId xmlns:a16="http://schemas.microsoft.com/office/drawing/2014/main" id="{45AD9C1E-B503-A7D5-C023-1DCAEA7EB22E}"/>
                  </a:ext>
                </a:extLst>
              </p:cNvPr>
              <p:cNvSpPr txBox="1"/>
              <p:nvPr/>
            </p:nvSpPr>
            <p:spPr>
              <a:xfrm>
                <a:off x="395536" y="3216314"/>
                <a:ext cx="1061171" cy="5078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nl-BE" sz="900" dirty="0">
                    <a:solidFill>
                      <a:schemeClr val="bg1"/>
                    </a:solidFill>
                  </a:rPr>
                  <a:t>Prévention et </a:t>
                </a:r>
                <a:r>
                  <a:rPr lang="nl-BE" sz="900" dirty="0" err="1">
                    <a:solidFill>
                      <a:schemeClr val="bg1"/>
                    </a:solidFill>
                  </a:rPr>
                  <a:t>réduction</a:t>
                </a:r>
                <a:r>
                  <a:rPr lang="nl-BE" sz="900" dirty="0">
                    <a:solidFill>
                      <a:schemeClr val="bg1"/>
                    </a:solidFill>
                  </a:rPr>
                  <a:t> de la </a:t>
                </a:r>
                <a:r>
                  <a:rPr lang="nl-BE" sz="900" dirty="0" err="1">
                    <a:solidFill>
                      <a:schemeClr val="bg1"/>
                    </a:solidFill>
                  </a:rPr>
                  <a:t>pollution</a:t>
                </a:r>
                <a:endParaRPr lang="fr-BE" sz="9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8" name="Zeshoek 147">
                <a:extLst>
                  <a:ext uri="{FF2B5EF4-FFF2-40B4-BE49-F238E27FC236}">
                    <a16:creationId xmlns:a16="http://schemas.microsoft.com/office/drawing/2014/main" id="{D16AF448-A592-7084-0F6E-BFAE1E923B92}"/>
                  </a:ext>
                </a:extLst>
              </p:cNvPr>
              <p:cNvSpPr/>
              <p:nvPr/>
            </p:nvSpPr>
            <p:spPr>
              <a:xfrm>
                <a:off x="206908" y="2642427"/>
                <a:ext cx="360040" cy="288032"/>
              </a:xfrm>
              <a:prstGeom prst="hexagon">
                <a:avLst/>
              </a:prstGeom>
            </p:spPr>
            <p:style>
              <a:lnRef idx="3">
                <a:schemeClr val="lt1"/>
              </a:lnRef>
              <a:fillRef idx="1">
                <a:schemeClr val="dk1"/>
              </a:fillRef>
              <a:effectRef idx="1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nl-BE" sz="1400" dirty="0"/>
                  <a:t>5</a:t>
                </a:r>
                <a:endParaRPr lang="fr-BE" sz="1400" dirty="0"/>
              </a:p>
            </p:txBody>
          </p:sp>
        </p:grpSp>
        <p:grpSp>
          <p:nvGrpSpPr>
            <p:cNvPr id="149" name="Groep 148">
              <a:extLst>
                <a:ext uri="{FF2B5EF4-FFF2-40B4-BE49-F238E27FC236}">
                  <a16:creationId xmlns:a16="http://schemas.microsoft.com/office/drawing/2014/main" id="{01491D1D-E366-F53A-54FD-31D3961436BA}"/>
                </a:ext>
              </a:extLst>
            </p:cNvPr>
            <p:cNvGrpSpPr/>
            <p:nvPr/>
          </p:nvGrpSpPr>
          <p:grpSpPr>
            <a:xfrm>
              <a:off x="6766672" y="2658012"/>
              <a:ext cx="1294022" cy="1189798"/>
              <a:chOff x="206908" y="2642427"/>
              <a:chExt cx="1294022" cy="1189798"/>
            </a:xfrm>
          </p:grpSpPr>
          <p:sp>
            <p:nvSpPr>
              <p:cNvPr id="150" name="Rechthoek: afgeronde hoeken 149">
                <a:extLst>
                  <a:ext uri="{FF2B5EF4-FFF2-40B4-BE49-F238E27FC236}">
                    <a16:creationId xmlns:a16="http://schemas.microsoft.com/office/drawing/2014/main" id="{3B58D875-E187-E5EE-5479-65959A729B57}"/>
                  </a:ext>
                </a:extLst>
              </p:cNvPr>
              <p:cNvSpPr/>
              <p:nvPr/>
            </p:nvSpPr>
            <p:spPr>
              <a:xfrm>
                <a:off x="348802" y="2775913"/>
                <a:ext cx="1152128" cy="1056312"/>
              </a:xfrm>
              <a:prstGeom prst="round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sp>
            <p:nvSpPr>
              <p:cNvPr id="151" name="Tekstvak 150">
                <a:extLst>
                  <a:ext uri="{FF2B5EF4-FFF2-40B4-BE49-F238E27FC236}">
                    <a16:creationId xmlns:a16="http://schemas.microsoft.com/office/drawing/2014/main" id="{B2232FDC-80C8-BE1A-E052-5F8AC003BDD6}"/>
                  </a:ext>
                </a:extLst>
              </p:cNvPr>
              <p:cNvSpPr txBox="1"/>
              <p:nvPr/>
            </p:nvSpPr>
            <p:spPr>
              <a:xfrm>
                <a:off x="386928" y="3147063"/>
                <a:ext cx="106117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nl-BE" sz="900" dirty="0" err="1">
                    <a:solidFill>
                      <a:schemeClr val="bg1"/>
                    </a:solidFill>
                  </a:rPr>
                  <a:t>Production</a:t>
                </a:r>
                <a:r>
                  <a:rPr lang="nl-BE" sz="900" dirty="0">
                    <a:solidFill>
                      <a:schemeClr val="bg1"/>
                    </a:solidFill>
                  </a:rPr>
                  <a:t> et </a:t>
                </a:r>
                <a:r>
                  <a:rPr lang="nl-BE" sz="900" dirty="0" err="1">
                    <a:solidFill>
                      <a:schemeClr val="bg1"/>
                    </a:solidFill>
                  </a:rPr>
                  <a:t>restauration</a:t>
                </a:r>
                <a:r>
                  <a:rPr lang="nl-BE" sz="900" dirty="0">
                    <a:solidFill>
                      <a:schemeClr val="bg1"/>
                    </a:solidFill>
                  </a:rPr>
                  <a:t> de la </a:t>
                </a:r>
                <a:r>
                  <a:rPr lang="nl-BE" sz="900" dirty="0" err="1">
                    <a:solidFill>
                      <a:schemeClr val="bg1"/>
                    </a:solidFill>
                  </a:rPr>
                  <a:t>biodiversité</a:t>
                </a:r>
                <a:r>
                  <a:rPr lang="nl-BE" sz="900" dirty="0">
                    <a:solidFill>
                      <a:schemeClr val="bg1"/>
                    </a:solidFill>
                  </a:rPr>
                  <a:t> et des </a:t>
                </a:r>
                <a:r>
                  <a:rPr lang="nl-BE" sz="900" dirty="0" err="1">
                    <a:solidFill>
                      <a:schemeClr val="bg1"/>
                    </a:solidFill>
                  </a:rPr>
                  <a:t>écosystèmes</a:t>
                </a:r>
                <a:endParaRPr lang="fr-BE" sz="9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2" name="Zeshoek 151">
                <a:extLst>
                  <a:ext uri="{FF2B5EF4-FFF2-40B4-BE49-F238E27FC236}">
                    <a16:creationId xmlns:a16="http://schemas.microsoft.com/office/drawing/2014/main" id="{92A12E24-1C24-D884-011D-E7FDCB158915}"/>
                  </a:ext>
                </a:extLst>
              </p:cNvPr>
              <p:cNvSpPr/>
              <p:nvPr/>
            </p:nvSpPr>
            <p:spPr>
              <a:xfrm>
                <a:off x="206908" y="2642427"/>
                <a:ext cx="360040" cy="288032"/>
              </a:xfrm>
              <a:prstGeom prst="hexagon">
                <a:avLst/>
              </a:prstGeom>
            </p:spPr>
            <p:style>
              <a:lnRef idx="3">
                <a:schemeClr val="lt1"/>
              </a:lnRef>
              <a:fillRef idx="1">
                <a:schemeClr val="dk1"/>
              </a:fillRef>
              <a:effectRef idx="1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nl-BE" sz="1400" dirty="0"/>
                  <a:t>6</a:t>
                </a:r>
                <a:endParaRPr lang="fr-BE" sz="1400" dirty="0"/>
              </a:p>
            </p:txBody>
          </p:sp>
        </p:grpSp>
        <p:pic>
          <p:nvPicPr>
            <p:cNvPr id="154" name="Graphic 153" descr="Plant met wortels met effen opvulling">
              <a:extLst>
                <a:ext uri="{FF2B5EF4-FFF2-40B4-BE49-F238E27FC236}">
                  <a16:creationId xmlns:a16="http://schemas.microsoft.com/office/drawing/2014/main" id="{C2B17642-01C7-AC06-AF0A-B26C13CA50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266719" y="2816868"/>
              <a:ext cx="401442" cy="401442"/>
            </a:xfrm>
            <a:prstGeom prst="rect">
              <a:avLst/>
            </a:prstGeom>
          </p:spPr>
        </p:pic>
        <p:pic>
          <p:nvPicPr>
            <p:cNvPr id="158" name="Graphic 157" descr="Golf met effen opvulling">
              <a:extLst>
                <a:ext uri="{FF2B5EF4-FFF2-40B4-BE49-F238E27FC236}">
                  <a16:creationId xmlns:a16="http://schemas.microsoft.com/office/drawing/2014/main" id="{87F84FF9-CA60-B591-BD46-FC14440E268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004435" y="2803852"/>
              <a:ext cx="470482" cy="470482"/>
            </a:xfrm>
            <a:prstGeom prst="rect">
              <a:avLst/>
            </a:prstGeom>
          </p:spPr>
        </p:pic>
        <p:pic>
          <p:nvPicPr>
            <p:cNvPr id="160" name="Graphic 159" descr="Plons met effen opvulling">
              <a:extLst>
                <a:ext uri="{FF2B5EF4-FFF2-40B4-BE49-F238E27FC236}">
                  <a16:creationId xmlns:a16="http://schemas.microsoft.com/office/drawing/2014/main" id="{68141F37-1B7F-58D5-B200-FC61D7F608D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991279" y="2857123"/>
              <a:ext cx="393090" cy="393090"/>
            </a:xfrm>
            <a:prstGeom prst="rect">
              <a:avLst/>
            </a:prstGeom>
          </p:spPr>
        </p:pic>
        <p:pic>
          <p:nvPicPr>
            <p:cNvPr id="162" name="Graphic 161" descr="Recycleren met effen opvulling">
              <a:extLst>
                <a:ext uri="{FF2B5EF4-FFF2-40B4-BE49-F238E27FC236}">
                  <a16:creationId xmlns:a16="http://schemas.microsoft.com/office/drawing/2014/main" id="{62D56802-AE50-0499-0F86-E7D16C9B297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634007" y="2821182"/>
              <a:ext cx="473999" cy="473999"/>
            </a:xfrm>
            <a:prstGeom prst="rect">
              <a:avLst/>
            </a:prstGeom>
          </p:spPr>
        </p:pic>
        <p:grpSp>
          <p:nvGrpSpPr>
            <p:cNvPr id="167" name="Groep 166">
              <a:extLst>
                <a:ext uri="{FF2B5EF4-FFF2-40B4-BE49-F238E27FC236}">
                  <a16:creationId xmlns:a16="http://schemas.microsoft.com/office/drawing/2014/main" id="{35225FED-056F-1222-83C3-A72D7F6CD2B3}"/>
                </a:ext>
              </a:extLst>
            </p:cNvPr>
            <p:cNvGrpSpPr/>
            <p:nvPr/>
          </p:nvGrpSpPr>
          <p:grpSpPr>
            <a:xfrm>
              <a:off x="3263007" y="2816868"/>
              <a:ext cx="508986" cy="397905"/>
              <a:chOff x="1772049" y="3867139"/>
              <a:chExt cx="1385733" cy="1057261"/>
            </a:xfrm>
          </p:grpSpPr>
          <p:pic>
            <p:nvPicPr>
              <p:cNvPr id="156" name="Graphic 155" descr="Zeewier silhouet">
                <a:extLst>
                  <a:ext uri="{FF2B5EF4-FFF2-40B4-BE49-F238E27FC236}">
                    <a16:creationId xmlns:a16="http://schemas.microsoft.com/office/drawing/2014/main" id="{965B69A8-1EC9-FB9D-2413-D0D823F6C6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2243382" y="3867139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164" name="Graphic 163" descr="Anemoonvis met effen opvulling">
                <a:extLst>
                  <a:ext uri="{FF2B5EF4-FFF2-40B4-BE49-F238E27FC236}">
                    <a16:creationId xmlns:a16="http://schemas.microsoft.com/office/drawing/2014/main" id="{A9FF2BB5-C8F4-3DBB-1ABD-2F2364BAE2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1772049" y="4010000"/>
                <a:ext cx="914400" cy="914400"/>
              </a:xfrm>
              <a:prstGeom prst="rect">
                <a:avLst/>
              </a:prstGeom>
            </p:spPr>
          </p:pic>
        </p:grpSp>
        <p:pic>
          <p:nvPicPr>
            <p:cNvPr id="166" name="Graphic 165" descr="Windturbines met effen opvulling">
              <a:extLst>
                <a:ext uri="{FF2B5EF4-FFF2-40B4-BE49-F238E27FC236}">
                  <a16:creationId xmlns:a16="http://schemas.microsoft.com/office/drawing/2014/main" id="{A724E345-0962-3911-BFE2-02C6E9F32E17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719572" y="2857123"/>
              <a:ext cx="402118" cy="402118"/>
            </a:xfrm>
            <a:prstGeom prst="rect">
              <a:avLst/>
            </a:prstGeom>
          </p:spPr>
        </p:pic>
      </p:grpSp>
      <p:grpSp>
        <p:nvGrpSpPr>
          <p:cNvPr id="14" name="Groep 13">
            <a:extLst>
              <a:ext uri="{FF2B5EF4-FFF2-40B4-BE49-F238E27FC236}">
                <a16:creationId xmlns:a16="http://schemas.microsoft.com/office/drawing/2014/main" id="{F059B227-FEA1-13C9-6890-392BABA4E14F}"/>
              </a:ext>
            </a:extLst>
          </p:cNvPr>
          <p:cNvGrpSpPr/>
          <p:nvPr/>
        </p:nvGrpSpPr>
        <p:grpSpPr>
          <a:xfrm>
            <a:off x="543041" y="2082335"/>
            <a:ext cx="7728263" cy="2337708"/>
            <a:chOff x="543041" y="2197348"/>
            <a:chExt cx="7728263" cy="1872208"/>
          </a:xfrm>
        </p:grpSpPr>
        <p:sp>
          <p:nvSpPr>
            <p:cNvPr id="7" name="Rechthoek: afgeronde hoeken 6">
              <a:extLst>
                <a:ext uri="{FF2B5EF4-FFF2-40B4-BE49-F238E27FC236}">
                  <a16:creationId xmlns:a16="http://schemas.microsoft.com/office/drawing/2014/main" id="{BC4C6A48-8AF6-F123-95D2-B17E8D5C9437}"/>
                </a:ext>
              </a:extLst>
            </p:cNvPr>
            <p:cNvSpPr/>
            <p:nvPr/>
          </p:nvSpPr>
          <p:spPr>
            <a:xfrm>
              <a:off x="543041" y="2197348"/>
              <a:ext cx="1162858" cy="1872208"/>
            </a:xfrm>
            <a:prstGeom prst="roundRect">
              <a:avLst/>
            </a:prstGeom>
            <a:ln>
              <a:solidFill>
                <a:srgbClr val="4F81BD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BE" sz="900" dirty="0"/>
                <a:t>Mon projet </a:t>
              </a:r>
            </a:p>
            <a:p>
              <a:r>
                <a:rPr lang="fr-BE" sz="900" dirty="0"/>
                <a:t>émet-il des importantes</a:t>
              </a:r>
            </a:p>
            <a:p>
              <a:r>
                <a:rPr lang="fr-BE" sz="900" dirty="0"/>
                <a:t>émissions de gaz à</a:t>
              </a:r>
            </a:p>
            <a:p>
              <a:r>
                <a:rPr lang="fr-BE" sz="900" dirty="0"/>
                <a:t>effet de serre ?</a:t>
              </a:r>
            </a:p>
          </p:txBody>
        </p:sp>
        <p:sp>
          <p:nvSpPr>
            <p:cNvPr id="8" name="Rechthoek: afgeronde hoeken 7">
              <a:extLst>
                <a:ext uri="{FF2B5EF4-FFF2-40B4-BE49-F238E27FC236}">
                  <a16:creationId xmlns:a16="http://schemas.microsoft.com/office/drawing/2014/main" id="{756241A6-E005-84FD-B507-216CF3CE6E65}"/>
                </a:ext>
              </a:extLst>
            </p:cNvPr>
            <p:cNvSpPr/>
            <p:nvPr/>
          </p:nvSpPr>
          <p:spPr>
            <a:xfrm>
              <a:off x="1842428" y="2197348"/>
              <a:ext cx="1162858" cy="1872208"/>
            </a:xfrm>
            <a:prstGeom prst="roundRect">
              <a:avLst/>
            </a:prstGeom>
            <a:ln>
              <a:solidFill>
                <a:srgbClr val="4F81BD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r-BE" sz="900" dirty="0"/>
                <a:t>Mon projet va-t-il résister aux différents risques climatiques ?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r-BE" sz="900" dirty="0"/>
                <a:t>Est-ce que les solutions d’adaptation que je mets en </a:t>
              </a:r>
              <a:r>
                <a:rPr lang="fr-BE" sz="900" dirty="0" err="1"/>
                <a:t>oeuvre</a:t>
              </a:r>
              <a:r>
                <a:rPr lang="fr-BE" sz="900" dirty="0"/>
                <a:t> ne portent pas de préjudice important aux objectifs </a:t>
              </a:r>
              <a:r>
                <a:rPr lang="fr-BE" sz="900" dirty="0" err="1"/>
                <a:t>environnemen-taux</a:t>
              </a:r>
              <a:r>
                <a:rPr lang="fr-BE" sz="900" dirty="0"/>
                <a:t> ?</a:t>
              </a:r>
            </a:p>
          </p:txBody>
        </p:sp>
        <p:sp>
          <p:nvSpPr>
            <p:cNvPr id="9" name="Rechthoek: afgeronde hoeken 8">
              <a:extLst>
                <a:ext uri="{FF2B5EF4-FFF2-40B4-BE49-F238E27FC236}">
                  <a16:creationId xmlns:a16="http://schemas.microsoft.com/office/drawing/2014/main" id="{7E8C77D7-E2C4-0233-22DE-692BDAD80D64}"/>
                </a:ext>
              </a:extLst>
            </p:cNvPr>
            <p:cNvSpPr/>
            <p:nvPr/>
          </p:nvSpPr>
          <p:spPr>
            <a:xfrm>
              <a:off x="3181583" y="2197348"/>
              <a:ext cx="1162858" cy="1872208"/>
            </a:xfrm>
            <a:prstGeom prst="roundRect">
              <a:avLst/>
            </a:prstGeom>
            <a:ln>
              <a:solidFill>
                <a:srgbClr val="4F81BD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BE" sz="900" dirty="0"/>
                <a:t>Mon projet est-il</a:t>
              </a:r>
            </a:p>
            <a:p>
              <a:r>
                <a:rPr lang="fr-BE" sz="900" dirty="0"/>
                <a:t>préjudiciable au bon état ou au bon potentiel écologique</a:t>
              </a:r>
            </a:p>
            <a:p>
              <a:r>
                <a:rPr lang="fr-BE" sz="900" dirty="0"/>
                <a:t>des masses d’eau</a:t>
              </a:r>
            </a:p>
            <a:p>
              <a:r>
                <a:rPr lang="fr-BE" sz="900" dirty="0"/>
                <a:t>(eaux de surface,</a:t>
              </a:r>
            </a:p>
            <a:p>
              <a:r>
                <a:rPr lang="fr-BE" sz="900" dirty="0"/>
                <a:t>souterraines, eaux</a:t>
              </a:r>
            </a:p>
            <a:p>
              <a:r>
                <a:rPr lang="fr-BE" sz="900" dirty="0"/>
                <a:t>marines,…) ?</a:t>
              </a:r>
            </a:p>
          </p:txBody>
        </p:sp>
        <p:sp>
          <p:nvSpPr>
            <p:cNvPr id="10" name="Rechthoek: afgeronde hoeken 9">
              <a:extLst>
                <a:ext uri="{FF2B5EF4-FFF2-40B4-BE49-F238E27FC236}">
                  <a16:creationId xmlns:a16="http://schemas.microsoft.com/office/drawing/2014/main" id="{A6C196E9-CDDF-0F59-362E-73B13E459CEB}"/>
                </a:ext>
              </a:extLst>
            </p:cNvPr>
            <p:cNvSpPr/>
            <p:nvPr/>
          </p:nvSpPr>
          <p:spPr>
            <a:xfrm>
              <a:off x="4493301" y="2197348"/>
              <a:ext cx="1162858" cy="1872208"/>
            </a:xfrm>
            <a:prstGeom prst="roundRect">
              <a:avLst/>
            </a:prstGeom>
            <a:ln>
              <a:solidFill>
                <a:srgbClr val="4F81BD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r-BE" sz="850" dirty="0"/>
                <a:t>Mon projet utilise-t-il les matières ou des ressources naturelles (directe ou indirecte) de manière suffisamment efficace ?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r-BE" sz="850" dirty="0"/>
                <a:t>Mon projet augmente-t-il notablement la production, l’incinération ou l’élimination de déchets ?</a:t>
              </a:r>
            </a:p>
          </p:txBody>
        </p:sp>
        <p:sp>
          <p:nvSpPr>
            <p:cNvPr id="11" name="Rechthoek: afgeronde hoeken 10">
              <a:extLst>
                <a:ext uri="{FF2B5EF4-FFF2-40B4-BE49-F238E27FC236}">
                  <a16:creationId xmlns:a16="http://schemas.microsoft.com/office/drawing/2014/main" id="{3D749984-87FF-B0D1-51AF-9EB03D9945FA}"/>
                </a:ext>
              </a:extLst>
            </p:cNvPr>
            <p:cNvSpPr/>
            <p:nvPr/>
          </p:nvSpPr>
          <p:spPr>
            <a:xfrm>
              <a:off x="5800634" y="2197348"/>
              <a:ext cx="1162858" cy="1872208"/>
            </a:xfrm>
            <a:prstGeom prst="roundRect">
              <a:avLst/>
            </a:prstGeom>
            <a:ln>
              <a:solidFill>
                <a:srgbClr val="4F81BD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BE" sz="900" dirty="0"/>
                <a:t>Mon projet</a:t>
              </a:r>
            </a:p>
            <a:p>
              <a:r>
                <a:rPr lang="fr-BE" sz="900" dirty="0"/>
                <a:t>augmente-t-il les</a:t>
              </a:r>
            </a:p>
            <a:p>
              <a:r>
                <a:rPr lang="fr-BE" sz="900" dirty="0"/>
                <a:t>émissions de</a:t>
              </a:r>
            </a:p>
            <a:p>
              <a:r>
                <a:rPr lang="fr-BE" sz="900" dirty="0"/>
                <a:t>polluants dans l’air, l’eau ou le sol ?</a:t>
              </a:r>
            </a:p>
          </p:txBody>
        </p:sp>
        <p:sp>
          <p:nvSpPr>
            <p:cNvPr id="12" name="Rechthoek: afgeronde hoeken 11">
              <a:extLst>
                <a:ext uri="{FF2B5EF4-FFF2-40B4-BE49-F238E27FC236}">
                  <a16:creationId xmlns:a16="http://schemas.microsoft.com/office/drawing/2014/main" id="{87D4F99C-05D3-7666-5140-B7B051C27237}"/>
                </a:ext>
              </a:extLst>
            </p:cNvPr>
            <p:cNvSpPr/>
            <p:nvPr/>
          </p:nvSpPr>
          <p:spPr>
            <a:xfrm>
              <a:off x="7108446" y="2197348"/>
              <a:ext cx="1162858" cy="1872208"/>
            </a:xfrm>
            <a:prstGeom prst="roundRect">
              <a:avLst/>
            </a:prstGeom>
            <a:ln>
              <a:solidFill>
                <a:srgbClr val="4F81BD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r-BE" sz="900" dirty="0"/>
                <a:t>Mon projet est-il préjudiciable au bon état et à la résilience d’écosystème?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r-BE" sz="900" dirty="0"/>
                <a:t>Mon projet est-il préjudiciable à l’état de conservation des habitats et des espèces 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256631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C1E9DC-2E1B-3E33-D578-7BC59FB6B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BE" dirty="0"/>
              <a:t>I. Introduction générale DNSH / </a:t>
            </a:r>
            <a:r>
              <a:rPr lang="fr-BE" i="1" dirty="0" err="1">
                <a:solidFill>
                  <a:schemeClr val="tx1"/>
                </a:solidFill>
              </a:rPr>
              <a:t>Algemene</a:t>
            </a:r>
            <a:r>
              <a:rPr lang="fr-BE" i="1" dirty="0">
                <a:solidFill>
                  <a:schemeClr val="tx1"/>
                </a:solidFill>
              </a:rPr>
              <a:t> </a:t>
            </a:r>
            <a:r>
              <a:rPr lang="fr-BE" i="1" dirty="0" err="1">
                <a:solidFill>
                  <a:schemeClr val="tx1"/>
                </a:solidFill>
              </a:rPr>
              <a:t>inleiding</a:t>
            </a:r>
            <a:r>
              <a:rPr lang="fr-BE" i="1" dirty="0">
                <a:solidFill>
                  <a:schemeClr val="tx1"/>
                </a:solidFill>
              </a:rPr>
              <a:t> DNSH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A18A7A-8E70-952A-0384-DC9EBE5E973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/>
          </p:nvPr>
        </p:nvSpPr>
        <p:spPr>
          <a:xfrm>
            <a:off x="359532" y="843558"/>
            <a:ext cx="8424936" cy="3240360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07000"/>
              </a:lnSpc>
            </a:pPr>
            <a:r>
              <a:rPr lang="fr-BE" sz="1500" b="1" dirty="0">
                <a:solidFill>
                  <a:schemeClr val="tx1"/>
                </a:solidFill>
              </a:rPr>
              <a:t>Contextes plans de relance</a:t>
            </a:r>
          </a:p>
          <a:p>
            <a:pPr marL="34290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fr-BE" sz="1500" b="1" dirty="0"/>
              <a:t>Plan pour la reprise à la résilience</a:t>
            </a:r>
          </a:p>
          <a:p>
            <a:pPr marL="882900" lvl="2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500" b="0" dirty="0"/>
              <a:t>Soutenu et financé par </a:t>
            </a:r>
            <a:r>
              <a:rPr lang="fr-BE" sz="1500" b="0" i="1" dirty="0"/>
              <a:t>Facilité pour la reprise et la résilience (FRR)</a:t>
            </a:r>
          </a:p>
          <a:p>
            <a:pPr marL="882900" lvl="2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500" b="0" dirty="0"/>
              <a:t>Financement européen dirigé vers la Belgique, les régions et les communautés</a:t>
            </a:r>
          </a:p>
          <a:p>
            <a:pPr marL="342900" indent="-342900" algn="just">
              <a:lnSpc>
                <a:spcPct val="107000"/>
              </a:lnSpc>
              <a:buFont typeface="+mj-lt"/>
              <a:buAutoNum type="arabicPeriod"/>
            </a:pPr>
            <a:endParaRPr lang="fr-BE" sz="1500" b="1" dirty="0"/>
          </a:p>
          <a:p>
            <a:pPr marL="34290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fr-BE" sz="1500" b="1" dirty="0"/>
              <a:t>Plan de relance et d’investissements</a:t>
            </a:r>
          </a:p>
          <a:p>
            <a:pPr marL="882900" lvl="2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500" b="0" dirty="0"/>
              <a:t>Soutenu et financé par le gouvernement fédéral</a:t>
            </a:r>
          </a:p>
          <a:p>
            <a:pPr lvl="2" indent="0" algn="just">
              <a:lnSpc>
                <a:spcPct val="107000"/>
              </a:lnSpc>
            </a:pPr>
            <a:endParaRPr lang="fr-BE" sz="1500" b="1" dirty="0"/>
          </a:p>
          <a:p>
            <a:pPr marL="1170900" lvl="4" indent="-342900" algn="just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fr-BE" sz="1300" b="1" dirty="0"/>
              <a:t>Principe DNSH </a:t>
            </a:r>
            <a:r>
              <a:rPr lang="fr-BE" sz="1300" b="1" u="sng" dirty="0"/>
              <a:t>obligatoire</a:t>
            </a:r>
            <a:r>
              <a:rPr lang="fr-BE" sz="1300" b="1" dirty="0"/>
              <a:t> pour ces deux plans</a:t>
            </a:r>
          </a:p>
          <a:p>
            <a:pPr algn="just">
              <a:lnSpc>
                <a:spcPct val="107000"/>
              </a:lnSpc>
            </a:pPr>
            <a:endParaRPr lang="fr-BE" sz="1500" b="1" dirty="0"/>
          </a:p>
          <a:p>
            <a:pPr algn="just">
              <a:lnSpc>
                <a:spcPct val="107000"/>
              </a:lnSpc>
            </a:pPr>
            <a:r>
              <a:rPr lang="fr-BE" sz="1500" b="1" dirty="0">
                <a:solidFill>
                  <a:schemeClr val="tx1"/>
                </a:solidFill>
              </a:rPr>
              <a:t>Et le FEDER?</a:t>
            </a:r>
          </a:p>
          <a:p>
            <a:pPr marL="825750" lvl="2" indent="-2857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500" b="0" dirty="0"/>
              <a:t>Fait partie de 8 fonds européens repris sous règlement 2021/1060</a:t>
            </a:r>
          </a:p>
          <a:p>
            <a:pPr marL="825750" lvl="2" indent="-2857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500" dirty="0"/>
              <a:t>« </a:t>
            </a:r>
            <a:r>
              <a:rPr lang="fr-BE" sz="1500" u="sng" dirty="0"/>
              <a:t>Tenir compte </a:t>
            </a:r>
            <a:r>
              <a:rPr lang="fr-BE" sz="1500" dirty="0"/>
              <a:t>du principe DNSH … »</a:t>
            </a:r>
            <a:endParaRPr lang="fr-BE" sz="1500" b="1" dirty="0"/>
          </a:p>
          <a:p>
            <a:pPr marL="342900" indent="-342900" algn="just">
              <a:lnSpc>
                <a:spcPct val="107000"/>
              </a:lnSpc>
              <a:buFont typeface="+mj-lt"/>
              <a:buAutoNum type="arabicPeriod"/>
            </a:pPr>
            <a:endParaRPr lang="fr-BE" sz="1500" b="1" dirty="0"/>
          </a:p>
          <a:p>
            <a:pPr algn="just">
              <a:lnSpc>
                <a:spcPct val="107000"/>
              </a:lnSpc>
            </a:pPr>
            <a:endParaRPr lang="fr-BE" sz="1500" b="1" dirty="0"/>
          </a:p>
        </p:txBody>
      </p:sp>
    </p:spTree>
    <p:extLst>
      <p:ext uri="{BB962C8B-B14F-4D97-AF65-F5344CB8AC3E}">
        <p14:creationId xmlns:p14="http://schemas.microsoft.com/office/powerpoint/2010/main" val="36126211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C1E9DC-2E1B-3E33-D578-7BC59FB6B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BE" sz="1950" dirty="0"/>
              <a:t>II. Comment tenir compte du DNSH / </a:t>
            </a:r>
            <a:r>
              <a:rPr lang="fr-BE" sz="1950" i="1" dirty="0" err="1">
                <a:solidFill>
                  <a:schemeClr val="tx1"/>
                </a:solidFill>
              </a:rPr>
              <a:t>Hoe</a:t>
            </a:r>
            <a:r>
              <a:rPr lang="fr-BE" sz="1950" i="1" dirty="0">
                <a:solidFill>
                  <a:schemeClr val="tx1"/>
                </a:solidFill>
              </a:rPr>
              <a:t> </a:t>
            </a:r>
            <a:r>
              <a:rPr lang="fr-BE" sz="1950" i="1" dirty="0" err="1">
                <a:solidFill>
                  <a:schemeClr val="tx1"/>
                </a:solidFill>
              </a:rPr>
              <a:t>rekening</a:t>
            </a:r>
            <a:r>
              <a:rPr lang="fr-BE" sz="1950" i="1" dirty="0">
                <a:solidFill>
                  <a:schemeClr val="tx1"/>
                </a:solidFill>
              </a:rPr>
              <a:t> </a:t>
            </a:r>
            <a:r>
              <a:rPr lang="fr-BE" sz="1950" i="1" dirty="0" err="1">
                <a:solidFill>
                  <a:schemeClr val="tx1"/>
                </a:solidFill>
              </a:rPr>
              <a:t>houden</a:t>
            </a:r>
            <a:r>
              <a:rPr lang="fr-BE" sz="1950" i="1" dirty="0">
                <a:solidFill>
                  <a:schemeClr val="tx1"/>
                </a:solidFill>
              </a:rPr>
              <a:t> met DNSH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A18A7A-8E70-952A-0384-DC9EBE5E973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/>
          </p:nvPr>
        </p:nvSpPr>
        <p:spPr>
          <a:xfrm>
            <a:off x="359532" y="843558"/>
            <a:ext cx="8424936" cy="3240360"/>
          </a:xfrm>
        </p:spPr>
        <p:txBody>
          <a:bodyPr>
            <a:normAutofit fontScale="85000" lnSpcReduction="20000"/>
          </a:bodyPr>
          <a:lstStyle/>
          <a:p>
            <a:pPr algn="just">
              <a:lnSpc>
                <a:spcPct val="107000"/>
              </a:lnSpc>
            </a:pPr>
            <a:r>
              <a:rPr lang="fr-BE" sz="1500" b="1" u="sng" dirty="0">
                <a:solidFill>
                  <a:srgbClr val="2E3D8C"/>
                </a:solidFill>
              </a:rPr>
              <a:t>Principes clés</a:t>
            </a:r>
          </a:p>
          <a:p>
            <a:pPr algn="just">
              <a:lnSpc>
                <a:spcPct val="107000"/>
              </a:lnSpc>
            </a:pPr>
            <a:endParaRPr lang="fr-BE" sz="1500" b="1" u="sng" dirty="0"/>
          </a:p>
          <a:p>
            <a:pPr>
              <a:lnSpc>
                <a:spcPct val="107000"/>
              </a:lnSpc>
            </a:pPr>
            <a:r>
              <a:rPr lang="fr-BE" sz="1500" dirty="0"/>
              <a:t>	Importance de la législation de l’UE et des analyses d’impact (mais attention objectif d’adaptation et 	circularité: peu/pas de législation)</a:t>
            </a:r>
          </a:p>
          <a:p>
            <a:pPr>
              <a:lnSpc>
                <a:spcPct val="107000"/>
              </a:lnSpc>
            </a:pPr>
            <a:endParaRPr lang="fr-BE" sz="1500" dirty="0"/>
          </a:p>
          <a:p>
            <a:pPr>
              <a:lnSpc>
                <a:spcPct val="107000"/>
              </a:lnSpc>
            </a:pPr>
            <a:r>
              <a:rPr lang="fr-BE" sz="1500" dirty="0"/>
              <a:t>	Prise en compte des incidences directes et des principales incidences indirectes</a:t>
            </a:r>
          </a:p>
          <a:p>
            <a:pPr>
              <a:lnSpc>
                <a:spcPct val="107000"/>
              </a:lnSpc>
            </a:pPr>
            <a:endParaRPr lang="fr-BE" sz="1500" dirty="0"/>
          </a:p>
          <a:p>
            <a:pPr>
              <a:lnSpc>
                <a:spcPct val="107000"/>
              </a:lnSpc>
            </a:pPr>
            <a:r>
              <a:rPr lang="fr-BE" sz="1500" dirty="0"/>
              <a:t>	Prise en compte du cycle de vie (production, utilisation et fin de vie)</a:t>
            </a:r>
          </a:p>
          <a:p>
            <a:pPr>
              <a:lnSpc>
                <a:spcPct val="107000"/>
              </a:lnSpc>
            </a:pPr>
            <a:endParaRPr lang="fr-BE" sz="1500" dirty="0"/>
          </a:p>
          <a:p>
            <a:pPr>
              <a:lnSpc>
                <a:spcPct val="107000"/>
              </a:lnSpc>
            </a:pPr>
            <a:r>
              <a:rPr lang="fr-BE" sz="1500" dirty="0"/>
              <a:t>	Activités exclues (sauf exception)</a:t>
            </a:r>
          </a:p>
          <a:p>
            <a:pPr marL="1113750" lvl="4" indent="-285750">
              <a:lnSpc>
                <a:spcPct val="107000"/>
              </a:lnSpc>
            </a:pPr>
            <a:r>
              <a:rPr lang="fr-BE" sz="1300" dirty="0"/>
              <a:t>Liées à la production d’électricité et/ou de chaleur au moyen de combustibles fossiles ainsi que les infrastructures connexes de transport et de distribution (ex. chaudières à gaz)</a:t>
            </a:r>
          </a:p>
          <a:p>
            <a:pPr marL="1113750" lvl="4" indent="-285750">
              <a:lnSpc>
                <a:spcPct val="107000"/>
              </a:lnSpc>
            </a:pPr>
            <a:r>
              <a:rPr lang="fr-BE" sz="1300" dirty="0"/>
              <a:t>Liées au système ETS* si les émissions projetées ne sont pas inférieures au benchmark</a:t>
            </a:r>
          </a:p>
          <a:p>
            <a:pPr lvl="4" indent="0">
              <a:lnSpc>
                <a:spcPct val="107000"/>
              </a:lnSpc>
              <a:buNone/>
            </a:pPr>
            <a:endParaRPr lang="fr-BE" sz="1300" dirty="0"/>
          </a:p>
          <a:p>
            <a:pPr>
              <a:lnSpc>
                <a:spcPct val="107000"/>
              </a:lnSpc>
            </a:pPr>
            <a:r>
              <a:rPr lang="fr-BE" sz="1500" dirty="0"/>
              <a:t>	Possibilité de se fonder sur les critères d’examen technique DNSH de la Taxinomie</a:t>
            </a:r>
          </a:p>
          <a:p>
            <a:pPr marL="1113750" lvl="4" indent="-285750">
              <a:lnSpc>
                <a:spcPct val="107000"/>
              </a:lnSpc>
            </a:pPr>
            <a:r>
              <a:rPr lang="fr-BE" sz="1300" dirty="0"/>
              <a:t>Pas d’ obligation légale, mais fortement recommandée en tant que point de référence pour l'ambition nécessaire</a:t>
            </a:r>
          </a:p>
        </p:txBody>
      </p:sp>
      <p:pic>
        <p:nvPicPr>
          <p:cNvPr id="5" name="Graphic 4" descr="Bakstenen muur bouwen met effen opvulling">
            <a:extLst>
              <a:ext uri="{FF2B5EF4-FFF2-40B4-BE49-F238E27FC236}">
                <a16:creationId xmlns:a16="http://schemas.microsoft.com/office/drawing/2014/main" id="{5F340A94-4ABE-8D8B-C73A-0C782114F9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2512" y="3602593"/>
            <a:ext cx="374340" cy="374340"/>
          </a:xfrm>
          <a:prstGeom prst="rect">
            <a:avLst/>
          </a:prstGeom>
        </p:spPr>
      </p:pic>
      <p:pic>
        <p:nvPicPr>
          <p:cNvPr id="7" name="Graphic 6" descr="Zagen met effen opvulling">
            <a:extLst>
              <a:ext uri="{FF2B5EF4-FFF2-40B4-BE49-F238E27FC236}">
                <a16:creationId xmlns:a16="http://schemas.microsoft.com/office/drawing/2014/main" id="{602A68AD-477F-3D05-20A4-4A98BE862B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4363" y="2944461"/>
            <a:ext cx="374340" cy="374340"/>
          </a:xfrm>
          <a:prstGeom prst="rect">
            <a:avLst/>
          </a:prstGeom>
        </p:spPr>
      </p:pic>
      <p:pic>
        <p:nvPicPr>
          <p:cNvPr id="9" name="Graphic 8" descr="Cirkels met pijlen met effen opvulling">
            <a:extLst>
              <a:ext uri="{FF2B5EF4-FFF2-40B4-BE49-F238E27FC236}">
                <a16:creationId xmlns:a16="http://schemas.microsoft.com/office/drawing/2014/main" id="{A4D12BAD-45E4-37B9-43DB-79E5FA105A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17753" y="2240008"/>
            <a:ext cx="374340" cy="374340"/>
          </a:xfrm>
          <a:prstGeom prst="rect">
            <a:avLst/>
          </a:prstGeom>
        </p:spPr>
      </p:pic>
      <p:pic>
        <p:nvPicPr>
          <p:cNvPr id="11" name="Graphic 10" descr="Boemerang met effen opvulling">
            <a:extLst>
              <a:ext uri="{FF2B5EF4-FFF2-40B4-BE49-F238E27FC236}">
                <a16:creationId xmlns:a16="http://schemas.microsoft.com/office/drawing/2014/main" id="{95FD1BF2-E192-A962-6946-BB999780DA5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00708" y="1805004"/>
            <a:ext cx="374340" cy="374340"/>
          </a:xfrm>
          <a:prstGeom prst="rect">
            <a:avLst/>
          </a:prstGeom>
        </p:spPr>
      </p:pic>
      <p:pic>
        <p:nvPicPr>
          <p:cNvPr id="13" name="Graphic 12" descr="Boeken met effen opvulling">
            <a:extLst>
              <a:ext uri="{FF2B5EF4-FFF2-40B4-BE49-F238E27FC236}">
                <a16:creationId xmlns:a16="http://schemas.microsoft.com/office/drawing/2014/main" id="{DB269832-31E7-A1DD-E059-D9972C96866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43057" y="1330645"/>
            <a:ext cx="325646" cy="325646"/>
          </a:xfrm>
          <a:prstGeom prst="rect">
            <a:avLst/>
          </a:prstGeom>
        </p:spPr>
      </p:pic>
      <p:sp>
        <p:nvSpPr>
          <p:cNvPr id="14" name="Tekstvak 13">
            <a:extLst>
              <a:ext uri="{FF2B5EF4-FFF2-40B4-BE49-F238E27FC236}">
                <a16:creationId xmlns:a16="http://schemas.microsoft.com/office/drawing/2014/main" id="{5A3A97AC-F2C7-B73E-E99B-0F9516204F50}"/>
              </a:ext>
            </a:extLst>
          </p:cNvPr>
          <p:cNvSpPr txBox="1"/>
          <p:nvPr/>
        </p:nvSpPr>
        <p:spPr>
          <a:xfrm>
            <a:off x="4355976" y="4443958"/>
            <a:ext cx="52611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9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* ETS: </a:t>
            </a:r>
            <a:r>
              <a:rPr lang="fr-BE" sz="900" dirty="0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emissions</a:t>
            </a:r>
            <a:r>
              <a:rPr lang="fr-BE" sz="9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trading system, le système d'échange de quotas d'émission de l’UE</a:t>
            </a:r>
          </a:p>
        </p:txBody>
      </p:sp>
    </p:spTree>
    <p:extLst>
      <p:ext uri="{BB962C8B-B14F-4D97-AF65-F5344CB8AC3E}">
        <p14:creationId xmlns:p14="http://schemas.microsoft.com/office/powerpoint/2010/main" val="184782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C1E9DC-2E1B-3E33-D578-7BC59FB6B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BE" sz="1950" dirty="0"/>
              <a:t>II. Comment tenir compte du DNSH / </a:t>
            </a:r>
            <a:r>
              <a:rPr lang="fr-BE" sz="1950" i="1" dirty="0" err="1">
                <a:solidFill>
                  <a:schemeClr val="tx1"/>
                </a:solidFill>
              </a:rPr>
              <a:t>Hoe</a:t>
            </a:r>
            <a:r>
              <a:rPr lang="fr-BE" sz="1950" i="1" dirty="0">
                <a:solidFill>
                  <a:schemeClr val="tx1"/>
                </a:solidFill>
              </a:rPr>
              <a:t> </a:t>
            </a:r>
            <a:r>
              <a:rPr lang="fr-BE" sz="1950" i="1" dirty="0" err="1">
                <a:solidFill>
                  <a:schemeClr val="tx1"/>
                </a:solidFill>
              </a:rPr>
              <a:t>rekening</a:t>
            </a:r>
            <a:r>
              <a:rPr lang="fr-BE" sz="1950" i="1" dirty="0">
                <a:solidFill>
                  <a:schemeClr val="tx1"/>
                </a:solidFill>
              </a:rPr>
              <a:t> </a:t>
            </a:r>
            <a:r>
              <a:rPr lang="fr-BE" sz="1950" i="1" dirty="0" err="1">
                <a:solidFill>
                  <a:schemeClr val="tx1"/>
                </a:solidFill>
              </a:rPr>
              <a:t>houden</a:t>
            </a:r>
            <a:r>
              <a:rPr lang="fr-BE" sz="1950" i="1" dirty="0">
                <a:solidFill>
                  <a:schemeClr val="tx1"/>
                </a:solidFill>
              </a:rPr>
              <a:t> met DNSH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A18A7A-8E70-952A-0384-DC9EBE5E973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/>
          </p:nvPr>
        </p:nvSpPr>
        <p:spPr>
          <a:xfrm>
            <a:off x="359532" y="843558"/>
            <a:ext cx="8424936" cy="3240360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07000"/>
              </a:lnSpc>
            </a:pPr>
            <a:r>
              <a:rPr lang="fr-BE" sz="1500" b="1" u="sng" dirty="0">
                <a:solidFill>
                  <a:srgbClr val="2E3D8C"/>
                </a:solidFill>
              </a:rPr>
              <a:t>Documents réglementaires et guidance européenne</a:t>
            </a:r>
          </a:p>
          <a:p>
            <a:pPr marL="285750" indent="-2857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4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Législation</a:t>
            </a:r>
            <a:r>
              <a:rPr lang="fr-BE" sz="1400" dirty="0">
                <a:solidFill>
                  <a:schemeClr val="bg1">
                    <a:lumMod val="50000"/>
                  </a:schemeClr>
                </a:solidFill>
                <a:ea typeface="+mj-ea"/>
              </a:rPr>
              <a:t> (internationale, européenne, nationale et régionale)</a:t>
            </a:r>
          </a:p>
          <a:p>
            <a:pPr marL="285750" indent="-2857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4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CE Orientations techniques</a:t>
            </a:r>
            <a:r>
              <a:rPr lang="fr-BE" sz="1400" dirty="0">
                <a:solidFill>
                  <a:schemeClr val="bg1">
                    <a:lumMod val="50000"/>
                  </a:schemeClr>
                </a:solidFill>
                <a:ea typeface="+mj-ea"/>
              </a:rPr>
              <a:t> (y compris les activités exclues)</a:t>
            </a:r>
          </a:p>
          <a:p>
            <a:pPr marL="285750" indent="-2857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4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Critères d’examen technique DNSH – Taxinomie</a:t>
            </a:r>
            <a:r>
              <a:rPr lang="fr-BE" sz="1400" dirty="0">
                <a:solidFill>
                  <a:schemeClr val="bg1">
                    <a:lumMod val="50000"/>
                  </a:schemeClr>
                </a:solidFill>
                <a:ea typeface="+mj-ea"/>
              </a:rPr>
              <a:t> = non obligatoire, mais </a:t>
            </a:r>
            <a:r>
              <a:rPr lang="fr-BE" sz="1400" b="1" u="sng" dirty="0">
                <a:solidFill>
                  <a:srgbClr val="FF0000"/>
                </a:solidFill>
                <a:ea typeface="+mj-ea"/>
              </a:rPr>
              <a:t>recommandée</a:t>
            </a:r>
            <a:r>
              <a:rPr lang="fr-BE" sz="1400" dirty="0">
                <a:solidFill>
                  <a:schemeClr val="bg1">
                    <a:lumMod val="50000"/>
                  </a:schemeClr>
                </a:solidFill>
                <a:ea typeface="+mj-ea"/>
              </a:rPr>
              <a:t>!</a:t>
            </a:r>
            <a:endParaRPr lang="fr-BE" sz="1400" b="1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algn="just">
              <a:lnSpc>
                <a:spcPct val="107000"/>
              </a:lnSpc>
            </a:pPr>
            <a:endParaRPr lang="fr-BE" sz="1500" b="1" u="sng" dirty="0"/>
          </a:p>
          <a:p>
            <a:pPr algn="ctr">
              <a:lnSpc>
                <a:spcPct val="107000"/>
              </a:lnSpc>
            </a:pPr>
            <a:r>
              <a:rPr lang="fr-BE" sz="1500" b="1" dirty="0"/>
              <a:t>La direction FEDER est autorisée à demander des documents permettant de prouver le respect du principe DNSH</a:t>
            </a:r>
          </a:p>
          <a:p>
            <a:pPr algn="ctr">
              <a:lnSpc>
                <a:spcPct val="107000"/>
              </a:lnSpc>
            </a:pPr>
            <a:endParaRPr lang="fr-BE" sz="900" b="1" dirty="0"/>
          </a:p>
          <a:p>
            <a:pPr algn="ctr">
              <a:lnSpc>
                <a:spcPct val="107000"/>
              </a:lnSpc>
            </a:pPr>
            <a:r>
              <a:rPr lang="fr-BE" sz="1500" dirty="0"/>
              <a:t>Il revient dès lors à la Région de prévoir des </a:t>
            </a:r>
            <a:r>
              <a:rPr lang="fr-BE" sz="1500" u="sng" dirty="0"/>
              <a:t>activités de contrôle</a:t>
            </a:r>
            <a:r>
              <a:rPr lang="fr-BE" sz="1500" dirty="0"/>
              <a:t>; càd des mesures de prévention, de détection de non-conformité avec le principe DNSH, et de correction</a:t>
            </a:r>
          </a:p>
          <a:p>
            <a:pPr algn="ctr">
              <a:lnSpc>
                <a:spcPct val="107000"/>
              </a:lnSpc>
            </a:pPr>
            <a:endParaRPr lang="fr-BE" sz="1500" dirty="0"/>
          </a:p>
          <a:p>
            <a:pPr marL="285750" indent="-285750" algn="ctr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fr-BE" sz="1500" dirty="0"/>
              <a:t>Les entités compétentes intègrent ces mesures dans leur système de gestion et de contrôle</a:t>
            </a:r>
          </a:p>
        </p:txBody>
      </p:sp>
    </p:spTree>
    <p:extLst>
      <p:ext uri="{BB962C8B-B14F-4D97-AF65-F5344CB8AC3E}">
        <p14:creationId xmlns:p14="http://schemas.microsoft.com/office/powerpoint/2010/main" val="2100617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C1E9DC-2E1B-3E33-D578-7BC59FB6B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BE" sz="1900" dirty="0"/>
              <a:t>II. Comment tenir compte du DNSH / </a:t>
            </a:r>
            <a:r>
              <a:rPr lang="fr-BE" sz="1900" i="1" dirty="0" err="1">
                <a:solidFill>
                  <a:schemeClr val="tx1"/>
                </a:solidFill>
              </a:rPr>
              <a:t>Hoe</a:t>
            </a:r>
            <a:r>
              <a:rPr lang="fr-BE" sz="1900" i="1" dirty="0">
                <a:solidFill>
                  <a:schemeClr val="tx1"/>
                </a:solidFill>
              </a:rPr>
              <a:t> </a:t>
            </a:r>
            <a:r>
              <a:rPr lang="fr-BE" sz="1900" i="1" dirty="0" err="1">
                <a:solidFill>
                  <a:schemeClr val="tx1"/>
                </a:solidFill>
              </a:rPr>
              <a:t>rekening</a:t>
            </a:r>
            <a:r>
              <a:rPr lang="fr-BE" sz="1900" i="1" dirty="0">
                <a:solidFill>
                  <a:schemeClr val="tx1"/>
                </a:solidFill>
              </a:rPr>
              <a:t> te </a:t>
            </a:r>
            <a:r>
              <a:rPr lang="fr-BE" sz="1900" i="1" dirty="0" err="1">
                <a:solidFill>
                  <a:schemeClr val="tx1"/>
                </a:solidFill>
              </a:rPr>
              <a:t>houden</a:t>
            </a:r>
            <a:r>
              <a:rPr lang="fr-BE" sz="1900" i="1" dirty="0">
                <a:solidFill>
                  <a:schemeClr val="tx1"/>
                </a:solidFill>
              </a:rPr>
              <a:t> met DNSH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A18A7A-8E70-952A-0384-DC9EBE5E973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/>
          </p:nvPr>
        </p:nvSpPr>
        <p:spPr>
          <a:xfrm>
            <a:off x="359532" y="843558"/>
            <a:ext cx="8424936" cy="3240360"/>
          </a:xfrm>
        </p:spPr>
        <p:txBody>
          <a:bodyPr>
            <a:normAutofit/>
          </a:bodyPr>
          <a:lstStyle/>
          <a:p>
            <a:pPr algn="just">
              <a:lnSpc>
                <a:spcPct val="107000"/>
              </a:lnSpc>
            </a:pPr>
            <a:r>
              <a:rPr lang="fr-BE" sz="1500" b="1" u="sng" dirty="0">
                <a:solidFill>
                  <a:srgbClr val="2E3D8C"/>
                </a:solidFill>
              </a:rPr>
              <a:t>Rénovation de bâtiments</a:t>
            </a:r>
          </a:p>
        </p:txBody>
      </p:sp>
      <p:grpSp>
        <p:nvGrpSpPr>
          <p:cNvPr id="42" name="Groep 41">
            <a:extLst>
              <a:ext uri="{FF2B5EF4-FFF2-40B4-BE49-F238E27FC236}">
                <a16:creationId xmlns:a16="http://schemas.microsoft.com/office/drawing/2014/main" id="{5E94E128-F88A-73EB-8C48-947F76604A1C}"/>
              </a:ext>
            </a:extLst>
          </p:cNvPr>
          <p:cNvGrpSpPr/>
          <p:nvPr/>
        </p:nvGrpSpPr>
        <p:grpSpPr>
          <a:xfrm>
            <a:off x="251520" y="1257364"/>
            <a:ext cx="2658788" cy="882338"/>
            <a:chOff x="251520" y="1257364"/>
            <a:chExt cx="2424189" cy="882338"/>
          </a:xfrm>
        </p:grpSpPr>
        <p:sp>
          <p:nvSpPr>
            <p:cNvPr id="39" name="Rechthoek: afgeronde hoeken 38">
              <a:extLst>
                <a:ext uri="{FF2B5EF4-FFF2-40B4-BE49-F238E27FC236}">
                  <a16:creationId xmlns:a16="http://schemas.microsoft.com/office/drawing/2014/main" id="{95D93803-5D33-7292-9C87-77C8014F1F7A}"/>
                </a:ext>
              </a:extLst>
            </p:cNvPr>
            <p:cNvSpPr/>
            <p:nvPr/>
          </p:nvSpPr>
          <p:spPr>
            <a:xfrm>
              <a:off x="359532" y="1387959"/>
              <a:ext cx="2316177" cy="751743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r-BE" sz="900" b="0" i="0" u="none" strike="noStrike" baseline="0" dirty="0">
                  <a:solidFill>
                    <a:srgbClr val="FFFFFF"/>
                  </a:solidFill>
                  <a:latin typeface="Ubuntu" panose="020B0504030602030204" pitchFamily="34" charset="0"/>
                </a:rPr>
                <a:t>Bâtiment</a:t>
              </a:r>
              <a:r>
                <a:rPr lang="fr-BE" sz="900" dirty="0">
                  <a:solidFill>
                    <a:srgbClr val="FFFFFF"/>
                  </a:solidFill>
                  <a:latin typeface="Ubuntu" panose="020B0504030602030204" pitchFamily="34" charset="0"/>
                </a:rPr>
                <a:t>s et installations</a:t>
              </a:r>
              <a:r>
                <a:rPr lang="fr-BE" sz="900" b="0" i="0" u="none" strike="noStrike" baseline="0" dirty="0">
                  <a:solidFill>
                    <a:srgbClr val="FFFFFF"/>
                  </a:solidFill>
                  <a:latin typeface="Ubuntu" panose="020B0504030602030204" pitchFamily="34" charset="0"/>
                </a:rPr>
                <a:t> non liés aux combustibles fossiles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r-BE" sz="900" b="0" i="0" u="none" strike="noStrike" baseline="0" dirty="0">
                  <a:solidFill>
                    <a:srgbClr val="FFFFFF"/>
                  </a:solidFill>
                  <a:latin typeface="Ubuntu" panose="020B0504030602030204" pitchFamily="34" charset="0"/>
                </a:rPr>
                <a:t>Seuil pour la consommation d’énergie primaire + certificat PEB</a:t>
              </a:r>
            </a:p>
          </p:txBody>
        </p:sp>
        <p:pic>
          <p:nvPicPr>
            <p:cNvPr id="21" name="Graphic 20" descr="Windturbines met effen opvulling">
              <a:extLst>
                <a:ext uri="{FF2B5EF4-FFF2-40B4-BE49-F238E27FC236}">
                  <a16:creationId xmlns:a16="http://schemas.microsoft.com/office/drawing/2014/main" id="{9A9640DE-E804-ACD8-83AE-99E29DB223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51520" y="1257364"/>
              <a:ext cx="288032" cy="288032"/>
            </a:xfrm>
            <a:prstGeom prst="rect">
              <a:avLst/>
            </a:prstGeom>
          </p:spPr>
        </p:pic>
      </p:grpSp>
      <p:grpSp>
        <p:nvGrpSpPr>
          <p:cNvPr id="43" name="Groep 42">
            <a:extLst>
              <a:ext uri="{FF2B5EF4-FFF2-40B4-BE49-F238E27FC236}">
                <a16:creationId xmlns:a16="http://schemas.microsoft.com/office/drawing/2014/main" id="{51A0539F-5E28-9275-E716-AD9B76FD1480}"/>
              </a:ext>
            </a:extLst>
          </p:cNvPr>
          <p:cNvGrpSpPr/>
          <p:nvPr/>
        </p:nvGrpSpPr>
        <p:grpSpPr>
          <a:xfrm>
            <a:off x="2969077" y="1240459"/>
            <a:ext cx="2847494" cy="882338"/>
            <a:chOff x="3179504" y="1257363"/>
            <a:chExt cx="2847494" cy="882338"/>
          </a:xfrm>
        </p:grpSpPr>
        <p:sp>
          <p:nvSpPr>
            <p:cNvPr id="40" name="Rechthoek: afgeronde hoeken 39">
              <a:extLst>
                <a:ext uri="{FF2B5EF4-FFF2-40B4-BE49-F238E27FC236}">
                  <a16:creationId xmlns:a16="http://schemas.microsoft.com/office/drawing/2014/main" id="{3A78F361-0289-F425-FC49-7A3071F4B7A7}"/>
                </a:ext>
              </a:extLst>
            </p:cNvPr>
            <p:cNvSpPr/>
            <p:nvPr/>
          </p:nvSpPr>
          <p:spPr>
            <a:xfrm>
              <a:off x="3293858" y="1387958"/>
              <a:ext cx="2733140" cy="751743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r-BE" sz="900" dirty="0">
                  <a:latin typeface="Ubuntu" panose="020B0504030602030204" pitchFamily="34" charset="0"/>
                </a:rPr>
                <a:t>Identification des risques climatiques physiques et mise en œuvre de solutions d’adaptation</a:t>
              </a:r>
            </a:p>
          </p:txBody>
        </p:sp>
        <p:pic>
          <p:nvPicPr>
            <p:cNvPr id="17" name="Graphic 16" descr="Golf met effen opvulling">
              <a:extLst>
                <a:ext uri="{FF2B5EF4-FFF2-40B4-BE49-F238E27FC236}">
                  <a16:creationId xmlns:a16="http://schemas.microsoft.com/office/drawing/2014/main" id="{63535865-4993-1E5B-ADF2-A70BF88CB2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179504" y="1257363"/>
              <a:ext cx="344139" cy="344139"/>
            </a:xfrm>
            <a:prstGeom prst="rect">
              <a:avLst/>
            </a:prstGeom>
          </p:spPr>
        </p:pic>
      </p:grpSp>
      <p:grpSp>
        <p:nvGrpSpPr>
          <p:cNvPr id="46" name="Groep 45">
            <a:extLst>
              <a:ext uri="{FF2B5EF4-FFF2-40B4-BE49-F238E27FC236}">
                <a16:creationId xmlns:a16="http://schemas.microsoft.com/office/drawing/2014/main" id="{EF342AC9-5A15-BF6A-A289-222DD82C7137}"/>
              </a:ext>
            </a:extLst>
          </p:cNvPr>
          <p:cNvGrpSpPr/>
          <p:nvPr/>
        </p:nvGrpSpPr>
        <p:grpSpPr>
          <a:xfrm>
            <a:off x="5787051" y="759583"/>
            <a:ext cx="3061694" cy="1390803"/>
            <a:chOff x="6163595" y="1257363"/>
            <a:chExt cx="3061694" cy="1390803"/>
          </a:xfrm>
        </p:grpSpPr>
        <p:sp>
          <p:nvSpPr>
            <p:cNvPr id="41" name="Rechthoek: afgeronde hoeken 40">
              <a:extLst>
                <a:ext uri="{FF2B5EF4-FFF2-40B4-BE49-F238E27FC236}">
                  <a16:creationId xmlns:a16="http://schemas.microsoft.com/office/drawing/2014/main" id="{533215BF-23E8-186E-5C95-13791B05EB01}"/>
                </a:ext>
              </a:extLst>
            </p:cNvPr>
            <p:cNvSpPr/>
            <p:nvPr/>
          </p:nvSpPr>
          <p:spPr>
            <a:xfrm>
              <a:off x="6343615" y="1401379"/>
              <a:ext cx="2881674" cy="1246787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r-BE" sz="900" b="0" i="0" u="none" strike="noStrike" baseline="0" dirty="0">
                  <a:solidFill>
                    <a:srgbClr val="FFFFFF"/>
                  </a:solidFill>
                  <a:latin typeface="Ubuntu" panose="020B0504030602030204" pitchFamily="34" charset="0"/>
                </a:rPr>
                <a:t>Spécifications techniques pour l’utilisation d’eau (robinets, douches, toilettes, urinoirs) –pour les unités dans les bâtiments non-résidentiels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r-BE" sz="900" b="0" i="0" u="none" strike="noStrike" baseline="0" dirty="0">
                  <a:solidFill>
                    <a:srgbClr val="FFFFFF"/>
                  </a:solidFill>
                  <a:latin typeface="Ubuntu" panose="020B0504030602030204" pitchFamily="34" charset="0"/>
                </a:rPr>
                <a:t>Risques identifiés selon « Directive-Cadre sur l'eau » (Directive 2000/60/CE) et plan de gestion (EIE)</a:t>
              </a:r>
            </a:p>
          </p:txBody>
        </p:sp>
        <p:grpSp>
          <p:nvGrpSpPr>
            <p:cNvPr id="20" name="Groep 19">
              <a:extLst>
                <a:ext uri="{FF2B5EF4-FFF2-40B4-BE49-F238E27FC236}">
                  <a16:creationId xmlns:a16="http://schemas.microsoft.com/office/drawing/2014/main" id="{68EE89C5-0AA8-8143-0DE6-080F1FE38237}"/>
                </a:ext>
              </a:extLst>
            </p:cNvPr>
            <p:cNvGrpSpPr/>
            <p:nvPr/>
          </p:nvGrpSpPr>
          <p:grpSpPr>
            <a:xfrm>
              <a:off x="6163595" y="1257363"/>
              <a:ext cx="508986" cy="397905"/>
              <a:chOff x="1772049" y="3867139"/>
              <a:chExt cx="1385733" cy="1057261"/>
            </a:xfrm>
          </p:grpSpPr>
          <p:pic>
            <p:nvPicPr>
              <p:cNvPr id="22" name="Graphic 21" descr="Zeewier silhouet">
                <a:extLst>
                  <a:ext uri="{FF2B5EF4-FFF2-40B4-BE49-F238E27FC236}">
                    <a16:creationId xmlns:a16="http://schemas.microsoft.com/office/drawing/2014/main" id="{B3A026AF-2921-3C56-5037-0C6430D866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2243382" y="3867139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23" name="Graphic 22" descr="Anemoonvis met effen opvulling">
                <a:extLst>
                  <a:ext uri="{FF2B5EF4-FFF2-40B4-BE49-F238E27FC236}">
                    <a16:creationId xmlns:a16="http://schemas.microsoft.com/office/drawing/2014/main" id="{C510DA8F-38CD-B13C-427D-2CBD4E8BCE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1772049" y="4009999"/>
                <a:ext cx="914400" cy="914401"/>
              </a:xfrm>
              <a:prstGeom prst="rect">
                <a:avLst/>
              </a:prstGeom>
            </p:spPr>
          </p:pic>
        </p:grpSp>
      </p:grpSp>
      <p:grpSp>
        <p:nvGrpSpPr>
          <p:cNvPr id="51" name="Groep 50">
            <a:extLst>
              <a:ext uri="{FF2B5EF4-FFF2-40B4-BE49-F238E27FC236}">
                <a16:creationId xmlns:a16="http://schemas.microsoft.com/office/drawing/2014/main" id="{9C34437F-A672-362B-6265-191F1E9A27C1}"/>
              </a:ext>
            </a:extLst>
          </p:cNvPr>
          <p:cNvGrpSpPr/>
          <p:nvPr/>
        </p:nvGrpSpPr>
        <p:grpSpPr>
          <a:xfrm>
            <a:off x="251367" y="2164800"/>
            <a:ext cx="2658941" cy="2216271"/>
            <a:chOff x="251367" y="2164800"/>
            <a:chExt cx="2658941" cy="2216271"/>
          </a:xfrm>
        </p:grpSpPr>
        <p:sp>
          <p:nvSpPr>
            <p:cNvPr id="45" name="Rechthoek: afgeronde hoeken 44">
              <a:extLst>
                <a:ext uri="{FF2B5EF4-FFF2-40B4-BE49-F238E27FC236}">
                  <a16:creationId xmlns:a16="http://schemas.microsoft.com/office/drawing/2014/main" id="{2A3B6AF3-F5A7-6B6B-479E-D7FAC52E3AF7}"/>
                </a:ext>
              </a:extLst>
            </p:cNvPr>
            <p:cNvSpPr/>
            <p:nvPr/>
          </p:nvSpPr>
          <p:spPr>
            <a:xfrm>
              <a:off x="315644" y="2217294"/>
              <a:ext cx="2594664" cy="2163777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BE" sz="850" b="0" i="0" u="none" strike="noStrike" baseline="0" dirty="0">
                <a:solidFill>
                  <a:srgbClr val="FFFFFF"/>
                </a:solidFill>
                <a:latin typeface="Ubuntu" panose="020B0504030602030204" pitchFamily="34" charset="0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r-BE" sz="850" b="0" i="0" u="none" strike="noStrike" baseline="0" dirty="0">
                  <a:solidFill>
                    <a:srgbClr val="FFFFFF"/>
                  </a:solidFill>
                  <a:latin typeface="Ubuntu" panose="020B0504030602030204" pitchFamily="34" charset="0"/>
                </a:rPr>
                <a:t>Préparation de min 70% (en poids) des déchets de construction et de démolition non dangereux produits sur chantier en vue du réemploi, recyclage et autres formules de valorisation de matière*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r-BE" sz="850" b="0" i="0" u="none" strike="noStrike" baseline="0" dirty="0">
                  <a:solidFill>
                    <a:srgbClr val="FFFFFF"/>
                  </a:solidFill>
                  <a:latin typeface="Ubuntu" panose="020B0504030602030204" pitchFamily="34" charset="0"/>
                </a:rPr>
                <a:t>Limitation des déchets de construction et de démolition conformément au protocole européen de traitement des déchets et aux meilleures techniques disponibles (démolition sélective)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r-BE" sz="850" b="0" i="0" u="none" strike="noStrike" baseline="0" dirty="0">
                  <a:solidFill>
                    <a:srgbClr val="FFFFFF"/>
                  </a:solidFill>
                  <a:latin typeface="Ubuntu" panose="020B0504030602030204" pitchFamily="34" charset="0"/>
                </a:rPr>
                <a:t>Conception des bâtiments favorisant la circularité (économie de ressources, adaptabilité, flexibilité et démontage en vue de la réutilisation et recyclage) </a:t>
              </a:r>
            </a:p>
            <a:p>
              <a:pPr algn="ctr"/>
              <a:endParaRPr lang="fr-BE" sz="850" dirty="0"/>
            </a:p>
          </p:txBody>
        </p:sp>
        <p:pic>
          <p:nvPicPr>
            <p:cNvPr id="19" name="Graphic 18" descr="Recycleren met effen opvulling">
              <a:extLst>
                <a:ext uri="{FF2B5EF4-FFF2-40B4-BE49-F238E27FC236}">
                  <a16:creationId xmlns:a16="http://schemas.microsoft.com/office/drawing/2014/main" id="{363CBAAE-137A-A3E5-8251-EE4306ED001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251367" y="2164800"/>
              <a:ext cx="303731" cy="303731"/>
            </a:xfrm>
            <a:prstGeom prst="rect">
              <a:avLst/>
            </a:prstGeom>
          </p:spPr>
        </p:pic>
      </p:grpSp>
      <p:grpSp>
        <p:nvGrpSpPr>
          <p:cNvPr id="50" name="Groep 49">
            <a:extLst>
              <a:ext uri="{FF2B5EF4-FFF2-40B4-BE49-F238E27FC236}">
                <a16:creationId xmlns:a16="http://schemas.microsoft.com/office/drawing/2014/main" id="{2C524C28-E428-97B3-A261-05028C239140}"/>
              </a:ext>
            </a:extLst>
          </p:cNvPr>
          <p:cNvGrpSpPr/>
          <p:nvPr/>
        </p:nvGrpSpPr>
        <p:grpSpPr>
          <a:xfrm>
            <a:off x="2923171" y="2216399"/>
            <a:ext cx="2907615" cy="2164672"/>
            <a:chOff x="2923171" y="2216399"/>
            <a:chExt cx="2907615" cy="2164672"/>
          </a:xfrm>
        </p:grpSpPr>
        <p:sp>
          <p:nvSpPr>
            <p:cNvPr id="47" name="Rechthoek: afgeronde hoeken 46">
              <a:extLst>
                <a:ext uri="{FF2B5EF4-FFF2-40B4-BE49-F238E27FC236}">
                  <a16:creationId xmlns:a16="http://schemas.microsoft.com/office/drawing/2014/main" id="{45971A30-6095-EA65-B9FD-941F7DFF61AB}"/>
                </a:ext>
              </a:extLst>
            </p:cNvPr>
            <p:cNvSpPr/>
            <p:nvPr/>
          </p:nvSpPr>
          <p:spPr>
            <a:xfrm>
              <a:off x="3064340" y="2217294"/>
              <a:ext cx="2766446" cy="2163777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r-BE" sz="900" dirty="0">
                  <a:latin typeface="Ubuntu" panose="020B0504030602030204" pitchFamily="34" charset="0"/>
                </a:rPr>
                <a:t>Identification des biotopes dans, sur, sous et autour du bâtiment à rénover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r-BE" sz="900" dirty="0">
                  <a:latin typeface="Ubuntu" panose="020B0504030602030204" pitchFamily="34" charset="0"/>
                </a:rPr>
                <a:t>Veillez à ce qu'ils ne soient pas perturbés pendant la rénovation (débris du chantier, couvert forestier, pollution lumineuse et sonore du chantier)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r-BE" sz="900" dirty="0">
                  <a:latin typeface="Ubuntu" panose="020B0504030602030204" pitchFamily="34" charset="0"/>
                </a:rPr>
                <a:t>Adaptation de la planification et/ou meilleure intégration de l'écosystème dans le projet, en cas de risque identifié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r-BE" sz="900" dirty="0">
                  <a:latin typeface="Ubuntu" panose="020B0504030602030204" pitchFamily="34" charset="0"/>
                </a:rPr>
                <a:t>Suivi post-projet du biotope, en cas de risque identifié</a:t>
              </a:r>
            </a:p>
          </p:txBody>
        </p:sp>
        <p:pic>
          <p:nvPicPr>
            <p:cNvPr id="16" name="Graphic 15" descr="Plant met wortels met effen opvulling">
              <a:extLst>
                <a:ext uri="{FF2B5EF4-FFF2-40B4-BE49-F238E27FC236}">
                  <a16:creationId xmlns:a16="http://schemas.microsoft.com/office/drawing/2014/main" id="{310EFB2F-DC14-55FC-6559-B403406B509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2923171" y="2216399"/>
              <a:ext cx="401442" cy="401442"/>
            </a:xfrm>
            <a:prstGeom prst="rect">
              <a:avLst/>
            </a:prstGeom>
          </p:spPr>
        </p:pic>
      </p:grpSp>
      <p:grpSp>
        <p:nvGrpSpPr>
          <p:cNvPr id="49" name="Groep 48">
            <a:extLst>
              <a:ext uri="{FF2B5EF4-FFF2-40B4-BE49-F238E27FC236}">
                <a16:creationId xmlns:a16="http://schemas.microsoft.com/office/drawing/2014/main" id="{B7C18ABF-2A29-A8A1-BD4D-D4DB6A350758}"/>
              </a:ext>
            </a:extLst>
          </p:cNvPr>
          <p:cNvGrpSpPr/>
          <p:nvPr/>
        </p:nvGrpSpPr>
        <p:grpSpPr>
          <a:xfrm>
            <a:off x="5853492" y="2164799"/>
            <a:ext cx="3017806" cy="2216273"/>
            <a:chOff x="5874674" y="2627613"/>
            <a:chExt cx="3017806" cy="2186100"/>
          </a:xfrm>
        </p:grpSpPr>
        <p:sp>
          <p:nvSpPr>
            <p:cNvPr id="48" name="Rechthoek: afgeronde hoeken 47">
              <a:extLst>
                <a:ext uri="{FF2B5EF4-FFF2-40B4-BE49-F238E27FC236}">
                  <a16:creationId xmlns:a16="http://schemas.microsoft.com/office/drawing/2014/main" id="{73A249EF-0889-5475-2C89-37C9E209C149}"/>
                </a:ext>
              </a:extLst>
            </p:cNvPr>
            <p:cNvSpPr/>
            <p:nvPr/>
          </p:nvSpPr>
          <p:spPr>
            <a:xfrm>
              <a:off x="5982534" y="2704298"/>
              <a:ext cx="2909946" cy="2109415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BE" sz="900" b="0" i="0" u="none" strike="noStrike" baseline="0" dirty="0">
                <a:solidFill>
                  <a:srgbClr val="FFFFFF"/>
                </a:solidFill>
                <a:latin typeface="Ubuntu" panose="020B0504030602030204" pitchFamily="34" charset="0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r-BE" sz="900" b="0" i="0" u="none" strike="noStrike" baseline="0" dirty="0">
                  <a:solidFill>
                    <a:srgbClr val="FFFFFF"/>
                  </a:solidFill>
                  <a:latin typeface="Ubuntu" panose="020B0504030602030204" pitchFamily="34" charset="0"/>
                </a:rPr>
                <a:t>Composants et matériaux respectent critères établis à l’Appendice C (exclusion de produits chimiques)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r-BE" sz="900" b="0" i="0" u="none" strike="noStrike" baseline="0" dirty="0">
                  <a:solidFill>
                    <a:srgbClr val="FFFFFF"/>
                  </a:solidFill>
                  <a:latin typeface="Ubuntu" panose="020B0504030602030204" pitchFamily="34" charset="0"/>
                </a:rPr>
                <a:t>Composants et matériaux en contact avec l’occupant : Seuils d’émissions de formaldéhyde et autres COV cancérigènes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r-BE" sz="900" dirty="0">
                  <a:solidFill>
                    <a:srgbClr val="FFFFFF"/>
                  </a:solidFill>
                  <a:latin typeface="Ubuntu" panose="020B0504030602030204" pitchFamily="34" charset="0"/>
                </a:rPr>
                <a:t>R</a:t>
              </a:r>
              <a:r>
                <a:rPr lang="fr-BE" sz="900" b="0" i="0" u="none" strike="noStrike" baseline="0" dirty="0">
                  <a:solidFill>
                    <a:srgbClr val="FFFFFF"/>
                  </a:solidFill>
                  <a:latin typeface="Ubuntu" panose="020B0504030602030204" pitchFamily="34" charset="0"/>
                </a:rPr>
                <a:t>echerche de contaminants potentiels (ISO 18400) si construction sur un site potentiellement contaminé (zone friche)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r-BE" sz="900" b="0" i="0" u="none" strike="noStrike" baseline="0" dirty="0">
                  <a:solidFill>
                    <a:srgbClr val="FFFFFF"/>
                  </a:solidFill>
                  <a:latin typeface="Ubuntu" panose="020B0504030602030204" pitchFamily="34" charset="0"/>
                </a:rPr>
                <a:t>Mesures pour réduire bruit, poussière et émissions de polluants au cours des travaux de construction et maintenance</a:t>
              </a:r>
            </a:p>
            <a:p>
              <a:pPr algn="ctr"/>
              <a:endParaRPr lang="fr-BE" sz="900" dirty="0"/>
            </a:p>
          </p:txBody>
        </p:sp>
        <p:pic>
          <p:nvPicPr>
            <p:cNvPr id="18" name="Graphic 17" descr="Plons met effen opvulling">
              <a:extLst>
                <a:ext uri="{FF2B5EF4-FFF2-40B4-BE49-F238E27FC236}">
                  <a16:creationId xmlns:a16="http://schemas.microsoft.com/office/drawing/2014/main" id="{CDDD6387-6F56-0B98-94E0-D8AA99D587C3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5874674" y="2627614"/>
              <a:ext cx="393090" cy="393090"/>
            </a:xfrm>
            <a:prstGeom prst="rect">
              <a:avLst/>
            </a:prstGeom>
          </p:spPr>
        </p:pic>
      </p:grpSp>
      <p:sp>
        <p:nvSpPr>
          <p:cNvPr id="57" name="Tekstvak 56">
            <a:extLst>
              <a:ext uri="{FF2B5EF4-FFF2-40B4-BE49-F238E27FC236}">
                <a16:creationId xmlns:a16="http://schemas.microsoft.com/office/drawing/2014/main" id="{EDA4F58C-9BCF-E3C7-078E-CEFD85ED54BC}"/>
              </a:ext>
            </a:extLst>
          </p:cNvPr>
          <p:cNvSpPr txBox="1"/>
          <p:nvPr/>
        </p:nvSpPr>
        <p:spPr>
          <a:xfrm>
            <a:off x="0" y="4379142"/>
            <a:ext cx="4807634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sz="750" dirty="0">
                <a:solidFill>
                  <a:srgbClr val="2E3D8C"/>
                </a:solidFill>
                <a:latin typeface="Ubuntu" panose="020B0504030602030204" pitchFamily="34" charset="0"/>
              </a:rPr>
              <a:t>* </a:t>
            </a:r>
            <a:r>
              <a:rPr lang="fr-BE" sz="750" b="0" i="0" u="none" strike="noStrike" baseline="0" dirty="0">
                <a:solidFill>
                  <a:srgbClr val="2E3D8C"/>
                </a:solidFill>
                <a:latin typeface="Ubuntu" panose="020B0504030602030204" pitchFamily="34" charset="0"/>
              </a:rPr>
              <a:t>Au niveau étatique : Directive 2008/98/CE</a:t>
            </a:r>
          </a:p>
          <a:p>
            <a:r>
              <a:rPr lang="fr-BE" sz="750" b="0" i="0" u="none" strike="noStrike" baseline="0" dirty="0">
                <a:solidFill>
                  <a:srgbClr val="2E3D8C"/>
                </a:solidFill>
                <a:latin typeface="Ubuntu" panose="020B0504030602030204" pitchFamily="34" charset="0"/>
              </a:rPr>
              <a:t>   relative aux déchets </a:t>
            </a:r>
            <a:endParaRPr lang="fr-BE" sz="750" dirty="0">
              <a:solidFill>
                <a:srgbClr val="2E3D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9457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C1E9DC-2E1B-3E33-D578-7BC59FB6B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BE" sz="1900" dirty="0"/>
              <a:t>II. Comment tenir compte du DNSH / </a:t>
            </a:r>
            <a:r>
              <a:rPr lang="fr-BE" sz="1900" i="1" dirty="0" err="1">
                <a:solidFill>
                  <a:schemeClr val="tx1"/>
                </a:solidFill>
              </a:rPr>
              <a:t>Hoe</a:t>
            </a:r>
            <a:r>
              <a:rPr lang="fr-BE" sz="1900" i="1" dirty="0">
                <a:solidFill>
                  <a:schemeClr val="tx1"/>
                </a:solidFill>
              </a:rPr>
              <a:t> </a:t>
            </a:r>
            <a:r>
              <a:rPr lang="fr-BE" sz="1900" i="1" dirty="0" err="1">
                <a:solidFill>
                  <a:schemeClr val="tx1"/>
                </a:solidFill>
              </a:rPr>
              <a:t>rekening</a:t>
            </a:r>
            <a:r>
              <a:rPr lang="fr-BE" sz="1900" i="1" dirty="0">
                <a:solidFill>
                  <a:schemeClr val="tx1"/>
                </a:solidFill>
              </a:rPr>
              <a:t> te </a:t>
            </a:r>
            <a:r>
              <a:rPr lang="fr-BE" sz="1900" i="1" dirty="0" err="1">
                <a:solidFill>
                  <a:schemeClr val="tx1"/>
                </a:solidFill>
              </a:rPr>
              <a:t>houden</a:t>
            </a:r>
            <a:r>
              <a:rPr lang="fr-BE" sz="1900" i="1" dirty="0">
                <a:solidFill>
                  <a:schemeClr val="tx1"/>
                </a:solidFill>
              </a:rPr>
              <a:t> met DNSH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A18A7A-8E70-952A-0384-DC9EBE5E973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/>
          </p:nvPr>
        </p:nvSpPr>
        <p:spPr>
          <a:xfrm>
            <a:off x="359532" y="843558"/>
            <a:ext cx="8424936" cy="3240360"/>
          </a:xfrm>
        </p:spPr>
        <p:txBody>
          <a:bodyPr>
            <a:normAutofit/>
          </a:bodyPr>
          <a:lstStyle/>
          <a:p>
            <a:pPr algn="just">
              <a:lnSpc>
                <a:spcPct val="107000"/>
              </a:lnSpc>
            </a:pPr>
            <a:r>
              <a:rPr lang="fr-BE" sz="1500" b="1" u="sng" dirty="0">
                <a:solidFill>
                  <a:srgbClr val="2E3D8C"/>
                </a:solidFill>
              </a:rPr>
              <a:t>Projets numériques</a:t>
            </a:r>
          </a:p>
        </p:txBody>
      </p:sp>
      <p:grpSp>
        <p:nvGrpSpPr>
          <p:cNvPr id="42" name="Groep 41">
            <a:extLst>
              <a:ext uri="{FF2B5EF4-FFF2-40B4-BE49-F238E27FC236}">
                <a16:creationId xmlns:a16="http://schemas.microsoft.com/office/drawing/2014/main" id="{5E94E128-F88A-73EB-8C48-947F76604A1C}"/>
              </a:ext>
            </a:extLst>
          </p:cNvPr>
          <p:cNvGrpSpPr/>
          <p:nvPr/>
        </p:nvGrpSpPr>
        <p:grpSpPr>
          <a:xfrm>
            <a:off x="341202" y="1275606"/>
            <a:ext cx="2658788" cy="1162520"/>
            <a:chOff x="251520" y="1257364"/>
            <a:chExt cx="2424189" cy="1162520"/>
          </a:xfrm>
        </p:grpSpPr>
        <p:sp>
          <p:nvSpPr>
            <p:cNvPr id="39" name="Rechthoek: afgeronde hoeken 38">
              <a:extLst>
                <a:ext uri="{FF2B5EF4-FFF2-40B4-BE49-F238E27FC236}">
                  <a16:creationId xmlns:a16="http://schemas.microsoft.com/office/drawing/2014/main" id="{95D93803-5D33-7292-9C87-77C8014F1F7A}"/>
                </a:ext>
              </a:extLst>
            </p:cNvPr>
            <p:cNvSpPr/>
            <p:nvPr/>
          </p:nvSpPr>
          <p:spPr>
            <a:xfrm>
              <a:off x="359532" y="1387959"/>
              <a:ext cx="2316177" cy="1031925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l-BE" sz="900" b="0" i="0" u="none" strike="noStrike" baseline="0" dirty="0" err="1">
                  <a:solidFill>
                    <a:srgbClr val="FFFFFF"/>
                  </a:solidFill>
                  <a:latin typeface="Ubuntu" panose="020B0504030602030204" pitchFamily="34" charset="0"/>
                </a:rPr>
                <a:t>Utilisation</a:t>
              </a:r>
              <a:r>
                <a:rPr lang="nl-BE" sz="900" b="0" i="0" u="none" strike="noStrike" baseline="0" dirty="0">
                  <a:solidFill>
                    <a:srgbClr val="FFFFFF"/>
                  </a:solidFill>
                  <a:latin typeface="Ubuntu" panose="020B0504030602030204" pitchFamily="34" charset="0"/>
                </a:rPr>
                <a:t> de </a:t>
              </a:r>
              <a:r>
                <a:rPr lang="nl-BE" sz="900" b="0" i="0" u="none" strike="noStrike" baseline="0" dirty="0" err="1">
                  <a:solidFill>
                    <a:srgbClr val="FFFFFF"/>
                  </a:solidFill>
                  <a:latin typeface="Ubuntu" panose="020B0504030602030204" pitchFamily="34" charset="0"/>
                </a:rPr>
                <a:t>l’outil</a:t>
              </a:r>
              <a:r>
                <a:rPr lang="nl-BE" sz="900" b="0" i="0" u="none" strike="noStrike" baseline="0" dirty="0">
                  <a:solidFill>
                    <a:srgbClr val="FFFFFF"/>
                  </a:solidFill>
                  <a:latin typeface="Ubuntu" panose="020B0504030602030204" pitchFamily="34" charset="0"/>
                </a:rPr>
                <a:t> non </a:t>
              </a:r>
              <a:r>
                <a:rPr lang="nl-BE" sz="900" b="0" i="0" u="none" strike="noStrike" baseline="0" dirty="0" err="1">
                  <a:solidFill>
                    <a:srgbClr val="FFFFFF"/>
                  </a:solidFill>
                  <a:latin typeface="Ubuntu" panose="020B0504030602030204" pitchFamily="34" charset="0"/>
                </a:rPr>
                <a:t>lié</a:t>
              </a:r>
              <a:r>
                <a:rPr lang="nl-BE" sz="900" b="0" i="0" u="none" strike="noStrike" baseline="0" dirty="0">
                  <a:solidFill>
                    <a:srgbClr val="FFFFFF"/>
                  </a:solidFill>
                  <a:latin typeface="Ubuntu" panose="020B0504030602030204" pitchFamily="34" charset="0"/>
                </a:rPr>
                <a:t> </a:t>
              </a:r>
              <a:r>
                <a:rPr lang="nl-BE" sz="900" b="0" i="0" u="none" strike="noStrike" baseline="0" dirty="0" err="1">
                  <a:solidFill>
                    <a:srgbClr val="FFFFFF"/>
                  </a:solidFill>
                  <a:latin typeface="Ubuntu" panose="020B0504030602030204" pitchFamily="34" charset="0"/>
                </a:rPr>
                <a:t>aux</a:t>
              </a:r>
              <a:r>
                <a:rPr lang="nl-BE" sz="900" b="0" i="0" u="none" strike="noStrike" baseline="0" dirty="0">
                  <a:solidFill>
                    <a:srgbClr val="FFFFFF"/>
                  </a:solidFill>
                  <a:latin typeface="Ubuntu" panose="020B0504030602030204" pitchFamily="34" charset="0"/>
                </a:rPr>
                <a:t> </a:t>
              </a:r>
              <a:r>
                <a:rPr lang="nl-BE" sz="900" b="0" i="0" u="none" strike="noStrike" baseline="0" dirty="0" err="1">
                  <a:solidFill>
                    <a:srgbClr val="FFFFFF"/>
                  </a:solidFill>
                  <a:latin typeface="Ubuntu" panose="020B0504030602030204" pitchFamily="34" charset="0"/>
                </a:rPr>
                <a:t>combustibles</a:t>
              </a:r>
              <a:r>
                <a:rPr lang="nl-BE" sz="900" b="0" i="0" u="none" strike="noStrike" baseline="0" dirty="0">
                  <a:solidFill>
                    <a:srgbClr val="FFFFFF"/>
                  </a:solidFill>
                  <a:latin typeface="Ubuntu" panose="020B0504030602030204" pitchFamily="34" charset="0"/>
                </a:rPr>
                <a:t> </a:t>
              </a:r>
              <a:r>
                <a:rPr lang="nl-BE" sz="900" b="0" i="0" u="none" strike="noStrike" baseline="0" dirty="0" err="1">
                  <a:solidFill>
                    <a:srgbClr val="FFFFFF"/>
                  </a:solidFill>
                  <a:latin typeface="Ubuntu" panose="020B0504030602030204" pitchFamily="34" charset="0"/>
                </a:rPr>
                <a:t>fossiles</a:t>
              </a:r>
              <a:endParaRPr lang="nl-BE" sz="900" b="0" i="0" u="none" strike="noStrike" baseline="0" dirty="0">
                <a:solidFill>
                  <a:srgbClr val="FFFFFF"/>
                </a:solidFill>
                <a:latin typeface="Ubuntu" panose="020B0504030602030204" pitchFamily="34" charset="0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r-BE" sz="900" dirty="0">
                  <a:solidFill>
                    <a:srgbClr val="FFFFFF"/>
                  </a:solidFill>
                  <a:latin typeface="Ubuntu" panose="020B0504030602030204" pitchFamily="34" charset="0"/>
                </a:rPr>
                <a:t>Efficacité énergétique maximale du matériel « hardware », des logiciels et des centres de données</a:t>
              </a:r>
              <a:endParaRPr lang="fr-BE" sz="900" b="0" i="0" u="none" strike="noStrike" baseline="0" dirty="0">
                <a:solidFill>
                  <a:srgbClr val="FFFFFF"/>
                </a:solidFill>
                <a:latin typeface="Ubuntu" panose="020B0504030602030204" pitchFamily="34" charset="0"/>
              </a:endParaRPr>
            </a:p>
          </p:txBody>
        </p:sp>
        <p:pic>
          <p:nvPicPr>
            <p:cNvPr id="21" name="Graphic 20" descr="Windturbines met effen opvulling">
              <a:extLst>
                <a:ext uri="{FF2B5EF4-FFF2-40B4-BE49-F238E27FC236}">
                  <a16:creationId xmlns:a16="http://schemas.microsoft.com/office/drawing/2014/main" id="{9A9640DE-E804-ACD8-83AE-99E29DB223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51520" y="1257364"/>
              <a:ext cx="288032" cy="288032"/>
            </a:xfrm>
            <a:prstGeom prst="rect">
              <a:avLst/>
            </a:prstGeom>
          </p:spPr>
        </p:pic>
      </p:grpSp>
      <p:grpSp>
        <p:nvGrpSpPr>
          <p:cNvPr id="51" name="Groep 50">
            <a:extLst>
              <a:ext uri="{FF2B5EF4-FFF2-40B4-BE49-F238E27FC236}">
                <a16:creationId xmlns:a16="http://schemas.microsoft.com/office/drawing/2014/main" id="{9C34437F-A672-362B-6265-191F1E9A27C1}"/>
              </a:ext>
            </a:extLst>
          </p:cNvPr>
          <p:cNvGrpSpPr/>
          <p:nvPr/>
        </p:nvGrpSpPr>
        <p:grpSpPr>
          <a:xfrm>
            <a:off x="332108" y="2523629"/>
            <a:ext cx="5546802" cy="993003"/>
            <a:chOff x="242426" y="2475905"/>
            <a:chExt cx="5546802" cy="993003"/>
          </a:xfrm>
        </p:grpSpPr>
        <p:sp>
          <p:nvSpPr>
            <p:cNvPr id="45" name="Rechthoek: afgeronde hoeken 44">
              <a:extLst>
                <a:ext uri="{FF2B5EF4-FFF2-40B4-BE49-F238E27FC236}">
                  <a16:creationId xmlns:a16="http://schemas.microsoft.com/office/drawing/2014/main" id="{2A3B6AF3-F5A7-6B6B-479E-D7FAC52E3AF7}"/>
                </a:ext>
              </a:extLst>
            </p:cNvPr>
            <p:cNvSpPr/>
            <p:nvPr/>
          </p:nvSpPr>
          <p:spPr>
            <a:xfrm>
              <a:off x="359532" y="2493630"/>
              <a:ext cx="5429696" cy="975278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0" indent="-171450" algn="ctr">
                <a:buFont typeface="Arial" panose="020B0604020202020204" pitchFamily="34" charset="0"/>
                <a:buChar char="•"/>
              </a:pPr>
              <a:r>
                <a:rPr lang="fr-BE" sz="900" dirty="0">
                  <a:latin typeface="Ubuntu" panose="020B0504030602030204" pitchFamily="34" charset="0"/>
                </a:rPr>
                <a:t>Utilisation du matériel « hardware » jusqu’à la fin de vie et/ou réutilisation du matériel utilisable</a:t>
              </a:r>
            </a:p>
            <a:p>
              <a:pPr algn="ctr"/>
              <a:endParaRPr lang="nl-BE" sz="900" dirty="0">
                <a:latin typeface="Ubuntu" panose="020B0504030602030204" pitchFamily="34" charset="0"/>
              </a:endParaRPr>
            </a:p>
            <a:p>
              <a:pPr marL="171450" indent="-171450" algn="ctr">
                <a:buFont typeface="Arial" panose="020B0604020202020204" pitchFamily="34" charset="0"/>
                <a:buChar char="•"/>
              </a:pPr>
              <a:r>
                <a:rPr lang="fr-BE" sz="900" dirty="0">
                  <a:latin typeface="Ubuntu" panose="020B0504030602030204" pitchFamily="34" charset="0"/>
                </a:rPr>
                <a:t>Utilisation de logiciels libres dans la mesure du possible, et ouverture des logiciels et de l'expérience créés en interne pour une efficacité maximale.</a:t>
              </a:r>
            </a:p>
          </p:txBody>
        </p:sp>
        <p:pic>
          <p:nvPicPr>
            <p:cNvPr id="19" name="Graphic 18" descr="Recycleren met effen opvulling">
              <a:extLst>
                <a:ext uri="{FF2B5EF4-FFF2-40B4-BE49-F238E27FC236}">
                  <a16:creationId xmlns:a16="http://schemas.microsoft.com/office/drawing/2014/main" id="{363CBAAE-137A-A3E5-8251-EE4306ED001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42426" y="2475905"/>
              <a:ext cx="303731" cy="303731"/>
            </a:xfrm>
            <a:prstGeom prst="rect">
              <a:avLst/>
            </a:prstGeom>
          </p:spPr>
        </p:pic>
      </p:grpSp>
      <p:grpSp>
        <p:nvGrpSpPr>
          <p:cNvPr id="7" name="Groep 6">
            <a:extLst>
              <a:ext uri="{FF2B5EF4-FFF2-40B4-BE49-F238E27FC236}">
                <a16:creationId xmlns:a16="http://schemas.microsoft.com/office/drawing/2014/main" id="{46468816-8DB6-DF2A-A945-6B521F25C187}"/>
              </a:ext>
            </a:extLst>
          </p:cNvPr>
          <p:cNvGrpSpPr/>
          <p:nvPr/>
        </p:nvGrpSpPr>
        <p:grpSpPr>
          <a:xfrm>
            <a:off x="3145770" y="1211409"/>
            <a:ext cx="2733140" cy="1226717"/>
            <a:chOff x="4867124" y="1130625"/>
            <a:chExt cx="2733140" cy="1226717"/>
          </a:xfrm>
        </p:grpSpPr>
        <p:grpSp>
          <p:nvGrpSpPr>
            <p:cNvPr id="6" name="Groep 5">
              <a:extLst>
                <a:ext uri="{FF2B5EF4-FFF2-40B4-BE49-F238E27FC236}">
                  <a16:creationId xmlns:a16="http://schemas.microsoft.com/office/drawing/2014/main" id="{B1DB880B-C19C-4C8B-8C15-79D8E0FD6C05}"/>
                </a:ext>
              </a:extLst>
            </p:cNvPr>
            <p:cNvGrpSpPr/>
            <p:nvPr/>
          </p:nvGrpSpPr>
          <p:grpSpPr>
            <a:xfrm>
              <a:off x="4867124" y="1130625"/>
              <a:ext cx="2733140" cy="1226717"/>
              <a:chOff x="3083431" y="1170608"/>
              <a:chExt cx="2733140" cy="1226717"/>
            </a:xfrm>
          </p:grpSpPr>
          <p:grpSp>
            <p:nvGrpSpPr>
              <p:cNvPr id="43" name="Groep 42">
                <a:extLst>
                  <a:ext uri="{FF2B5EF4-FFF2-40B4-BE49-F238E27FC236}">
                    <a16:creationId xmlns:a16="http://schemas.microsoft.com/office/drawing/2014/main" id="{51A0539F-5E28-9275-E716-AD9B76FD1480}"/>
                  </a:ext>
                </a:extLst>
              </p:cNvPr>
              <p:cNvGrpSpPr/>
              <p:nvPr/>
            </p:nvGrpSpPr>
            <p:grpSpPr>
              <a:xfrm>
                <a:off x="3083431" y="1196659"/>
                <a:ext cx="2733140" cy="1200666"/>
                <a:chOff x="3293858" y="1212157"/>
                <a:chExt cx="2733140" cy="1239170"/>
              </a:xfrm>
            </p:grpSpPr>
            <p:sp>
              <p:nvSpPr>
                <p:cNvPr id="40" name="Rechthoek: afgeronde hoeken 39">
                  <a:extLst>
                    <a:ext uri="{FF2B5EF4-FFF2-40B4-BE49-F238E27FC236}">
                      <a16:creationId xmlns:a16="http://schemas.microsoft.com/office/drawing/2014/main" id="{3A78F361-0289-F425-FC49-7A3071F4B7A7}"/>
                    </a:ext>
                  </a:extLst>
                </p:cNvPr>
                <p:cNvSpPr/>
                <p:nvPr/>
              </p:nvSpPr>
              <p:spPr>
                <a:xfrm>
                  <a:off x="3293858" y="1387958"/>
                  <a:ext cx="2733140" cy="1063369"/>
                </a:xfrm>
                <a:prstGeom prst="roundRect">
                  <a:avLst/>
                </a:prstGeom>
              </p:spPr>
              <p:style>
                <a:lnRef idx="3">
                  <a:schemeClr val="lt1"/>
                </a:lnRef>
                <a:fillRef idx="1">
                  <a:schemeClr val="accent1"/>
                </a:fillRef>
                <a:effectRef idx="1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endParaRPr lang="fr-BE" sz="900" b="0" i="0" u="none" strike="noStrike" baseline="0" dirty="0">
                    <a:solidFill>
                      <a:srgbClr val="FFFFFF"/>
                    </a:solidFill>
                    <a:latin typeface="Ubuntu" panose="020B0504030602030204" pitchFamily="34" charset="0"/>
                  </a:endParaRP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fr-BE" sz="900" b="0" i="0" u="none" strike="noStrike" baseline="0" dirty="0">
                      <a:solidFill>
                        <a:srgbClr val="FFFFFF"/>
                      </a:solidFill>
                      <a:latin typeface="Ubuntu" panose="020B0504030602030204" pitchFamily="34" charset="0"/>
                    </a:rPr>
                    <a:t>Identification des risques climatiques physiques des potentielles utilisations de l’outil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endParaRPr lang="fr-BE" sz="900" dirty="0">
                    <a:latin typeface="Ubuntu" panose="020B0504030602030204" pitchFamily="34" charset="0"/>
                  </a:endParaRPr>
                </a:p>
              </p:txBody>
            </p:sp>
            <p:pic>
              <p:nvPicPr>
                <p:cNvPr id="17" name="Graphic 16" descr="Golf met effen opvulling">
                  <a:extLst>
                    <a:ext uri="{FF2B5EF4-FFF2-40B4-BE49-F238E27FC236}">
                      <a16:creationId xmlns:a16="http://schemas.microsoft.com/office/drawing/2014/main" id="{63535865-4993-1E5B-ADF2-A70BF88CB2D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520063" y="1212157"/>
                  <a:ext cx="401442" cy="401442"/>
                </a:xfrm>
                <a:prstGeom prst="rect">
                  <a:avLst/>
                </a:prstGeom>
              </p:spPr>
            </p:pic>
          </p:grpSp>
          <p:grpSp>
            <p:nvGrpSpPr>
              <p:cNvPr id="20" name="Groep 19">
                <a:extLst>
                  <a:ext uri="{FF2B5EF4-FFF2-40B4-BE49-F238E27FC236}">
                    <a16:creationId xmlns:a16="http://schemas.microsoft.com/office/drawing/2014/main" id="{68EE89C5-0AA8-8143-0DE6-080F1FE38237}"/>
                  </a:ext>
                </a:extLst>
              </p:cNvPr>
              <p:cNvGrpSpPr/>
              <p:nvPr/>
            </p:nvGrpSpPr>
            <p:grpSpPr>
              <a:xfrm>
                <a:off x="4432282" y="1176613"/>
                <a:ext cx="542225" cy="344141"/>
                <a:chOff x="-1909988" y="3653997"/>
                <a:chExt cx="1476227" cy="914406"/>
              </a:xfrm>
            </p:grpSpPr>
            <p:pic>
              <p:nvPicPr>
                <p:cNvPr id="22" name="Graphic 21" descr="Zeewier silhouet">
                  <a:extLst>
                    <a:ext uri="{FF2B5EF4-FFF2-40B4-BE49-F238E27FC236}">
                      <a16:creationId xmlns:a16="http://schemas.microsoft.com/office/drawing/2014/main" id="{B3A026AF-2921-3C56-5037-0C6430D8667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1348160" y="3653997"/>
                  <a:ext cx="914399" cy="914400"/>
                </a:xfrm>
                <a:prstGeom prst="rect">
                  <a:avLst/>
                </a:prstGeom>
              </p:spPr>
            </p:pic>
            <p:pic>
              <p:nvPicPr>
                <p:cNvPr id="23" name="Graphic 22" descr="Anemoonvis met effen opvulling">
                  <a:extLst>
                    <a:ext uri="{FF2B5EF4-FFF2-40B4-BE49-F238E27FC236}">
                      <a16:creationId xmlns:a16="http://schemas.microsoft.com/office/drawing/2014/main" id="{C510DA8F-38CD-B13C-427D-2CBD4E8BCE3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>
                  <a:extLst>
                    <a:ext uri="{96DAC541-7B7A-43D3-8B79-37D633B846F1}">
                      <asvg:svgBlip xmlns:asvg="http://schemas.microsoft.com/office/drawing/2016/SVG/main" r:embed="rId11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1909988" y="3654002"/>
                  <a:ext cx="914399" cy="914401"/>
                </a:xfrm>
                <a:prstGeom prst="rect">
                  <a:avLst/>
                </a:prstGeom>
              </p:spPr>
            </p:pic>
          </p:grpSp>
          <p:pic>
            <p:nvPicPr>
              <p:cNvPr id="16" name="Graphic 15" descr="Plant met wortels met effen opvulling">
                <a:extLst>
                  <a:ext uri="{FF2B5EF4-FFF2-40B4-BE49-F238E27FC236}">
                    <a16:creationId xmlns:a16="http://schemas.microsoft.com/office/drawing/2014/main" id="{310EFB2F-DC14-55FC-6559-B403406B50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3881625" y="1170608"/>
                <a:ext cx="401442" cy="386692"/>
              </a:xfrm>
              <a:prstGeom prst="rect">
                <a:avLst/>
              </a:prstGeom>
            </p:spPr>
          </p:pic>
        </p:grpSp>
        <p:pic>
          <p:nvPicPr>
            <p:cNvPr id="18" name="Graphic 17" descr="Plons met effen opvulling">
              <a:extLst>
                <a:ext uri="{FF2B5EF4-FFF2-40B4-BE49-F238E27FC236}">
                  <a16:creationId xmlns:a16="http://schemas.microsoft.com/office/drawing/2014/main" id="{CDDD6387-6F56-0B98-94E0-D8AA99D587C3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6947395" y="1147129"/>
              <a:ext cx="393090" cy="3985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07585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C1E9DC-2E1B-3E33-D578-7BC59FB6B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BE" sz="1950" dirty="0"/>
              <a:t>III. Suivi et contrôle DNSH / </a:t>
            </a:r>
            <a:r>
              <a:rPr lang="fr-BE" sz="1950" i="1" dirty="0" err="1">
                <a:solidFill>
                  <a:schemeClr val="tx1"/>
                </a:solidFill>
              </a:rPr>
              <a:t>Opvolging</a:t>
            </a:r>
            <a:r>
              <a:rPr lang="fr-BE" sz="1950" i="1" dirty="0">
                <a:solidFill>
                  <a:schemeClr val="tx1"/>
                </a:solidFill>
              </a:rPr>
              <a:t> en </a:t>
            </a:r>
            <a:r>
              <a:rPr lang="fr-BE" sz="1950" i="1" dirty="0" err="1">
                <a:solidFill>
                  <a:schemeClr val="tx1"/>
                </a:solidFill>
              </a:rPr>
              <a:t>controle</a:t>
            </a:r>
            <a:r>
              <a:rPr lang="fr-BE" sz="1950" i="1" dirty="0">
                <a:solidFill>
                  <a:schemeClr val="tx1"/>
                </a:solidFill>
              </a:rPr>
              <a:t> DNSH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A18A7A-8E70-952A-0384-DC9EBE5E973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/>
          </p:nvPr>
        </p:nvSpPr>
        <p:spPr>
          <a:xfrm>
            <a:off x="359532" y="843558"/>
            <a:ext cx="8424936" cy="3240360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07000"/>
              </a:lnSpc>
            </a:pPr>
            <a:r>
              <a:rPr lang="fr-BE" sz="1500" b="1" u="sng" dirty="0">
                <a:solidFill>
                  <a:srgbClr val="2E3D8C"/>
                </a:solidFill>
              </a:rPr>
              <a:t>Considérations préalables</a:t>
            </a:r>
          </a:p>
          <a:p>
            <a:pPr algn="just">
              <a:lnSpc>
                <a:spcPct val="107000"/>
              </a:lnSpc>
            </a:pPr>
            <a:endParaRPr lang="fr-BE" sz="1500" b="1" u="sng" dirty="0">
              <a:solidFill>
                <a:srgbClr val="2E3D8C"/>
              </a:solidFill>
            </a:endParaRPr>
          </a:p>
          <a:p>
            <a:pPr marL="285750" indent="-2857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400" b="1" u="sng" dirty="0">
                <a:solidFill>
                  <a:schemeClr val="bg1">
                    <a:lumMod val="50000"/>
                  </a:schemeClr>
                </a:solidFill>
                <a:ea typeface="+mj-ea"/>
              </a:rPr>
              <a:t>Formation</a:t>
            </a:r>
            <a:r>
              <a:rPr lang="fr-BE" sz="1400" dirty="0">
                <a:solidFill>
                  <a:schemeClr val="bg1">
                    <a:lumMod val="50000"/>
                  </a:schemeClr>
                </a:solidFill>
                <a:ea typeface="+mj-ea"/>
              </a:rPr>
              <a:t> = méthodologie idéale </a:t>
            </a:r>
            <a:r>
              <a:rPr lang="fr-BE" sz="1400" dirty="0">
                <a:solidFill>
                  <a:schemeClr val="bg1">
                    <a:lumMod val="50000"/>
                  </a:schemeClr>
                </a:solidFill>
                <a:ea typeface="+mj-ea"/>
                <a:sym typeface="Wingdings" panose="05000000000000000000" pitchFamily="2" charset="2"/>
              </a:rPr>
              <a:t> </a:t>
            </a:r>
            <a:r>
              <a:rPr lang="fr-BE" sz="1400" b="1" dirty="0">
                <a:solidFill>
                  <a:schemeClr val="bg1">
                    <a:lumMod val="50000"/>
                  </a:schemeClr>
                </a:solidFill>
                <a:ea typeface="+mj-ea"/>
                <a:sym typeface="Wingdings" panose="05000000000000000000" pitchFamily="2" charset="2"/>
              </a:rPr>
              <a:t>! Attention à la réalité du terrain !</a:t>
            </a:r>
          </a:p>
          <a:p>
            <a:pPr marL="285750" indent="-2857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fr-BE" sz="1400" b="1" dirty="0">
              <a:solidFill>
                <a:schemeClr val="bg1">
                  <a:lumMod val="50000"/>
                </a:schemeClr>
              </a:solidFill>
              <a:ea typeface="+mj-ea"/>
              <a:sym typeface="Wingdings" panose="05000000000000000000" pitchFamily="2" charset="2"/>
            </a:endParaRPr>
          </a:p>
          <a:p>
            <a:pPr marL="285750" indent="-2857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400" dirty="0">
                <a:solidFill>
                  <a:schemeClr val="bg1">
                    <a:lumMod val="50000"/>
                  </a:schemeClr>
                </a:solidFill>
                <a:ea typeface="+mj-ea"/>
                <a:sym typeface="Wingdings" panose="05000000000000000000" pitchFamily="2" charset="2"/>
              </a:rPr>
              <a:t>Activités de contrôle doivent être </a:t>
            </a:r>
            <a:r>
              <a:rPr lang="fr-BE" sz="1400" b="1" dirty="0">
                <a:solidFill>
                  <a:schemeClr val="bg1">
                    <a:lumMod val="50000"/>
                  </a:schemeClr>
                </a:solidFill>
                <a:ea typeface="+mj-ea"/>
                <a:sym typeface="Wingdings" panose="05000000000000000000" pitchFamily="2" charset="2"/>
              </a:rPr>
              <a:t>proportionnées</a:t>
            </a:r>
            <a:r>
              <a:rPr lang="fr-BE" sz="1400" dirty="0">
                <a:solidFill>
                  <a:schemeClr val="bg1">
                    <a:lumMod val="50000"/>
                  </a:schemeClr>
                </a:solidFill>
                <a:ea typeface="+mj-ea"/>
                <a:sym typeface="Wingdings" panose="05000000000000000000" pitchFamily="2" charset="2"/>
              </a:rPr>
              <a:t> en fonction du </a:t>
            </a:r>
            <a:r>
              <a:rPr lang="fr-BE" sz="1400" b="1" u="sng" dirty="0">
                <a:solidFill>
                  <a:schemeClr val="bg1">
                    <a:lumMod val="50000"/>
                  </a:schemeClr>
                </a:solidFill>
                <a:ea typeface="+mj-ea"/>
                <a:sym typeface="Wingdings" panose="05000000000000000000" pitchFamily="2" charset="2"/>
              </a:rPr>
              <a:t>risque de non-conformité DNSH</a:t>
            </a:r>
          </a:p>
          <a:p>
            <a:pPr marL="285750" indent="-2857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fr-BE" sz="1400" b="1" u="sng" dirty="0">
              <a:solidFill>
                <a:schemeClr val="bg1">
                  <a:lumMod val="50000"/>
                </a:schemeClr>
              </a:solidFill>
              <a:ea typeface="+mj-ea"/>
              <a:sym typeface="Wingdings" panose="05000000000000000000" pitchFamily="2" charset="2"/>
            </a:endParaRPr>
          </a:p>
          <a:p>
            <a:pPr marL="285750" indent="-2857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400" dirty="0">
                <a:solidFill>
                  <a:schemeClr val="bg1">
                    <a:lumMod val="50000"/>
                  </a:schemeClr>
                </a:solidFill>
                <a:ea typeface="+mj-ea"/>
                <a:sym typeface="Wingdings" panose="05000000000000000000" pitchFamily="2" charset="2"/>
              </a:rPr>
              <a:t>Le niveau de risque peut être trouvé dans:</a:t>
            </a:r>
          </a:p>
          <a:p>
            <a:pPr marL="825750" lvl="2" indent="-285750" algn="just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fr-BE" sz="1400" b="0" dirty="0">
                <a:solidFill>
                  <a:schemeClr val="bg1">
                    <a:lumMod val="50000"/>
                  </a:schemeClr>
                </a:solidFill>
                <a:ea typeface="+mj-ea"/>
                <a:sym typeface="Wingdings" panose="05000000000000000000" pitchFamily="2" charset="2"/>
              </a:rPr>
              <a:t>Les modalités de </a:t>
            </a:r>
            <a:r>
              <a:rPr lang="fr-BE" sz="1400" dirty="0">
                <a:solidFill>
                  <a:schemeClr val="bg1">
                    <a:lumMod val="50000"/>
                  </a:schemeClr>
                </a:solidFill>
                <a:ea typeface="+mj-ea"/>
                <a:sym typeface="Wingdings" panose="05000000000000000000" pitchFamily="2" charset="2"/>
              </a:rPr>
              <a:t>mise en œuvre </a:t>
            </a:r>
            <a:r>
              <a:rPr lang="fr-BE" sz="1400" b="0" dirty="0">
                <a:solidFill>
                  <a:schemeClr val="bg1">
                    <a:lumMod val="50000"/>
                  </a:schemeClr>
                </a:solidFill>
                <a:ea typeface="+mj-ea"/>
                <a:sym typeface="Wingdings" panose="05000000000000000000" pitchFamily="2" charset="2"/>
              </a:rPr>
              <a:t>du projet</a:t>
            </a:r>
          </a:p>
          <a:p>
            <a:pPr marL="825750" lvl="2" indent="-285750" algn="just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fr-BE" sz="1400" b="0" dirty="0">
                <a:solidFill>
                  <a:schemeClr val="bg1">
                    <a:lumMod val="50000"/>
                  </a:schemeClr>
                </a:solidFill>
                <a:ea typeface="+mj-ea"/>
                <a:sym typeface="Wingdings" panose="05000000000000000000" pitchFamily="2" charset="2"/>
              </a:rPr>
              <a:t>La </a:t>
            </a:r>
            <a:r>
              <a:rPr lang="fr-BE" sz="1400" dirty="0">
                <a:solidFill>
                  <a:schemeClr val="bg1">
                    <a:lumMod val="50000"/>
                  </a:schemeClr>
                </a:solidFill>
                <a:ea typeface="+mj-ea"/>
                <a:sym typeface="Wingdings" panose="05000000000000000000" pitchFamily="2" charset="2"/>
              </a:rPr>
              <a:t>complexité</a:t>
            </a:r>
            <a:r>
              <a:rPr lang="fr-BE" sz="1400" b="0" dirty="0">
                <a:solidFill>
                  <a:schemeClr val="bg1">
                    <a:lumMod val="50000"/>
                  </a:schemeClr>
                </a:solidFill>
                <a:ea typeface="+mj-ea"/>
                <a:sym typeface="Wingdings" panose="05000000000000000000" pitchFamily="2" charset="2"/>
              </a:rPr>
              <a:t> du projet</a:t>
            </a:r>
          </a:p>
          <a:p>
            <a:pPr marL="825750" lvl="2" indent="-285750" algn="just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fr-BE" sz="1400" b="0" dirty="0">
                <a:solidFill>
                  <a:schemeClr val="bg1">
                    <a:lumMod val="50000"/>
                  </a:schemeClr>
                </a:solidFill>
                <a:ea typeface="+mj-ea"/>
                <a:sym typeface="Wingdings" panose="05000000000000000000" pitchFamily="2" charset="2"/>
              </a:rPr>
              <a:t>Le contenu de </a:t>
            </a:r>
            <a:r>
              <a:rPr lang="fr-BE" sz="1400" dirty="0">
                <a:solidFill>
                  <a:schemeClr val="bg1">
                    <a:lumMod val="50000"/>
                  </a:schemeClr>
                </a:solidFill>
                <a:ea typeface="+mj-ea"/>
                <a:sym typeface="Wingdings" panose="05000000000000000000" pitchFamily="2" charset="2"/>
              </a:rPr>
              <a:t>l’analyse ex ante</a:t>
            </a:r>
          </a:p>
          <a:p>
            <a:pPr lvl="2" indent="0" algn="just">
              <a:lnSpc>
                <a:spcPct val="107000"/>
              </a:lnSpc>
            </a:pPr>
            <a:endParaRPr lang="fr-BE" sz="1400" dirty="0">
              <a:solidFill>
                <a:schemeClr val="bg1">
                  <a:lumMod val="50000"/>
                </a:schemeClr>
              </a:solidFill>
              <a:ea typeface="+mj-ea"/>
              <a:sym typeface="Wingdings" panose="05000000000000000000" pitchFamily="2" charset="2"/>
            </a:endParaRPr>
          </a:p>
          <a:p>
            <a:pPr lvl="2" indent="0" algn="just">
              <a:lnSpc>
                <a:spcPct val="107000"/>
              </a:lnSpc>
            </a:pPr>
            <a:endParaRPr lang="fr-BE" sz="1400" dirty="0">
              <a:solidFill>
                <a:schemeClr val="bg1">
                  <a:lumMod val="50000"/>
                </a:schemeClr>
              </a:solidFill>
              <a:ea typeface="+mj-ea"/>
              <a:sym typeface="Wingdings" panose="05000000000000000000" pitchFamily="2" charset="2"/>
            </a:endParaRPr>
          </a:p>
          <a:p>
            <a:pPr lvl="2" indent="0" algn="ctr">
              <a:lnSpc>
                <a:spcPct val="107000"/>
              </a:lnSpc>
            </a:pPr>
            <a:r>
              <a:rPr lang="fr-BE" sz="1400" dirty="0">
                <a:solidFill>
                  <a:srgbClr val="FF0000"/>
                </a:solidFill>
                <a:ea typeface="+mj-ea"/>
                <a:sym typeface="Wingdings" panose="05000000000000000000" pitchFamily="2" charset="2"/>
              </a:rPr>
              <a:t>Si vous n'avez pas encore procédé à une </a:t>
            </a:r>
            <a:r>
              <a:rPr lang="fr-BE" sz="1400" u="sng" dirty="0">
                <a:solidFill>
                  <a:srgbClr val="FF0000"/>
                </a:solidFill>
                <a:ea typeface="+mj-ea"/>
                <a:sym typeface="Wingdings" panose="05000000000000000000" pitchFamily="2" charset="2"/>
              </a:rPr>
              <a:t>analyse ex ante </a:t>
            </a:r>
            <a:r>
              <a:rPr lang="fr-BE" sz="1400" dirty="0">
                <a:solidFill>
                  <a:srgbClr val="FF0000"/>
                </a:solidFill>
                <a:ea typeface="+mj-ea"/>
                <a:sym typeface="Wingdings" panose="05000000000000000000" pitchFamily="2" charset="2"/>
              </a:rPr>
              <a:t>approfondie de ces risques et/ou si vous n'avez pas mis en place un </a:t>
            </a:r>
            <a:r>
              <a:rPr lang="fr-BE" sz="1400" u="sng" dirty="0">
                <a:solidFill>
                  <a:srgbClr val="FF0000"/>
                </a:solidFill>
                <a:ea typeface="+mj-ea"/>
                <a:sym typeface="Wingdings" panose="05000000000000000000" pitchFamily="2" charset="2"/>
              </a:rPr>
              <a:t>système de détection et de correction des nouveaux risques</a:t>
            </a:r>
            <a:r>
              <a:rPr lang="fr-BE" sz="1400" dirty="0">
                <a:solidFill>
                  <a:srgbClr val="FF0000"/>
                </a:solidFill>
                <a:ea typeface="+mj-ea"/>
                <a:sym typeface="Wingdings" panose="05000000000000000000" pitchFamily="2" charset="2"/>
              </a:rPr>
              <a:t>, il n'y a pas de meilleur moment que maintenant</a:t>
            </a:r>
          </a:p>
        </p:txBody>
      </p:sp>
    </p:spTree>
    <p:extLst>
      <p:ext uri="{BB962C8B-B14F-4D97-AF65-F5344CB8AC3E}">
        <p14:creationId xmlns:p14="http://schemas.microsoft.com/office/powerpoint/2010/main" val="33083084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C1E9DC-2E1B-3E33-D578-7BC59FB6B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BE" sz="1950" dirty="0"/>
              <a:t>III. Suivi et contrôle DNSH / </a:t>
            </a:r>
            <a:r>
              <a:rPr lang="fr-BE" sz="1950" i="1" dirty="0" err="1">
                <a:solidFill>
                  <a:schemeClr val="tx1"/>
                </a:solidFill>
              </a:rPr>
              <a:t>Opvolging</a:t>
            </a:r>
            <a:r>
              <a:rPr lang="fr-BE" sz="1950" i="1" dirty="0">
                <a:solidFill>
                  <a:schemeClr val="tx1"/>
                </a:solidFill>
              </a:rPr>
              <a:t> en </a:t>
            </a:r>
            <a:r>
              <a:rPr lang="fr-BE" sz="1950" i="1" dirty="0" err="1">
                <a:solidFill>
                  <a:schemeClr val="tx1"/>
                </a:solidFill>
              </a:rPr>
              <a:t>controle</a:t>
            </a:r>
            <a:r>
              <a:rPr lang="fr-BE" sz="1950" i="1" dirty="0">
                <a:solidFill>
                  <a:schemeClr val="tx1"/>
                </a:solidFill>
              </a:rPr>
              <a:t> DNSH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A18A7A-8E70-952A-0384-DC9EBE5E973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/>
          </p:nvPr>
        </p:nvSpPr>
        <p:spPr>
          <a:xfrm>
            <a:off x="359532" y="843558"/>
            <a:ext cx="8424936" cy="3240360"/>
          </a:xfrm>
        </p:spPr>
        <p:txBody>
          <a:bodyPr>
            <a:normAutofit/>
          </a:bodyPr>
          <a:lstStyle/>
          <a:p>
            <a:pPr algn="just">
              <a:lnSpc>
                <a:spcPct val="107000"/>
              </a:lnSpc>
            </a:pPr>
            <a:r>
              <a:rPr lang="fr-BE" sz="1500" b="1" u="sng" dirty="0">
                <a:solidFill>
                  <a:srgbClr val="2E3D8C"/>
                </a:solidFill>
              </a:rPr>
              <a:t>Étapes clés pour les projets qui lancent des appels à projets</a:t>
            </a:r>
          </a:p>
          <a:p>
            <a:pPr algn="just">
              <a:lnSpc>
                <a:spcPct val="107000"/>
              </a:lnSpc>
            </a:pPr>
            <a:endParaRPr lang="fr-BE" sz="1500" b="1" u="sng" dirty="0">
              <a:solidFill>
                <a:srgbClr val="2E3D8C"/>
              </a:solidFill>
            </a:endParaRPr>
          </a:p>
          <a:p>
            <a:pPr algn="just">
              <a:lnSpc>
                <a:spcPct val="107000"/>
              </a:lnSpc>
            </a:pPr>
            <a:endParaRPr lang="fr-BE" sz="1500" b="1" u="sng" dirty="0">
              <a:solidFill>
                <a:srgbClr val="2E3D8C"/>
              </a:solidFill>
            </a:endParaRPr>
          </a:p>
        </p:txBody>
      </p:sp>
      <p:grpSp>
        <p:nvGrpSpPr>
          <p:cNvPr id="12" name="Groep 11">
            <a:extLst>
              <a:ext uri="{FF2B5EF4-FFF2-40B4-BE49-F238E27FC236}">
                <a16:creationId xmlns:a16="http://schemas.microsoft.com/office/drawing/2014/main" id="{79EC1F1A-3358-432D-878C-1B91DDB49EF0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56686" y="1347614"/>
            <a:ext cx="7992888" cy="434979"/>
            <a:chOff x="251520" y="1356585"/>
            <a:chExt cx="7992888" cy="434979"/>
          </a:xfrm>
        </p:grpSpPr>
        <p:sp>
          <p:nvSpPr>
            <p:cNvPr id="7" name="Rechthoek: afgeronde hoeken 6">
              <a:extLst>
                <a:ext uri="{FF2B5EF4-FFF2-40B4-BE49-F238E27FC236}">
                  <a16:creationId xmlns:a16="http://schemas.microsoft.com/office/drawing/2014/main" id="{D219819D-5B1A-3624-703C-3EEBAF90E6C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318800" y="1359516"/>
              <a:ext cx="1296144" cy="432048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BE" sz="900" dirty="0" err="1"/>
                <a:t>Exécution</a:t>
              </a:r>
              <a:r>
                <a:rPr lang="nl-BE" sz="900" dirty="0"/>
                <a:t> du </a:t>
              </a:r>
              <a:r>
                <a:rPr lang="nl-BE" sz="900" dirty="0" err="1"/>
                <a:t>projet</a:t>
              </a:r>
              <a:endParaRPr lang="fr-BE" sz="900" dirty="0"/>
            </a:p>
          </p:txBody>
        </p:sp>
        <p:sp>
          <p:nvSpPr>
            <p:cNvPr id="8" name="Rechthoek: afgeronde hoeken 7">
              <a:extLst>
                <a:ext uri="{FF2B5EF4-FFF2-40B4-BE49-F238E27FC236}">
                  <a16:creationId xmlns:a16="http://schemas.microsoft.com/office/drawing/2014/main" id="{D1F94F5C-F209-87C5-4F32-07BB4BE0A32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880984" y="1359516"/>
              <a:ext cx="1296144" cy="432048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BE" sz="800" dirty="0"/>
                <a:t>Analyse et </a:t>
              </a:r>
              <a:r>
                <a:rPr lang="nl-BE" sz="800" dirty="0" err="1"/>
                <a:t>sélection</a:t>
              </a:r>
              <a:r>
                <a:rPr lang="nl-BE" sz="800" dirty="0"/>
                <a:t> des </a:t>
              </a:r>
              <a:r>
                <a:rPr lang="nl-BE" sz="800" dirty="0" err="1"/>
                <a:t>projets</a:t>
              </a:r>
              <a:endParaRPr lang="fr-BE" sz="800" dirty="0"/>
            </a:p>
          </p:txBody>
        </p:sp>
        <p:sp>
          <p:nvSpPr>
            <p:cNvPr id="9" name="Rechthoek: afgeronde hoeken 8">
              <a:extLst>
                <a:ext uri="{FF2B5EF4-FFF2-40B4-BE49-F238E27FC236}">
                  <a16:creationId xmlns:a16="http://schemas.microsoft.com/office/drawing/2014/main" id="{7A388722-B030-095F-842E-4F1934ACD2F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599892" y="1359516"/>
              <a:ext cx="1296144" cy="432048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BE" sz="800" dirty="0"/>
                <a:t>Rédaction des </a:t>
              </a:r>
              <a:r>
                <a:rPr lang="nl-BE" sz="800" dirty="0" err="1"/>
                <a:t>protocoles</a:t>
              </a:r>
              <a:r>
                <a:rPr lang="nl-BE" sz="800" dirty="0"/>
                <a:t> de </a:t>
              </a:r>
              <a:r>
                <a:rPr lang="nl-BE" sz="800" dirty="0" err="1"/>
                <a:t>subvention</a:t>
              </a:r>
              <a:endParaRPr lang="fr-BE" sz="800" dirty="0"/>
            </a:p>
          </p:txBody>
        </p:sp>
        <p:sp>
          <p:nvSpPr>
            <p:cNvPr id="10" name="Rechthoek: afgeronde hoeken 9">
              <a:extLst>
                <a:ext uri="{FF2B5EF4-FFF2-40B4-BE49-F238E27FC236}">
                  <a16:creationId xmlns:a16="http://schemas.microsoft.com/office/drawing/2014/main" id="{5E321608-F87F-BA22-FE68-94E207E0A3C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948264" y="1356585"/>
              <a:ext cx="1296144" cy="432048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BE" sz="900" dirty="0" err="1"/>
                <a:t>Clôture</a:t>
              </a:r>
              <a:r>
                <a:rPr lang="nl-BE" sz="900" dirty="0"/>
                <a:t> du </a:t>
              </a:r>
              <a:r>
                <a:rPr lang="nl-BE" sz="900" dirty="0" err="1"/>
                <a:t>projet</a:t>
              </a:r>
              <a:endParaRPr lang="fr-BE" sz="900" dirty="0"/>
            </a:p>
          </p:txBody>
        </p:sp>
        <p:sp>
          <p:nvSpPr>
            <p:cNvPr id="11" name="Rechthoek: afgeronde hoeken 10">
              <a:extLst>
                <a:ext uri="{FF2B5EF4-FFF2-40B4-BE49-F238E27FC236}">
                  <a16:creationId xmlns:a16="http://schemas.microsoft.com/office/drawing/2014/main" id="{B3B5C64E-3149-498B-5110-07DB8C20E25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51520" y="1356585"/>
              <a:ext cx="1296144" cy="432048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BE" sz="800" dirty="0" err="1"/>
                <a:t>Préparation</a:t>
              </a:r>
              <a:r>
                <a:rPr lang="nl-BE" sz="800" dirty="0"/>
                <a:t> et </a:t>
              </a:r>
              <a:r>
                <a:rPr lang="nl-BE" sz="800" dirty="0" err="1"/>
                <a:t>lancement</a:t>
              </a:r>
              <a:r>
                <a:rPr lang="nl-BE" sz="800" dirty="0"/>
                <a:t> de </a:t>
              </a:r>
              <a:r>
                <a:rPr lang="nl-BE" sz="800" dirty="0" err="1"/>
                <a:t>l’appel</a:t>
              </a:r>
              <a:r>
                <a:rPr lang="nl-BE" sz="800" dirty="0"/>
                <a:t> à </a:t>
              </a:r>
              <a:r>
                <a:rPr lang="nl-BE" sz="800" dirty="0" err="1"/>
                <a:t>projets</a:t>
              </a:r>
              <a:endParaRPr lang="fr-BE" sz="800" dirty="0"/>
            </a:p>
          </p:txBody>
        </p:sp>
      </p:grpSp>
      <p:grpSp>
        <p:nvGrpSpPr>
          <p:cNvPr id="23" name="Groep 22">
            <a:extLst>
              <a:ext uri="{FF2B5EF4-FFF2-40B4-BE49-F238E27FC236}">
                <a16:creationId xmlns:a16="http://schemas.microsoft.com/office/drawing/2014/main" id="{1AB92BAC-3CD5-0C76-FFE2-947E64E11B4D}"/>
              </a:ext>
            </a:extLst>
          </p:cNvPr>
          <p:cNvGrpSpPr/>
          <p:nvPr/>
        </p:nvGrpSpPr>
        <p:grpSpPr>
          <a:xfrm>
            <a:off x="1602043" y="1389916"/>
            <a:ext cx="5538226" cy="369831"/>
            <a:chOff x="1602043" y="1389916"/>
            <a:chExt cx="5538226" cy="369831"/>
          </a:xfrm>
        </p:grpSpPr>
        <p:sp>
          <p:nvSpPr>
            <p:cNvPr id="13" name="Pijl: rechts 12">
              <a:extLst>
                <a:ext uri="{FF2B5EF4-FFF2-40B4-BE49-F238E27FC236}">
                  <a16:creationId xmlns:a16="http://schemas.microsoft.com/office/drawing/2014/main" id="{54776470-3674-E94C-32CF-139DC1D02589}"/>
                </a:ext>
              </a:extLst>
            </p:cNvPr>
            <p:cNvSpPr/>
            <p:nvPr/>
          </p:nvSpPr>
          <p:spPr>
            <a:xfrm>
              <a:off x="1602043" y="1416021"/>
              <a:ext cx="434894" cy="343726"/>
            </a:xfrm>
            <a:prstGeom prst="rightArrow">
              <a:avLst/>
            </a:prstGeom>
            <a:solidFill>
              <a:srgbClr val="7F7F7F"/>
            </a:solidFill>
            <a:ln>
              <a:solidFill>
                <a:srgbClr val="FFFFFF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grpSp>
          <p:nvGrpSpPr>
            <p:cNvPr id="22" name="Groep 21">
              <a:extLst>
                <a:ext uri="{FF2B5EF4-FFF2-40B4-BE49-F238E27FC236}">
                  <a16:creationId xmlns:a16="http://schemas.microsoft.com/office/drawing/2014/main" id="{C1011A5E-807F-B1FC-4143-453DA041A41D}"/>
                </a:ext>
              </a:extLst>
            </p:cNvPr>
            <p:cNvGrpSpPr/>
            <p:nvPr/>
          </p:nvGrpSpPr>
          <p:grpSpPr>
            <a:xfrm>
              <a:off x="3279448" y="1389916"/>
              <a:ext cx="3860821" cy="369831"/>
              <a:chOff x="3279448" y="1389916"/>
              <a:chExt cx="3860821" cy="369831"/>
            </a:xfrm>
          </p:grpSpPr>
          <p:sp>
            <p:nvSpPr>
              <p:cNvPr id="14" name="Pijl: rechts 13">
                <a:extLst>
                  <a:ext uri="{FF2B5EF4-FFF2-40B4-BE49-F238E27FC236}">
                    <a16:creationId xmlns:a16="http://schemas.microsoft.com/office/drawing/2014/main" id="{9E24D605-CF7F-72BD-C205-08B0520B81A7}"/>
                  </a:ext>
                </a:extLst>
              </p:cNvPr>
              <p:cNvSpPr/>
              <p:nvPr/>
            </p:nvSpPr>
            <p:spPr>
              <a:xfrm>
                <a:off x="3279448" y="1391775"/>
                <a:ext cx="434894" cy="343726"/>
              </a:xfrm>
              <a:prstGeom prst="rightArrow">
                <a:avLst/>
              </a:prstGeom>
              <a:solidFill>
                <a:srgbClr val="7F7F7F"/>
              </a:solidFill>
              <a:ln>
                <a:solidFill>
                  <a:srgbClr val="FFFFFF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sp>
            <p:nvSpPr>
              <p:cNvPr id="15" name="Pijl: rechts 14">
                <a:extLst>
                  <a:ext uri="{FF2B5EF4-FFF2-40B4-BE49-F238E27FC236}">
                    <a16:creationId xmlns:a16="http://schemas.microsoft.com/office/drawing/2014/main" id="{2EE52E32-96BD-A706-5F4A-0B1672DC835A}"/>
                  </a:ext>
                </a:extLst>
              </p:cNvPr>
              <p:cNvSpPr/>
              <p:nvPr/>
            </p:nvSpPr>
            <p:spPr>
              <a:xfrm>
                <a:off x="5003807" y="1389916"/>
                <a:ext cx="434894" cy="343726"/>
              </a:xfrm>
              <a:prstGeom prst="rightArrow">
                <a:avLst/>
              </a:prstGeom>
              <a:solidFill>
                <a:srgbClr val="7F7F7F"/>
              </a:solidFill>
              <a:ln>
                <a:solidFill>
                  <a:srgbClr val="FFFFFF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sp>
            <p:nvSpPr>
              <p:cNvPr id="16" name="Pijl: rechts 15">
                <a:extLst>
                  <a:ext uri="{FF2B5EF4-FFF2-40B4-BE49-F238E27FC236}">
                    <a16:creationId xmlns:a16="http://schemas.microsoft.com/office/drawing/2014/main" id="{BC7CDD5F-71DC-02A1-2F74-92796108A328}"/>
                  </a:ext>
                </a:extLst>
              </p:cNvPr>
              <p:cNvSpPr/>
              <p:nvPr/>
            </p:nvSpPr>
            <p:spPr>
              <a:xfrm>
                <a:off x="6705375" y="1416021"/>
                <a:ext cx="434894" cy="343726"/>
              </a:xfrm>
              <a:prstGeom prst="rightArrow">
                <a:avLst/>
              </a:prstGeom>
              <a:solidFill>
                <a:srgbClr val="7F7F7F"/>
              </a:solidFill>
              <a:ln>
                <a:solidFill>
                  <a:srgbClr val="FFFFFF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</p:grpSp>
      </p:grpSp>
      <p:sp>
        <p:nvSpPr>
          <p:cNvPr id="17" name="Tekstvak 16">
            <a:extLst>
              <a:ext uri="{FF2B5EF4-FFF2-40B4-BE49-F238E27FC236}">
                <a16:creationId xmlns:a16="http://schemas.microsoft.com/office/drawing/2014/main" id="{932667D6-E18E-3C04-122E-B8D11BAC911B}"/>
              </a:ext>
            </a:extLst>
          </p:cNvPr>
          <p:cNvSpPr txBox="1"/>
          <p:nvPr/>
        </p:nvSpPr>
        <p:spPr>
          <a:xfrm>
            <a:off x="323528" y="2139702"/>
            <a:ext cx="1329302" cy="1869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050" dirty="0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Intégrer</a:t>
            </a:r>
            <a:r>
              <a:rPr lang="nl-BE" sz="105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nl-BE" sz="1050" dirty="0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le</a:t>
            </a:r>
            <a:r>
              <a:rPr lang="nl-BE" sz="105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principe DNSH dans les </a:t>
            </a:r>
            <a:r>
              <a:rPr lang="nl-BE" sz="1050" dirty="0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documents</a:t>
            </a:r>
            <a:r>
              <a:rPr lang="nl-BE" sz="105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de </a:t>
            </a:r>
            <a:r>
              <a:rPr lang="nl-BE" sz="1050" dirty="0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l’appel</a:t>
            </a:r>
            <a:endParaRPr lang="nl-BE" sz="1050" dirty="0">
              <a:solidFill>
                <a:schemeClr val="bg1">
                  <a:lumMod val="50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050" dirty="0">
              <a:solidFill>
                <a:schemeClr val="bg1">
                  <a:lumMod val="50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05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Séance </a:t>
            </a:r>
            <a:r>
              <a:rPr lang="nl-BE" sz="1050" dirty="0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d’information</a:t>
            </a:r>
            <a:r>
              <a:rPr lang="nl-BE" sz="105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DNSH pour les </a:t>
            </a:r>
            <a:r>
              <a:rPr lang="nl-BE" sz="1050" dirty="0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candidats</a:t>
            </a:r>
            <a:endParaRPr lang="fr-BE" sz="1050" dirty="0">
              <a:solidFill>
                <a:schemeClr val="bg1">
                  <a:lumMod val="50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D8A6BE3D-77EB-4D06-8B2D-362CEB830467}"/>
              </a:ext>
            </a:extLst>
          </p:cNvPr>
          <p:cNvSpPr txBox="1"/>
          <p:nvPr/>
        </p:nvSpPr>
        <p:spPr>
          <a:xfrm>
            <a:off x="1969571" y="2139702"/>
            <a:ext cx="1329302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050" dirty="0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Exclure</a:t>
            </a:r>
            <a:r>
              <a:rPr lang="nl-BE" sz="105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nl-BE" sz="1050" dirty="0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candidats</a:t>
            </a:r>
            <a:r>
              <a:rPr lang="nl-BE" sz="105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non </a:t>
            </a:r>
            <a:r>
              <a:rPr lang="nl-BE" sz="1050" dirty="0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conformes</a:t>
            </a:r>
            <a:r>
              <a:rPr lang="nl-BE" sz="105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nl-BE" sz="1050" dirty="0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avec</a:t>
            </a:r>
            <a:r>
              <a:rPr lang="nl-BE" sz="105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principe DNSH</a:t>
            </a:r>
            <a:endParaRPr lang="fr-BE" sz="1050" dirty="0">
              <a:solidFill>
                <a:schemeClr val="bg1">
                  <a:lumMod val="50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72DC5CF9-FF38-48A3-A1DD-676EA899717C}"/>
              </a:ext>
            </a:extLst>
          </p:cNvPr>
          <p:cNvSpPr txBox="1"/>
          <p:nvPr/>
        </p:nvSpPr>
        <p:spPr>
          <a:xfrm>
            <a:off x="3688479" y="2140650"/>
            <a:ext cx="132930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050" dirty="0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Inclure</a:t>
            </a:r>
            <a:r>
              <a:rPr lang="nl-BE" sz="105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des </a:t>
            </a:r>
            <a:r>
              <a:rPr lang="nl-BE" sz="1050" dirty="0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clauses</a:t>
            </a:r>
            <a:r>
              <a:rPr lang="nl-BE" sz="105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DNSH</a:t>
            </a:r>
            <a:endParaRPr lang="fr-BE" sz="1050" dirty="0">
              <a:solidFill>
                <a:schemeClr val="bg1">
                  <a:lumMod val="50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BCF84A45-2A06-21FE-3C46-2EF4491AFF60}"/>
              </a:ext>
            </a:extLst>
          </p:cNvPr>
          <p:cNvSpPr txBox="1"/>
          <p:nvPr/>
        </p:nvSpPr>
        <p:spPr>
          <a:xfrm>
            <a:off x="5410022" y="2133616"/>
            <a:ext cx="1329302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05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Séance </a:t>
            </a:r>
            <a:r>
              <a:rPr lang="nl-BE" sz="1050" dirty="0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d’information</a:t>
            </a:r>
            <a:r>
              <a:rPr lang="nl-BE" sz="105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DNSH pour les </a:t>
            </a:r>
            <a:r>
              <a:rPr lang="nl-BE" sz="1050" dirty="0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lauréats</a:t>
            </a:r>
            <a:endParaRPr lang="nl-BE" sz="1050" dirty="0">
              <a:solidFill>
                <a:schemeClr val="bg1">
                  <a:lumMod val="50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050" dirty="0">
              <a:solidFill>
                <a:schemeClr val="bg1">
                  <a:lumMod val="50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050" dirty="0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Suivi</a:t>
            </a:r>
            <a:r>
              <a:rPr lang="nl-BE" sz="105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du respect du principe DNSH</a:t>
            </a:r>
            <a:endParaRPr lang="fr-BE" sz="1050" dirty="0">
              <a:solidFill>
                <a:schemeClr val="bg1">
                  <a:lumMod val="50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A2174CD9-31E5-63EB-CAA9-26BD56F4F8A3}"/>
              </a:ext>
            </a:extLst>
          </p:cNvPr>
          <p:cNvSpPr txBox="1"/>
          <p:nvPr/>
        </p:nvSpPr>
        <p:spPr>
          <a:xfrm>
            <a:off x="7036850" y="2133616"/>
            <a:ext cx="142358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05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Rapport </a:t>
            </a:r>
            <a:r>
              <a:rPr lang="nl-BE" sz="1050" dirty="0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final</a:t>
            </a:r>
            <a:endParaRPr lang="nl-BE" sz="1050" dirty="0">
              <a:solidFill>
                <a:schemeClr val="bg1">
                  <a:lumMod val="50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050" dirty="0">
              <a:solidFill>
                <a:schemeClr val="bg1">
                  <a:lumMod val="50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050" dirty="0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Registre</a:t>
            </a:r>
            <a:r>
              <a:rPr lang="nl-BE" sz="105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DNSH</a:t>
            </a:r>
            <a:endParaRPr lang="fr-BE" sz="1050" dirty="0">
              <a:solidFill>
                <a:schemeClr val="bg1">
                  <a:lumMod val="50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47782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C1E9DC-2E1B-3E33-D578-7BC59FB6B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BE" sz="1950" dirty="0"/>
              <a:t>III. Suivi et contrôle DNSH / </a:t>
            </a:r>
            <a:r>
              <a:rPr lang="fr-BE" sz="1950" i="1" dirty="0" err="1">
                <a:solidFill>
                  <a:schemeClr val="tx1"/>
                </a:solidFill>
              </a:rPr>
              <a:t>Opvolging</a:t>
            </a:r>
            <a:r>
              <a:rPr lang="fr-BE" sz="1950" i="1" dirty="0">
                <a:solidFill>
                  <a:schemeClr val="tx1"/>
                </a:solidFill>
              </a:rPr>
              <a:t> en </a:t>
            </a:r>
            <a:r>
              <a:rPr lang="fr-BE" sz="1950" i="1" dirty="0" err="1">
                <a:solidFill>
                  <a:schemeClr val="tx1"/>
                </a:solidFill>
              </a:rPr>
              <a:t>controle</a:t>
            </a:r>
            <a:r>
              <a:rPr lang="fr-BE" sz="1950" i="1" dirty="0">
                <a:solidFill>
                  <a:schemeClr val="tx1"/>
                </a:solidFill>
              </a:rPr>
              <a:t> DNSH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A18A7A-8E70-952A-0384-DC9EBE5E973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/>
          </p:nvPr>
        </p:nvSpPr>
        <p:spPr>
          <a:xfrm>
            <a:off x="359532" y="843558"/>
            <a:ext cx="8424936" cy="3240360"/>
          </a:xfrm>
        </p:spPr>
        <p:txBody>
          <a:bodyPr>
            <a:normAutofit fontScale="85000" lnSpcReduction="20000"/>
          </a:bodyPr>
          <a:lstStyle/>
          <a:p>
            <a:pPr algn="just">
              <a:lnSpc>
                <a:spcPct val="107000"/>
              </a:lnSpc>
            </a:pPr>
            <a:r>
              <a:rPr lang="fr-BE" sz="1500" b="1" u="sng" dirty="0">
                <a:solidFill>
                  <a:srgbClr val="2E3D8C"/>
                </a:solidFill>
              </a:rPr>
              <a:t>Comment intégrer le principe DNSH dans les documents de l’appel?</a:t>
            </a:r>
          </a:p>
          <a:p>
            <a:pPr algn="just">
              <a:lnSpc>
                <a:spcPct val="107000"/>
              </a:lnSpc>
            </a:pPr>
            <a:endParaRPr lang="fr-BE" sz="1500" b="1" u="sng" dirty="0">
              <a:solidFill>
                <a:srgbClr val="2E3D8C"/>
              </a:solidFill>
            </a:endParaRPr>
          </a:p>
          <a:p>
            <a:pPr algn="just">
              <a:lnSpc>
                <a:spcPct val="107000"/>
              </a:lnSpc>
            </a:pPr>
            <a:endParaRPr lang="fr-BE" sz="1500" b="1" u="sng" dirty="0">
              <a:solidFill>
                <a:srgbClr val="2E3D8C"/>
              </a:solidFill>
            </a:endParaRPr>
          </a:p>
          <a:p>
            <a:pPr algn="just">
              <a:lnSpc>
                <a:spcPct val="107000"/>
              </a:lnSpc>
            </a:pPr>
            <a:endParaRPr lang="fr-BE" sz="1500" b="1" u="sng" dirty="0">
              <a:solidFill>
                <a:srgbClr val="2E3D8C"/>
              </a:solidFill>
            </a:endParaRPr>
          </a:p>
          <a:p>
            <a:pPr algn="just">
              <a:lnSpc>
                <a:spcPct val="107000"/>
              </a:lnSpc>
            </a:pPr>
            <a:endParaRPr lang="fr-BE" sz="1500" b="1" u="sng" dirty="0">
              <a:solidFill>
                <a:srgbClr val="2E3D8C"/>
              </a:solidFill>
            </a:endParaRPr>
          </a:p>
          <a:p>
            <a:pPr algn="just">
              <a:lnSpc>
                <a:spcPct val="107000"/>
              </a:lnSpc>
            </a:pPr>
            <a:endParaRPr lang="fr-BE" sz="1500" b="1" u="sng" dirty="0">
              <a:solidFill>
                <a:srgbClr val="2E3D8C"/>
              </a:solidFill>
            </a:endParaRPr>
          </a:p>
          <a:p>
            <a:pPr algn="just">
              <a:lnSpc>
                <a:spcPct val="107000"/>
              </a:lnSpc>
            </a:pPr>
            <a:endParaRPr lang="fr-BE" sz="1500" b="1" u="sng" dirty="0">
              <a:solidFill>
                <a:srgbClr val="2E3D8C"/>
              </a:solidFill>
            </a:endParaRPr>
          </a:p>
          <a:p>
            <a:pPr algn="just">
              <a:lnSpc>
                <a:spcPct val="107000"/>
              </a:lnSpc>
            </a:pPr>
            <a:endParaRPr lang="fr-BE" sz="1500" b="1" u="sng" dirty="0">
              <a:solidFill>
                <a:srgbClr val="2E3D8C"/>
              </a:solidFill>
            </a:endParaRPr>
          </a:p>
          <a:p>
            <a:pPr algn="just">
              <a:lnSpc>
                <a:spcPct val="107000"/>
              </a:lnSpc>
            </a:pPr>
            <a:endParaRPr lang="fr-BE" sz="1500" b="1" u="sng" dirty="0">
              <a:solidFill>
                <a:srgbClr val="2E3D8C"/>
              </a:solidFill>
            </a:endParaRPr>
          </a:p>
          <a:p>
            <a:pPr algn="just">
              <a:lnSpc>
                <a:spcPct val="107000"/>
              </a:lnSpc>
            </a:pPr>
            <a:endParaRPr lang="fr-BE" sz="1500" b="1" u="sng" dirty="0">
              <a:solidFill>
                <a:srgbClr val="2E3D8C"/>
              </a:solidFill>
            </a:endParaRPr>
          </a:p>
          <a:p>
            <a:pPr algn="just">
              <a:lnSpc>
                <a:spcPct val="107000"/>
              </a:lnSpc>
            </a:pPr>
            <a:endParaRPr lang="fr-BE" sz="1500" b="1" u="sng" dirty="0">
              <a:solidFill>
                <a:srgbClr val="2E3D8C"/>
              </a:solidFill>
            </a:endParaRPr>
          </a:p>
          <a:p>
            <a:pPr algn="just">
              <a:lnSpc>
                <a:spcPct val="107000"/>
              </a:lnSpc>
            </a:pPr>
            <a:r>
              <a:rPr lang="fr-BE" sz="1500" dirty="0">
                <a:solidFill>
                  <a:schemeClr val="bg1">
                    <a:lumMod val="50000"/>
                  </a:schemeClr>
                </a:solidFill>
                <a:ea typeface="+mj-ea"/>
              </a:rPr>
              <a:t>Le respect du principe DNSH</a:t>
            </a:r>
          </a:p>
          <a:p>
            <a:pPr marL="285750" indent="-2857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500" dirty="0">
                <a:solidFill>
                  <a:schemeClr val="bg1">
                    <a:lumMod val="50000"/>
                  </a:schemeClr>
                </a:solidFill>
                <a:ea typeface="+mj-ea"/>
              </a:rPr>
              <a:t>N’est idéalement </a:t>
            </a:r>
            <a:r>
              <a:rPr lang="fr-BE" sz="15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pas utilisé comme critère de sélection</a:t>
            </a:r>
            <a:r>
              <a:rPr lang="fr-BE" sz="1500" dirty="0">
                <a:solidFill>
                  <a:schemeClr val="bg1">
                    <a:lumMod val="50000"/>
                  </a:schemeClr>
                </a:solidFill>
                <a:ea typeface="+mj-ea"/>
              </a:rPr>
              <a:t> étant donné que le respect du principe doit faire l’objet d’une </a:t>
            </a:r>
            <a:r>
              <a:rPr lang="fr-BE" sz="15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réponse binaire </a:t>
            </a:r>
            <a:r>
              <a:rPr lang="fr-BE" sz="1500" dirty="0">
                <a:solidFill>
                  <a:schemeClr val="bg1">
                    <a:lumMod val="50000"/>
                  </a:schemeClr>
                </a:solidFill>
                <a:ea typeface="+mj-ea"/>
              </a:rPr>
              <a:t>(oui/non);</a:t>
            </a:r>
          </a:p>
          <a:p>
            <a:pPr marL="285750" indent="-2857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500" dirty="0">
                <a:solidFill>
                  <a:schemeClr val="bg1">
                    <a:lumMod val="50000"/>
                  </a:schemeClr>
                </a:solidFill>
                <a:ea typeface="+mj-ea"/>
              </a:rPr>
              <a:t>Doit être assuré par un </a:t>
            </a:r>
            <a:r>
              <a:rPr lang="fr-BE" sz="15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critère d’éligibilité </a:t>
            </a:r>
            <a:r>
              <a:rPr lang="fr-BE" sz="1500" dirty="0">
                <a:solidFill>
                  <a:schemeClr val="bg1">
                    <a:lumMod val="50000"/>
                  </a:schemeClr>
                </a:solidFill>
                <a:ea typeface="+mj-ea"/>
              </a:rPr>
              <a:t>(+ exclusion)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D5C82161-C4CB-3D54-8CAA-0F5E00E449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7654" y="1131590"/>
            <a:ext cx="6228692" cy="2045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9564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C1E9DC-2E1B-3E33-D578-7BC59FB6B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BE" sz="1950" dirty="0"/>
              <a:t>III. Suivi et contrôle DNSH / </a:t>
            </a:r>
            <a:r>
              <a:rPr lang="fr-BE" sz="1950" i="1" dirty="0" err="1">
                <a:solidFill>
                  <a:schemeClr val="tx1"/>
                </a:solidFill>
              </a:rPr>
              <a:t>Opvolging</a:t>
            </a:r>
            <a:r>
              <a:rPr lang="fr-BE" sz="1950" i="1" dirty="0">
                <a:solidFill>
                  <a:schemeClr val="tx1"/>
                </a:solidFill>
              </a:rPr>
              <a:t> en </a:t>
            </a:r>
            <a:r>
              <a:rPr lang="fr-BE" sz="1950" i="1" dirty="0" err="1">
                <a:solidFill>
                  <a:schemeClr val="tx1"/>
                </a:solidFill>
              </a:rPr>
              <a:t>controle</a:t>
            </a:r>
            <a:r>
              <a:rPr lang="fr-BE" sz="1950" i="1" dirty="0">
                <a:solidFill>
                  <a:schemeClr val="tx1"/>
                </a:solidFill>
              </a:rPr>
              <a:t> DNSH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A18A7A-8E70-952A-0384-DC9EBE5E973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/>
          </p:nvPr>
        </p:nvSpPr>
        <p:spPr>
          <a:xfrm>
            <a:off x="359532" y="843558"/>
            <a:ext cx="8424936" cy="3240360"/>
          </a:xfrm>
        </p:spPr>
        <p:txBody>
          <a:bodyPr>
            <a:normAutofit/>
          </a:bodyPr>
          <a:lstStyle/>
          <a:p>
            <a:pPr algn="just">
              <a:lnSpc>
                <a:spcPct val="107000"/>
              </a:lnSpc>
            </a:pPr>
            <a:r>
              <a:rPr lang="fr-BE" sz="1500" b="1" u="sng" dirty="0">
                <a:solidFill>
                  <a:srgbClr val="2E3D8C"/>
                </a:solidFill>
              </a:rPr>
              <a:t>Étapes clés pour les projets qui lancent des marchés publics</a:t>
            </a:r>
          </a:p>
          <a:p>
            <a:pPr algn="just">
              <a:lnSpc>
                <a:spcPct val="107000"/>
              </a:lnSpc>
            </a:pPr>
            <a:endParaRPr lang="fr-BE" sz="1500" b="1" u="sng" dirty="0">
              <a:solidFill>
                <a:srgbClr val="2E3D8C"/>
              </a:solidFill>
            </a:endParaRPr>
          </a:p>
          <a:p>
            <a:pPr algn="just">
              <a:lnSpc>
                <a:spcPct val="107000"/>
              </a:lnSpc>
            </a:pPr>
            <a:endParaRPr lang="fr-BE" sz="1500" b="1" u="sng" dirty="0">
              <a:solidFill>
                <a:srgbClr val="2E3D8C"/>
              </a:solidFill>
            </a:endParaRP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932667D6-E18E-3C04-122E-B8D11BAC911B}"/>
              </a:ext>
            </a:extLst>
          </p:cNvPr>
          <p:cNvSpPr txBox="1"/>
          <p:nvPr/>
        </p:nvSpPr>
        <p:spPr>
          <a:xfrm>
            <a:off x="1041080" y="2143011"/>
            <a:ext cx="1440159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050" dirty="0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Intégrer</a:t>
            </a:r>
            <a:r>
              <a:rPr lang="nl-BE" sz="105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nl-BE" sz="1050" dirty="0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le</a:t>
            </a:r>
            <a:r>
              <a:rPr lang="nl-BE" sz="105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principe DNSH dans </a:t>
            </a:r>
            <a:r>
              <a:rPr lang="nl-BE" sz="1050" dirty="0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le</a:t>
            </a:r>
            <a:r>
              <a:rPr lang="nl-BE" sz="105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cahier spécial des charges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050" dirty="0">
              <a:solidFill>
                <a:schemeClr val="bg1">
                  <a:lumMod val="50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05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Séance </a:t>
            </a:r>
            <a:r>
              <a:rPr lang="nl-BE" sz="1050" dirty="0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d’information</a:t>
            </a:r>
            <a:r>
              <a:rPr lang="nl-BE" sz="105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DNSH pour les </a:t>
            </a:r>
            <a:r>
              <a:rPr lang="nl-BE" sz="1050" dirty="0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soumissionaires</a:t>
            </a:r>
            <a:endParaRPr lang="fr-BE" sz="1050" dirty="0">
              <a:solidFill>
                <a:schemeClr val="bg1">
                  <a:lumMod val="50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BCF84A45-2A06-21FE-3C46-2EF4491AFF60}"/>
              </a:ext>
            </a:extLst>
          </p:cNvPr>
          <p:cNvSpPr txBox="1"/>
          <p:nvPr/>
        </p:nvSpPr>
        <p:spPr>
          <a:xfrm>
            <a:off x="4781811" y="2119292"/>
            <a:ext cx="151185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05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Séance </a:t>
            </a:r>
            <a:r>
              <a:rPr lang="nl-BE" sz="1050" dirty="0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d’information</a:t>
            </a:r>
            <a:r>
              <a:rPr lang="nl-BE" sz="105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DNSH pour </a:t>
            </a:r>
            <a:r>
              <a:rPr lang="nl-BE" sz="1050" dirty="0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l’adjudicataire</a:t>
            </a:r>
            <a:endParaRPr lang="nl-BE" sz="1050" dirty="0">
              <a:solidFill>
                <a:schemeClr val="bg1">
                  <a:lumMod val="50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050" dirty="0">
              <a:solidFill>
                <a:schemeClr val="bg1">
                  <a:lumMod val="50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050" dirty="0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Suivi</a:t>
            </a:r>
            <a:r>
              <a:rPr lang="nl-BE" sz="105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du respect du principe DNSH</a:t>
            </a:r>
            <a:endParaRPr lang="fr-BE" sz="1050" dirty="0">
              <a:solidFill>
                <a:schemeClr val="bg1">
                  <a:lumMod val="50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A2174CD9-31E5-63EB-CAA9-26BD56F4F8A3}"/>
              </a:ext>
            </a:extLst>
          </p:cNvPr>
          <p:cNvSpPr txBox="1"/>
          <p:nvPr/>
        </p:nvSpPr>
        <p:spPr>
          <a:xfrm>
            <a:off x="6679339" y="2140650"/>
            <a:ext cx="142358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05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Respect du principe DNSH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050" dirty="0">
              <a:solidFill>
                <a:schemeClr val="bg1">
                  <a:lumMod val="50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050" dirty="0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Registre</a:t>
            </a:r>
            <a:r>
              <a:rPr lang="nl-BE" sz="105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DNSH</a:t>
            </a:r>
            <a:endParaRPr lang="fr-BE" sz="1050" dirty="0">
              <a:solidFill>
                <a:schemeClr val="bg1">
                  <a:lumMod val="50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grpSp>
        <p:nvGrpSpPr>
          <p:cNvPr id="27" name="Groep 26">
            <a:extLst>
              <a:ext uri="{FF2B5EF4-FFF2-40B4-BE49-F238E27FC236}">
                <a16:creationId xmlns:a16="http://schemas.microsoft.com/office/drawing/2014/main" id="{55219889-ACBF-9FD0-3C24-9CD38C2D7A4A}"/>
              </a:ext>
            </a:extLst>
          </p:cNvPr>
          <p:cNvGrpSpPr/>
          <p:nvPr/>
        </p:nvGrpSpPr>
        <p:grpSpPr>
          <a:xfrm>
            <a:off x="1113088" y="1391517"/>
            <a:ext cx="6989832" cy="504056"/>
            <a:chOff x="1187624" y="1419622"/>
            <a:chExt cx="6989832" cy="504056"/>
          </a:xfrm>
        </p:grpSpPr>
        <p:sp>
          <p:nvSpPr>
            <p:cNvPr id="6" name="Rechthoek: afgeronde hoeken 5">
              <a:extLst>
                <a:ext uri="{FF2B5EF4-FFF2-40B4-BE49-F238E27FC236}">
                  <a16:creationId xmlns:a16="http://schemas.microsoft.com/office/drawing/2014/main" id="{BA8FD774-ECAE-C93D-4F71-D00DE71FE85C}"/>
                </a:ext>
              </a:extLst>
            </p:cNvPr>
            <p:cNvSpPr/>
            <p:nvPr/>
          </p:nvSpPr>
          <p:spPr>
            <a:xfrm>
              <a:off x="1187624" y="1419622"/>
              <a:ext cx="1440160" cy="504056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BE" sz="1000" dirty="0" err="1"/>
                <a:t>Préparation</a:t>
              </a:r>
              <a:r>
                <a:rPr lang="nl-BE" sz="1000" dirty="0"/>
                <a:t> et </a:t>
              </a:r>
              <a:r>
                <a:rPr lang="nl-BE" sz="1000" dirty="0" err="1"/>
                <a:t>lancement</a:t>
              </a:r>
              <a:r>
                <a:rPr lang="nl-BE" sz="1000" dirty="0"/>
                <a:t> du marché</a:t>
              </a:r>
              <a:endParaRPr lang="fr-BE" sz="1000" dirty="0"/>
            </a:p>
          </p:txBody>
        </p:sp>
        <p:sp>
          <p:nvSpPr>
            <p:cNvPr id="24" name="Rechthoek: afgeronde hoeken 23">
              <a:extLst>
                <a:ext uri="{FF2B5EF4-FFF2-40B4-BE49-F238E27FC236}">
                  <a16:creationId xmlns:a16="http://schemas.microsoft.com/office/drawing/2014/main" id="{A6388B44-1923-342D-9887-D5CAEAF2CC6A}"/>
                </a:ext>
              </a:extLst>
            </p:cNvPr>
            <p:cNvSpPr/>
            <p:nvPr/>
          </p:nvSpPr>
          <p:spPr>
            <a:xfrm>
              <a:off x="3047061" y="1419622"/>
              <a:ext cx="1440160" cy="504056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BE" sz="1000" dirty="0"/>
                <a:t>Analyse des </a:t>
              </a:r>
              <a:r>
                <a:rPr lang="nl-BE" sz="1000" dirty="0" err="1"/>
                <a:t>offres</a:t>
              </a:r>
              <a:r>
                <a:rPr lang="nl-BE" sz="1000" dirty="0"/>
                <a:t> et </a:t>
              </a:r>
              <a:r>
                <a:rPr lang="nl-BE" sz="1000" dirty="0" err="1"/>
                <a:t>attribution</a:t>
              </a:r>
              <a:r>
                <a:rPr lang="nl-BE" sz="1000" dirty="0"/>
                <a:t> du marché</a:t>
              </a:r>
              <a:endParaRPr lang="fr-BE" sz="1000" dirty="0"/>
            </a:p>
          </p:txBody>
        </p:sp>
        <p:sp>
          <p:nvSpPr>
            <p:cNvPr id="13" name="Pijl: rechts 12">
              <a:extLst>
                <a:ext uri="{FF2B5EF4-FFF2-40B4-BE49-F238E27FC236}">
                  <a16:creationId xmlns:a16="http://schemas.microsoft.com/office/drawing/2014/main" id="{54776470-3674-E94C-32CF-139DC1D02589}"/>
                </a:ext>
              </a:extLst>
            </p:cNvPr>
            <p:cNvSpPr/>
            <p:nvPr/>
          </p:nvSpPr>
          <p:spPr>
            <a:xfrm>
              <a:off x="2612809" y="1499787"/>
              <a:ext cx="434894" cy="343726"/>
            </a:xfrm>
            <a:prstGeom prst="rightArrow">
              <a:avLst/>
            </a:prstGeom>
            <a:solidFill>
              <a:srgbClr val="7F7F7F"/>
            </a:solidFill>
            <a:ln>
              <a:solidFill>
                <a:srgbClr val="FFFFFF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25" name="Rechthoek: afgeronde hoeken 24">
              <a:extLst>
                <a:ext uri="{FF2B5EF4-FFF2-40B4-BE49-F238E27FC236}">
                  <a16:creationId xmlns:a16="http://schemas.microsoft.com/office/drawing/2014/main" id="{4885C87C-D716-3845-A0D5-73FD85811E8E}"/>
                </a:ext>
              </a:extLst>
            </p:cNvPr>
            <p:cNvSpPr/>
            <p:nvPr/>
          </p:nvSpPr>
          <p:spPr>
            <a:xfrm>
              <a:off x="4892192" y="1419622"/>
              <a:ext cx="1440160" cy="504056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BE" sz="1000" dirty="0" err="1"/>
                <a:t>Exécution</a:t>
              </a:r>
              <a:r>
                <a:rPr lang="nl-BE" sz="1000" dirty="0"/>
                <a:t> du marché</a:t>
              </a:r>
              <a:endParaRPr lang="fr-BE" sz="1000" dirty="0"/>
            </a:p>
          </p:txBody>
        </p:sp>
        <p:sp>
          <p:nvSpPr>
            <p:cNvPr id="14" name="Pijl: rechts 13">
              <a:extLst>
                <a:ext uri="{FF2B5EF4-FFF2-40B4-BE49-F238E27FC236}">
                  <a16:creationId xmlns:a16="http://schemas.microsoft.com/office/drawing/2014/main" id="{9E24D605-CF7F-72BD-C205-08B0520B81A7}"/>
                </a:ext>
              </a:extLst>
            </p:cNvPr>
            <p:cNvSpPr/>
            <p:nvPr/>
          </p:nvSpPr>
          <p:spPr>
            <a:xfrm>
              <a:off x="4487221" y="1499787"/>
              <a:ext cx="434894" cy="343726"/>
            </a:xfrm>
            <a:prstGeom prst="rightArrow">
              <a:avLst/>
            </a:prstGeom>
            <a:solidFill>
              <a:srgbClr val="7F7F7F"/>
            </a:solidFill>
            <a:ln>
              <a:solidFill>
                <a:srgbClr val="FFFFFF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26" name="Rechthoek: afgeronde hoeken 25">
              <a:extLst>
                <a:ext uri="{FF2B5EF4-FFF2-40B4-BE49-F238E27FC236}">
                  <a16:creationId xmlns:a16="http://schemas.microsoft.com/office/drawing/2014/main" id="{210005F4-B15E-AEA4-4E25-6B43B649660F}"/>
                </a:ext>
              </a:extLst>
            </p:cNvPr>
            <p:cNvSpPr/>
            <p:nvPr/>
          </p:nvSpPr>
          <p:spPr>
            <a:xfrm>
              <a:off x="6737296" y="1419622"/>
              <a:ext cx="1440160" cy="504056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BE" sz="1000" dirty="0" err="1"/>
                <a:t>Clôture</a:t>
              </a:r>
              <a:r>
                <a:rPr lang="nl-BE" sz="1000" dirty="0"/>
                <a:t> du marché</a:t>
              </a:r>
              <a:endParaRPr lang="fr-BE" sz="1000" dirty="0"/>
            </a:p>
          </p:txBody>
        </p:sp>
        <p:sp>
          <p:nvSpPr>
            <p:cNvPr id="15" name="Pijl: rechts 14">
              <a:extLst>
                <a:ext uri="{FF2B5EF4-FFF2-40B4-BE49-F238E27FC236}">
                  <a16:creationId xmlns:a16="http://schemas.microsoft.com/office/drawing/2014/main" id="{2EE52E32-96BD-A706-5F4A-0B1672DC835A}"/>
                </a:ext>
              </a:extLst>
            </p:cNvPr>
            <p:cNvSpPr/>
            <p:nvPr/>
          </p:nvSpPr>
          <p:spPr>
            <a:xfrm>
              <a:off x="6302402" y="1499787"/>
              <a:ext cx="434894" cy="343726"/>
            </a:xfrm>
            <a:prstGeom prst="rightArrow">
              <a:avLst/>
            </a:prstGeom>
            <a:solidFill>
              <a:srgbClr val="7F7F7F"/>
            </a:solidFill>
            <a:ln>
              <a:solidFill>
                <a:srgbClr val="FFFFFF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</p:grpSp>
    </p:spTree>
    <p:extLst>
      <p:ext uri="{BB962C8B-B14F-4D97-AF65-F5344CB8AC3E}">
        <p14:creationId xmlns:p14="http://schemas.microsoft.com/office/powerpoint/2010/main" val="31884393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C1E9DC-2E1B-3E33-D578-7BC59FB6B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BE" sz="1950" dirty="0"/>
              <a:t>III. Suivi et contrôle DNSH / </a:t>
            </a:r>
            <a:r>
              <a:rPr lang="fr-BE" sz="1950" i="1" dirty="0" err="1">
                <a:solidFill>
                  <a:schemeClr val="tx1"/>
                </a:solidFill>
              </a:rPr>
              <a:t>Opvolging</a:t>
            </a:r>
            <a:r>
              <a:rPr lang="fr-BE" sz="1950" i="1" dirty="0">
                <a:solidFill>
                  <a:schemeClr val="tx1"/>
                </a:solidFill>
              </a:rPr>
              <a:t> en </a:t>
            </a:r>
            <a:r>
              <a:rPr lang="fr-BE" sz="1950" i="1" dirty="0" err="1">
                <a:solidFill>
                  <a:schemeClr val="tx1"/>
                </a:solidFill>
              </a:rPr>
              <a:t>controle</a:t>
            </a:r>
            <a:r>
              <a:rPr lang="fr-BE" sz="1950" i="1" dirty="0">
                <a:solidFill>
                  <a:schemeClr val="tx1"/>
                </a:solidFill>
              </a:rPr>
              <a:t> DNSH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A18A7A-8E70-952A-0384-DC9EBE5E973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/>
          </p:nvPr>
        </p:nvSpPr>
        <p:spPr>
          <a:xfrm>
            <a:off x="359532" y="843558"/>
            <a:ext cx="8424936" cy="3240360"/>
          </a:xfrm>
        </p:spPr>
        <p:txBody>
          <a:bodyPr>
            <a:normAutofit fontScale="85000" lnSpcReduction="20000"/>
          </a:bodyPr>
          <a:lstStyle/>
          <a:p>
            <a:pPr algn="just">
              <a:lnSpc>
                <a:spcPct val="107000"/>
              </a:lnSpc>
            </a:pPr>
            <a:r>
              <a:rPr lang="fr-BE" sz="1500" b="1" u="sng" dirty="0">
                <a:solidFill>
                  <a:srgbClr val="2E3D8C"/>
                </a:solidFill>
              </a:rPr>
              <a:t>Comment intégrer le principe DNSH dans le cahier spécial des charges?</a:t>
            </a:r>
          </a:p>
          <a:p>
            <a:pPr algn="just">
              <a:lnSpc>
                <a:spcPct val="107000"/>
              </a:lnSpc>
            </a:pPr>
            <a:endParaRPr lang="fr-BE" sz="1500" b="1" u="sng" dirty="0">
              <a:solidFill>
                <a:srgbClr val="2E3D8C"/>
              </a:solidFill>
            </a:endParaRPr>
          </a:p>
          <a:p>
            <a:pPr algn="just">
              <a:lnSpc>
                <a:spcPct val="107000"/>
              </a:lnSpc>
            </a:pPr>
            <a:endParaRPr lang="fr-BE" sz="1500" b="1" u="sng" dirty="0">
              <a:solidFill>
                <a:srgbClr val="2E3D8C"/>
              </a:solidFill>
            </a:endParaRPr>
          </a:p>
          <a:p>
            <a:pPr algn="just">
              <a:lnSpc>
                <a:spcPct val="107000"/>
              </a:lnSpc>
            </a:pPr>
            <a:endParaRPr lang="fr-BE" sz="1500" b="1" u="sng" dirty="0">
              <a:solidFill>
                <a:srgbClr val="2E3D8C"/>
              </a:solidFill>
            </a:endParaRPr>
          </a:p>
          <a:p>
            <a:pPr algn="just">
              <a:lnSpc>
                <a:spcPct val="107000"/>
              </a:lnSpc>
            </a:pPr>
            <a:endParaRPr lang="fr-BE" sz="1500" b="1" u="sng" dirty="0">
              <a:solidFill>
                <a:srgbClr val="2E3D8C"/>
              </a:solidFill>
            </a:endParaRPr>
          </a:p>
          <a:p>
            <a:pPr algn="just">
              <a:lnSpc>
                <a:spcPct val="107000"/>
              </a:lnSpc>
            </a:pPr>
            <a:endParaRPr lang="fr-BE" sz="1500" b="1" u="sng" dirty="0">
              <a:solidFill>
                <a:srgbClr val="2E3D8C"/>
              </a:solidFill>
            </a:endParaRPr>
          </a:p>
          <a:p>
            <a:pPr algn="just">
              <a:lnSpc>
                <a:spcPct val="107000"/>
              </a:lnSpc>
            </a:pPr>
            <a:endParaRPr lang="fr-BE" sz="1500" b="1" u="sng" dirty="0">
              <a:solidFill>
                <a:srgbClr val="2E3D8C"/>
              </a:solidFill>
            </a:endParaRPr>
          </a:p>
          <a:p>
            <a:pPr algn="just">
              <a:lnSpc>
                <a:spcPct val="107000"/>
              </a:lnSpc>
            </a:pPr>
            <a:endParaRPr lang="fr-BE" sz="1500" b="1" u="sng" dirty="0">
              <a:solidFill>
                <a:srgbClr val="2E3D8C"/>
              </a:solidFill>
            </a:endParaRPr>
          </a:p>
          <a:p>
            <a:pPr algn="just">
              <a:lnSpc>
                <a:spcPct val="107000"/>
              </a:lnSpc>
            </a:pPr>
            <a:endParaRPr lang="fr-BE" sz="1500" b="1" u="sng" dirty="0">
              <a:solidFill>
                <a:srgbClr val="2E3D8C"/>
              </a:solidFill>
            </a:endParaRPr>
          </a:p>
          <a:p>
            <a:pPr algn="just">
              <a:lnSpc>
                <a:spcPct val="107000"/>
              </a:lnSpc>
            </a:pPr>
            <a:endParaRPr lang="fr-BE" sz="1500" b="1" u="sng" dirty="0">
              <a:solidFill>
                <a:srgbClr val="2E3D8C"/>
              </a:solidFill>
            </a:endParaRPr>
          </a:p>
          <a:p>
            <a:pPr algn="just">
              <a:lnSpc>
                <a:spcPct val="107000"/>
              </a:lnSpc>
            </a:pPr>
            <a:endParaRPr lang="fr-BE" sz="1500" b="1" u="sng" dirty="0">
              <a:solidFill>
                <a:srgbClr val="2E3D8C"/>
              </a:solidFill>
            </a:endParaRPr>
          </a:p>
          <a:p>
            <a:pPr algn="just">
              <a:lnSpc>
                <a:spcPct val="107000"/>
              </a:lnSpc>
            </a:pPr>
            <a:r>
              <a:rPr lang="fr-BE" sz="1500" dirty="0">
                <a:solidFill>
                  <a:schemeClr val="bg1">
                    <a:lumMod val="50000"/>
                  </a:schemeClr>
                </a:solidFill>
                <a:ea typeface="+mj-ea"/>
              </a:rPr>
              <a:t>Le respect du principe DNSH</a:t>
            </a:r>
          </a:p>
          <a:p>
            <a:pPr marL="285750" indent="-2857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500" dirty="0">
                <a:solidFill>
                  <a:schemeClr val="bg1">
                    <a:lumMod val="50000"/>
                  </a:schemeClr>
                </a:solidFill>
                <a:ea typeface="+mj-ea"/>
              </a:rPr>
              <a:t>N’est </a:t>
            </a:r>
            <a:r>
              <a:rPr lang="fr-BE" sz="1500" b="1" u="sng" dirty="0">
                <a:solidFill>
                  <a:schemeClr val="bg1">
                    <a:lumMod val="50000"/>
                  </a:schemeClr>
                </a:solidFill>
                <a:ea typeface="+mj-ea"/>
              </a:rPr>
              <a:t>pas</a:t>
            </a:r>
            <a:r>
              <a:rPr lang="fr-BE" sz="15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 utilisé comme critère de sélection </a:t>
            </a:r>
            <a:r>
              <a:rPr lang="fr-BE" sz="1500" dirty="0">
                <a:solidFill>
                  <a:schemeClr val="bg1">
                    <a:lumMod val="50000"/>
                  </a:schemeClr>
                </a:solidFill>
                <a:ea typeface="+mj-ea"/>
              </a:rPr>
              <a:t>étant donné que le respect du principe doit faire l’objet d’une </a:t>
            </a:r>
            <a:r>
              <a:rPr lang="fr-BE" sz="15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réponse binaire</a:t>
            </a:r>
            <a:r>
              <a:rPr lang="fr-BE" sz="1500" dirty="0">
                <a:solidFill>
                  <a:schemeClr val="bg1">
                    <a:lumMod val="50000"/>
                  </a:schemeClr>
                </a:solidFill>
                <a:ea typeface="+mj-ea"/>
              </a:rPr>
              <a:t> (oui/non);</a:t>
            </a:r>
          </a:p>
          <a:p>
            <a:pPr marL="285750" indent="-2857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500" dirty="0">
                <a:solidFill>
                  <a:schemeClr val="bg1">
                    <a:lumMod val="50000"/>
                  </a:schemeClr>
                </a:solidFill>
                <a:ea typeface="+mj-ea"/>
              </a:rPr>
              <a:t>Doit être assuré par des clauses </a:t>
            </a:r>
            <a:r>
              <a:rPr lang="fr-BE" sz="15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administratives et techniques</a:t>
            </a:r>
          </a:p>
          <a:p>
            <a:pPr algn="just">
              <a:lnSpc>
                <a:spcPct val="107000"/>
              </a:lnSpc>
            </a:pPr>
            <a:endParaRPr lang="fr-BE" sz="1500" b="1" u="sng" dirty="0">
              <a:solidFill>
                <a:srgbClr val="2E3D8C"/>
              </a:solidFill>
            </a:endParaRPr>
          </a:p>
          <a:p>
            <a:pPr algn="just">
              <a:lnSpc>
                <a:spcPct val="107000"/>
              </a:lnSpc>
            </a:pPr>
            <a:endParaRPr lang="fr-BE" sz="1500" dirty="0">
              <a:solidFill>
                <a:srgbClr val="2E3D8C"/>
              </a:solidFill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E24FB5DD-4D6A-9695-008A-18B85D0290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0798" y="1131590"/>
            <a:ext cx="5922404" cy="2002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8325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C1E9DC-2E1B-3E33-D578-7BC59FB6B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BE" sz="1950" dirty="0"/>
              <a:t>III. Suivi et contrôle DNSH / </a:t>
            </a:r>
            <a:r>
              <a:rPr lang="fr-BE" sz="1950" i="1" dirty="0" err="1">
                <a:solidFill>
                  <a:schemeClr val="tx1"/>
                </a:solidFill>
              </a:rPr>
              <a:t>Opvolging</a:t>
            </a:r>
            <a:r>
              <a:rPr lang="fr-BE" sz="1950" i="1" dirty="0">
                <a:solidFill>
                  <a:schemeClr val="tx1"/>
                </a:solidFill>
              </a:rPr>
              <a:t> en </a:t>
            </a:r>
            <a:r>
              <a:rPr lang="fr-BE" sz="1950" i="1" dirty="0" err="1">
                <a:solidFill>
                  <a:schemeClr val="tx1"/>
                </a:solidFill>
              </a:rPr>
              <a:t>controle</a:t>
            </a:r>
            <a:r>
              <a:rPr lang="fr-BE" sz="1950" i="1" dirty="0">
                <a:solidFill>
                  <a:schemeClr val="tx1"/>
                </a:solidFill>
              </a:rPr>
              <a:t> DNSH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A18A7A-8E70-952A-0384-DC9EBE5E973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/>
          </p:nvPr>
        </p:nvSpPr>
        <p:spPr>
          <a:xfrm>
            <a:off x="359532" y="843558"/>
            <a:ext cx="8424936" cy="3240360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07000"/>
              </a:lnSpc>
            </a:pPr>
            <a:r>
              <a:rPr lang="fr-BE" sz="1500" b="1" u="sng" dirty="0">
                <a:solidFill>
                  <a:srgbClr val="2E3D8C"/>
                </a:solidFill>
              </a:rPr>
              <a:t>Exemples de clauses administratives relatives au principe DNSH</a:t>
            </a:r>
          </a:p>
          <a:p>
            <a:pPr marL="285750" indent="-2857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4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Présentation</a:t>
            </a:r>
            <a:r>
              <a:rPr lang="fr-BE" sz="1400" dirty="0">
                <a:solidFill>
                  <a:schemeClr val="bg1">
                    <a:lumMod val="50000"/>
                  </a:schemeClr>
                </a:solidFill>
                <a:ea typeface="+mj-ea"/>
              </a:rPr>
              <a:t> du principe DNSH chez l’adjudicataire</a:t>
            </a:r>
          </a:p>
          <a:p>
            <a:pPr algn="just">
              <a:lnSpc>
                <a:spcPct val="107000"/>
              </a:lnSpc>
            </a:pPr>
            <a:endParaRPr lang="fr-BE" sz="1400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marL="285750" indent="-2857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4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Responsable</a:t>
            </a:r>
            <a:r>
              <a:rPr lang="fr-BE" sz="1400" dirty="0">
                <a:solidFill>
                  <a:schemeClr val="bg1">
                    <a:lumMod val="50000"/>
                  </a:schemeClr>
                </a:solidFill>
                <a:ea typeface="+mj-ea"/>
              </a:rPr>
              <a:t> DNSH</a:t>
            </a:r>
          </a:p>
          <a:p>
            <a:pPr marL="825750" lvl="2" indent="-2857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2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Une personne de contact chez l’adjudicataire pour toutes les questions DNSH pendant les travaux</a:t>
            </a:r>
          </a:p>
          <a:p>
            <a:pPr lvl="2" indent="0" algn="just">
              <a:lnSpc>
                <a:spcPct val="107000"/>
              </a:lnSpc>
            </a:pPr>
            <a:endParaRPr lang="fr-BE" sz="1200" b="0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marL="285750" lvl="1" indent="-2857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4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Réunion d’information</a:t>
            </a:r>
            <a:endParaRPr lang="fr-BE" sz="1400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marL="825750" lvl="2" indent="-2857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2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Avant le début des travaux, revue des implications du principe DNSH pour le marché (partage de l’analyse DNSH et des risques identifiés)</a:t>
            </a:r>
          </a:p>
          <a:p>
            <a:pPr lvl="2" indent="0" algn="just">
              <a:lnSpc>
                <a:spcPct val="107000"/>
              </a:lnSpc>
            </a:pPr>
            <a:endParaRPr lang="fr-BE" sz="1200" b="0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marL="285750" lvl="1" indent="-2857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4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Respect</a:t>
            </a:r>
            <a:r>
              <a:rPr lang="fr-BE" sz="1400" dirty="0">
                <a:solidFill>
                  <a:schemeClr val="bg1">
                    <a:lumMod val="50000"/>
                  </a:schemeClr>
                </a:solidFill>
                <a:ea typeface="+mj-ea"/>
              </a:rPr>
              <a:t> du principe DNSH</a:t>
            </a:r>
          </a:p>
          <a:p>
            <a:pPr marL="825750" lvl="2" indent="-2857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2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Garantir le respect du principe DNSH par l’adjudicataire et ses sous-traitants tout au long du marché</a:t>
            </a:r>
          </a:p>
          <a:p>
            <a:pPr algn="just">
              <a:lnSpc>
                <a:spcPct val="107000"/>
              </a:lnSpc>
            </a:pPr>
            <a:endParaRPr lang="fr-BE" sz="1500" dirty="0">
              <a:solidFill>
                <a:srgbClr val="2E3D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47199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C1E9DC-2E1B-3E33-D578-7BC59FB6B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BE" sz="1950" dirty="0"/>
              <a:t>III. Suivi et contrôle DNSH / </a:t>
            </a:r>
            <a:r>
              <a:rPr lang="fr-BE" sz="1950" i="1" dirty="0" err="1">
                <a:solidFill>
                  <a:schemeClr val="tx1"/>
                </a:solidFill>
              </a:rPr>
              <a:t>Opvolging</a:t>
            </a:r>
            <a:r>
              <a:rPr lang="fr-BE" sz="1950" i="1" dirty="0">
                <a:solidFill>
                  <a:schemeClr val="tx1"/>
                </a:solidFill>
              </a:rPr>
              <a:t> en </a:t>
            </a:r>
            <a:r>
              <a:rPr lang="fr-BE" sz="1950" i="1" dirty="0" err="1">
                <a:solidFill>
                  <a:schemeClr val="tx1"/>
                </a:solidFill>
              </a:rPr>
              <a:t>controle</a:t>
            </a:r>
            <a:r>
              <a:rPr lang="fr-BE" sz="1950" i="1" dirty="0">
                <a:solidFill>
                  <a:schemeClr val="tx1"/>
                </a:solidFill>
              </a:rPr>
              <a:t> DNSH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A18A7A-8E70-952A-0384-DC9EBE5E973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/>
          </p:nvPr>
        </p:nvSpPr>
        <p:spPr>
          <a:xfrm>
            <a:off x="359532" y="843558"/>
            <a:ext cx="8424936" cy="3240360"/>
          </a:xfrm>
        </p:spPr>
        <p:txBody>
          <a:bodyPr>
            <a:normAutofit fontScale="92500"/>
          </a:bodyPr>
          <a:lstStyle/>
          <a:p>
            <a:pPr algn="just">
              <a:lnSpc>
                <a:spcPct val="107000"/>
              </a:lnSpc>
            </a:pPr>
            <a:r>
              <a:rPr lang="fr-BE" sz="1500" b="1" u="sng" dirty="0">
                <a:solidFill>
                  <a:srgbClr val="2E3D8C"/>
                </a:solidFill>
              </a:rPr>
              <a:t>Exemples de clauses administratives relatives au principe DNSH</a:t>
            </a:r>
          </a:p>
          <a:p>
            <a:pPr marL="285750" indent="-2857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4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Suivi </a:t>
            </a:r>
            <a:r>
              <a:rPr lang="fr-BE" sz="1400" dirty="0">
                <a:solidFill>
                  <a:schemeClr val="bg1">
                    <a:lumMod val="50000"/>
                  </a:schemeClr>
                </a:solidFill>
                <a:ea typeface="+mj-ea"/>
              </a:rPr>
              <a:t>du respect du principe DNSH </a:t>
            </a:r>
            <a:r>
              <a:rPr lang="fr-BE" sz="14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par le pouvoir adjudicateur </a:t>
            </a:r>
            <a:r>
              <a:rPr lang="fr-BE" sz="1400" dirty="0">
                <a:solidFill>
                  <a:schemeClr val="bg1">
                    <a:lumMod val="50000"/>
                  </a:schemeClr>
                </a:solidFill>
                <a:ea typeface="+mj-ea"/>
              </a:rPr>
              <a:t>pendant l’exécution du marché</a:t>
            </a:r>
          </a:p>
          <a:p>
            <a:pPr marL="825750" lvl="2" indent="-2857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2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Contrôle du respect du principe DNSH par l’adjudicataire, qui rassemble les preuves attestant de ce contrôle + renvoi vers articles spécifiques</a:t>
            </a:r>
          </a:p>
          <a:p>
            <a:pPr marL="825750" lvl="2" indent="-2857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200" dirty="0">
                <a:solidFill>
                  <a:schemeClr val="bg1">
                    <a:lumMod val="50000"/>
                  </a:schemeClr>
                </a:solidFill>
                <a:ea typeface="+mj-ea"/>
              </a:rPr>
              <a:t>Coopération</a:t>
            </a:r>
            <a:r>
              <a:rPr lang="fr-BE" sz="12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 et fourniture d'informations par l’adjudicataire et </a:t>
            </a:r>
            <a:r>
              <a:rPr lang="fr-BE" sz="1200" dirty="0">
                <a:solidFill>
                  <a:schemeClr val="bg1">
                    <a:lumMod val="50000"/>
                  </a:schemeClr>
                </a:solidFill>
                <a:ea typeface="+mj-ea"/>
              </a:rPr>
              <a:t>visite sur site</a:t>
            </a:r>
          </a:p>
          <a:p>
            <a:pPr marL="825750" lvl="2" indent="-2857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200" dirty="0">
                <a:solidFill>
                  <a:schemeClr val="bg1">
                    <a:lumMod val="50000"/>
                  </a:schemeClr>
                </a:solidFill>
                <a:ea typeface="+mj-ea"/>
              </a:rPr>
              <a:t>Point DNSH lors de réunions régulières</a:t>
            </a:r>
            <a:r>
              <a:rPr lang="fr-BE" sz="12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 (même rapidement pour confirmer si tout est OK / lister les imprévus)</a:t>
            </a:r>
            <a:endParaRPr lang="fr-BE" sz="1200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marL="825750" lvl="2" indent="-2857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200" dirty="0">
                <a:solidFill>
                  <a:schemeClr val="bg1">
                    <a:lumMod val="50000"/>
                  </a:schemeClr>
                </a:solidFill>
                <a:ea typeface="+mj-ea"/>
              </a:rPr>
              <a:t>Obligation de notification </a:t>
            </a:r>
            <a:r>
              <a:rPr lang="fr-BE" sz="12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de l’adjudicataire relative au principe DNSH</a:t>
            </a:r>
          </a:p>
          <a:p>
            <a:pPr lvl="2" indent="0" algn="just">
              <a:lnSpc>
                <a:spcPct val="107000"/>
              </a:lnSpc>
            </a:pPr>
            <a:endParaRPr lang="fr-BE" sz="1200" b="0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marL="285750" indent="-2857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4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Analyse de risques </a:t>
            </a:r>
            <a:r>
              <a:rPr lang="fr-BE" sz="1400" dirty="0">
                <a:solidFill>
                  <a:schemeClr val="bg1">
                    <a:lumMod val="50000"/>
                  </a:schemeClr>
                </a:solidFill>
                <a:ea typeface="+mj-ea"/>
              </a:rPr>
              <a:t>au regard du principe DNSH obligatoire </a:t>
            </a:r>
            <a:r>
              <a:rPr lang="fr-BE" sz="14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avant chaque révision du marché</a:t>
            </a:r>
          </a:p>
          <a:p>
            <a:pPr marL="825750" lvl="2" indent="-2857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2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Vérifier la conformité de toute révision, modification du marché avec le principe DNSH: obligation de coopération</a:t>
            </a:r>
          </a:p>
          <a:p>
            <a:pPr lvl="2" indent="0" algn="just">
              <a:lnSpc>
                <a:spcPct val="107000"/>
              </a:lnSpc>
            </a:pPr>
            <a:endParaRPr lang="fr-BE" sz="1200" b="0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marL="285750" lvl="1" indent="-2857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4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Sanction</a:t>
            </a:r>
            <a:r>
              <a:rPr lang="fr-BE" sz="14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 en cas de non-respect du principe DNSH</a:t>
            </a:r>
          </a:p>
          <a:p>
            <a:pPr marL="825750" lvl="2" indent="-2857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2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Constitue une non-exécution susceptible d'entraîner les sanctions et mesures prévues dans l’AR d’exécution</a:t>
            </a:r>
          </a:p>
          <a:p>
            <a:pPr algn="just">
              <a:lnSpc>
                <a:spcPct val="107000"/>
              </a:lnSpc>
            </a:pPr>
            <a:endParaRPr lang="fr-BE" sz="1500" dirty="0">
              <a:solidFill>
                <a:srgbClr val="2E3D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51758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C1E9DC-2E1B-3E33-D578-7BC59FB6B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BE" sz="1950" dirty="0"/>
              <a:t>III. Suivi et contrôle DNSH / </a:t>
            </a:r>
            <a:r>
              <a:rPr lang="fr-BE" sz="1950" i="1" dirty="0" err="1">
                <a:solidFill>
                  <a:schemeClr val="tx1"/>
                </a:solidFill>
              </a:rPr>
              <a:t>Opvolging</a:t>
            </a:r>
            <a:r>
              <a:rPr lang="fr-BE" sz="1950" i="1" dirty="0">
                <a:solidFill>
                  <a:schemeClr val="tx1"/>
                </a:solidFill>
              </a:rPr>
              <a:t> en </a:t>
            </a:r>
            <a:r>
              <a:rPr lang="fr-BE" sz="1950" i="1" dirty="0" err="1">
                <a:solidFill>
                  <a:schemeClr val="tx1"/>
                </a:solidFill>
              </a:rPr>
              <a:t>controle</a:t>
            </a:r>
            <a:r>
              <a:rPr lang="fr-BE" sz="1950" i="1" dirty="0">
                <a:solidFill>
                  <a:schemeClr val="tx1"/>
                </a:solidFill>
              </a:rPr>
              <a:t> DNSH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A18A7A-8E70-952A-0384-DC9EBE5E973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/>
          </p:nvPr>
        </p:nvSpPr>
        <p:spPr>
          <a:xfrm>
            <a:off x="359532" y="843558"/>
            <a:ext cx="8424936" cy="3240360"/>
          </a:xfrm>
        </p:spPr>
        <p:txBody>
          <a:bodyPr>
            <a:normAutofit/>
          </a:bodyPr>
          <a:lstStyle/>
          <a:p>
            <a:pPr algn="just">
              <a:lnSpc>
                <a:spcPct val="107000"/>
              </a:lnSpc>
            </a:pPr>
            <a:r>
              <a:rPr lang="fr-BE" sz="1500" b="1" u="sng" dirty="0">
                <a:solidFill>
                  <a:srgbClr val="2E3D8C"/>
                </a:solidFill>
              </a:rPr>
              <a:t>Comment réaliser l’analyse DNSH du marché afin de déterminer les clauses techniques?</a:t>
            </a:r>
          </a:p>
          <a:p>
            <a:pPr algn="just">
              <a:lnSpc>
                <a:spcPct val="107000"/>
              </a:lnSpc>
            </a:pPr>
            <a:endParaRPr lang="fr-BE" sz="1500" dirty="0">
              <a:solidFill>
                <a:srgbClr val="2E3D8C"/>
              </a:solidFill>
            </a:endParaRPr>
          </a:p>
          <a:p>
            <a:pPr marL="34290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fr-BE" sz="1400" dirty="0">
                <a:solidFill>
                  <a:schemeClr val="bg1">
                    <a:lumMod val="50000"/>
                  </a:schemeClr>
                </a:solidFill>
                <a:ea typeface="+mj-ea"/>
              </a:rPr>
              <a:t>Vérifier que le marché respecte le règlement FEDER et tout engagement pris par la direction</a:t>
            </a:r>
          </a:p>
          <a:p>
            <a:pPr marL="882900" lvl="2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4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Respect des conditions d’exclusions et d’éligibilité</a:t>
            </a:r>
          </a:p>
          <a:p>
            <a:pPr marL="882900" lvl="2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4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Conditions contractuelles (protocoles de subvention)</a:t>
            </a:r>
          </a:p>
          <a:p>
            <a:pPr marL="882900" lvl="2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fr-BE" sz="1400" b="0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marL="342900" lvl="1" indent="-342900" algn="just">
              <a:lnSpc>
                <a:spcPct val="107000"/>
              </a:lnSpc>
              <a:buFont typeface="+mj-lt"/>
              <a:buAutoNum type="arabicPeriod" startAt="2"/>
            </a:pPr>
            <a:r>
              <a:rPr lang="fr-BE" sz="14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Vérifier que le marché ne présente aucun risque de préjudice important aux 6 objectifs environnementaux </a:t>
            </a:r>
          </a:p>
          <a:p>
            <a:pPr marL="882900" lvl="2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4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Au cas par cas, selon les spécificités du marché</a:t>
            </a:r>
          </a:p>
          <a:p>
            <a:pPr marL="882900" lvl="2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4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Respect des engagements de l’</a:t>
            </a:r>
            <a:r>
              <a:rPr lang="fr-BE" sz="1400" u="sng" dirty="0">
                <a:solidFill>
                  <a:schemeClr val="bg1">
                    <a:lumMod val="50000"/>
                  </a:schemeClr>
                </a:solidFill>
                <a:ea typeface="+mj-ea"/>
              </a:rPr>
              <a:t>auto-évaluation</a:t>
            </a:r>
            <a:r>
              <a:rPr lang="fr-BE" sz="14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 DNSH réalisée pour l’appel à projets</a:t>
            </a:r>
          </a:p>
        </p:txBody>
      </p:sp>
    </p:spTree>
    <p:extLst>
      <p:ext uri="{BB962C8B-B14F-4D97-AF65-F5344CB8AC3E}">
        <p14:creationId xmlns:p14="http://schemas.microsoft.com/office/powerpoint/2010/main" val="15511504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C1E9DC-2E1B-3E33-D578-7BC59FB6B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BE" sz="1950" dirty="0"/>
              <a:t>III. Suivi et contrôle DNSH / </a:t>
            </a:r>
            <a:r>
              <a:rPr lang="fr-BE" sz="1950" i="1" dirty="0" err="1">
                <a:solidFill>
                  <a:schemeClr val="tx1"/>
                </a:solidFill>
              </a:rPr>
              <a:t>Opvolging</a:t>
            </a:r>
            <a:r>
              <a:rPr lang="fr-BE" sz="1950" i="1" dirty="0">
                <a:solidFill>
                  <a:schemeClr val="tx1"/>
                </a:solidFill>
              </a:rPr>
              <a:t> en </a:t>
            </a:r>
            <a:r>
              <a:rPr lang="fr-BE" sz="1950" i="1" dirty="0" err="1">
                <a:solidFill>
                  <a:schemeClr val="tx1"/>
                </a:solidFill>
              </a:rPr>
              <a:t>controle</a:t>
            </a:r>
            <a:r>
              <a:rPr lang="fr-BE" sz="1950" i="1" dirty="0">
                <a:solidFill>
                  <a:schemeClr val="tx1"/>
                </a:solidFill>
              </a:rPr>
              <a:t> DNSH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A18A7A-8E70-952A-0384-DC9EBE5E973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/>
          </p:nvPr>
        </p:nvSpPr>
        <p:spPr>
          <a:xfrm>
            <a:off x="359532" y="843558"/>
            <a:ext cx="8424936" cy="3240360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07000"/>
              </a:lnSpc>
            </a:pPr>
            <a:r>
              <a:rPr lang="fr-BE" sz="1500" b="1" u="sng" dirty="0">
                <a:solidFill>
                  <a:srgbClr val="2E3D8C"/>
                </a:solidFill>
              </a:rPr>
              <a:t>Comment réaliser l’analyse DNSH? – Exemples</a:t>
            </a:r>
            <a:r>
              <a:rPr lang="fr-BE" sz="1500" dirty="0">
                <a:solidFill>
                  <a:srgbClr val="2E3D8C"/>
                </a:solidFill>
              </a:rPr>
              <a:t>                      </a:t>
            </a:r>
            <a:r>
              <a:rPr lang="fr-BE" sz="12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Transition vers une économie circulaire</a:t>
            </a:r>
          </a:p>
          <a:p>
            <a:pPr marL="342900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fr-BE" sz="1200" b="1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marL="342900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3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Condition DNSH à respecter</a:t>
            </a:r>
            <a:r>
              <a:rPr lang="fr-BE" sz="1200" dirty="0">
                <a:solidFill>
                  <a:schemeClr val="bg1">
                    <a:lumMod val="50000"/>
                  </a:schemeClr>
                </a:solidFill>
                <a:ea typeface="+mj-ea"/>
              </a:rPr>
              <a:t>: Préparation de min 70% (en poids) des déchets de construction et de démolition non dangereux produits sur chantier en vue du réemploi, recyclage et autres formules de valorisation de matière</a:t>
            </a:r>
          </a:p>
          <a:p>
            <a:pPr algn="just">
              <a:lnSpc>
                <a:spcPct val="107000"/>
              </a:lnSpc>
            </a:pPr>
            <a:endParaRPr lang="fr-BE" sz="1200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marL="342900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3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En phase de conception</a:t>
            </a:r>
            <a:r>
              <a:rPr lang="fr-BE" sz="1200" dirty="0">
                <a:solidFill>
                  <a:schemeClr val="bg1">
                    <a:lumMod val="50000"/>
                  </a:schemeClr>
                </a:solidFill>
                <a:ea typeface="+mj-ea"/>
              </a:rPr>
              <a:t>:</a:t>
            </a:r>
          </a:p>
          <a:p>
            <a:pPr marL="882900" lvl="2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2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Réalisation d’un inventaire « démolition et réemploi »</a:t>
            </a:r>
          </a:p>
          <a:p>
            <a:pPr marL="882900" lvl="2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2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Intégrer une clause technique avec l’exigence relative à la préparation des déchets non-dangereux</a:t>
            </a:r>
          </a:p>
          <a:p>
            <a:pPr marL="882900" lvl="2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2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Intégrer une clause technique précisant les matériaux dont le maître d’ouvrage souhaite rester propriétaire ou à réutiliser + inventaire transmis à l’adjudicataire</a:t>
            </a:r>
          </a:p>
          <a:p>
            <a:pPr marL="882900" lvl="2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fr-BE" sz="1200" b="0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marL="342900" lvl="1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300" b="1" dirty="0">
                <a:ea typeface="+mj-ea"/>
              </a:rPr>
              <a:t>Preuves</a:t>
            </a:r>
          </a:p>
          <a:p>
            <a:pPr marL="882900" lvl="2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2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Inventaire des matériaux</a:t>
            </a:r>
          </a:p>
          <a:p>
            <a:pPr marL="882900" lvl="2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2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Bordereaux de suivi de déchets</a:t>
            </a:r>
          </a:p>
          <a:p>
            <a:pPr marL="882900" lvl="2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2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Photos du matériau dans son site d’origine et après réemploi (si réemploi sur site)</a:t>
            </a:r>
          </a:p>
        </p:txBody>
      </p:sp>
      <p:pic>
        <p:nvPicPr>
          <p:cNvPr id="4" name="Graphic 3" descr="Recycleren met effen opvulling">
            <a:extLst>
              <a:ext uri="{FF2B5EF4-FFF2-40B4-BE49-F238E27FC236}">
                <a16:creationId xmlns:a16="http://schemas.microsoft.com/office/drawing/2014/main" id="{61B1FD60-F624-9F8F-02B1-E0CA2BBA43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04048" y="770821"/>
            <a:ext cx="473999" cy="47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677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C1E9DC-2E1B-3E33-D578-7BC59FB6B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BE" sz="1950" dirty="0"/>
              <a:t>III. Suivi et contrôle DNSH / </a:t>
            </a:r>
            <a:r>
              <a:rPr lang="fr-BE" sz="1950" i="1" dirty="0" err="1">
                <a:solidFill>
                  <a:schemeClr val="tx1"/>
                </a:solidFill>
              </a:rPr>
              <a:t>Opvolging</a:t>
            </a:r>
            <a:r>
              <a:rPr lang="fr-BE" sz="1950" i="1" dirty="0">
                <a:solidFill>
                  <a:schemeClr val="tx1"/>
                </a:solidFill>
              </a:rPr>
              <a:t> en </a:t>
            </a:r>
            <a:r>
              <a:rPr lang="fr-BE" sz="1950" i="1" dirty="0" err="1">
                <a:solidFill>
                  <a:schemeClr val="tx1"/>
                </a:solidFill>
              </a:rPr>
              <a:t>controle</a:t>
            </a:r>
            <a:r>
              <a:rPr lang="fr-BE" sz="1950" i="1" dirty="0">
                <a:solidFill>
                  <a:schemeClr val="tx1"/>
                </a:solidFill>
              </a:rPr>
              <a:t> DNSH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A18A7A-8E70-952A-0384-DC9EBE5E973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/>
          </p:nvPr>
        </p:nvSpPr>
        <p:spPr>
          <a:xfrm>
            <a:off x="359532" y="843558"/>
            <a:ext cx="8424936" cy="3240360"/>
          </a:xfrm>
        </p:spPr>
        <p:txBody>
          <a:bodyPr>
            <a:normAutofit/>
          </a:bodyPr>
          <a:lstStyle/>
          <a:p>
            <a:pPr algn="just">
              <a:lnSpc>
                <a:spcPct val="107000"/>
              </a:lnSpc>
            </a:pPr>
            <a:r>
              <a:rPr lang="fr-BE" sz="1500" b="1" u="sng" dirty="0">
                <a:solidFill>
                  <a:srgbClr val="2E3D8C"/>
                </a:solidFill>
              </a:rPr>
              <a:t>Comment réaliser l’analyse DNSH? – Exemples</a:t>
            </a:r>
            <a:r>
              <a:rPr lang="fr-BE" sz="1500" dirty="0">
                <a:solidFill>
                  <a:srgbClr val="2E3D8C"/>
                </a:solidFill>
              </a:rPr>
              <a:t>                      </a:t>
            </a:r>
            <a:r>
              <a:rPr lang="fr-BE" sz="12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Adaptation au changement climatique</a:t>
            </a:r>
          </a:p>
          <a:p>
            <a:pPr algn="just">
              <a:lnSpc>
                <a:spcPct val="107000"/>
              </a:lnSpc>
            </a:pPr>
            <a:endParaRPr lang="fr-BE" sz="1200" b="1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marL="342900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3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Condition DNSH à respecter</a:t>
            </a:r>
            <a:r>
              <a:rPr lang="fr-BE" sz="1200" dirty="0">
                <a:solidFill>
                  <a:schemeClr val="bg1">
                    <a:lumMod val="50000"/>
                  </a:schemeClr>
                </a:solidFill>
                <a:ea typeface="+mj-ea"/>
              </a:rPr>
              <a:t>: Identification des aléas, analyse des risques climatiques, identification des solutions d’adaptation et mise en place de solutions d’adaptation</a:t>
            </a:r>
          </a:p>
          <a:p>
            <a:pPr algn="just">
              <a:lnSpc>
                <a:spcPct val="107000"/>
              </a:lnSpc>
            </a:pPr>
            <a:endParaRPr lang="fr-BE" sz="1200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marL="342900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3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En phase de conception</a:t>
            </a:r>
            <a:r>
              <a:rPr lang="fr-BE" sz="1200" dirty="0">
                <a:solidFill>
                  <a:schemeClr val="bg1">
                    <a:lumMod val="50000"/>
                  </a:schemeClr>
                </a:solidFill>
                <a:ea typeface="+mj-ea"/>
              </a:rPr>
              <a:t>:</a:t>
            </a:r>
          </a:p>
          <a:p>
            <a:pPr marL="882900" lvl="2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2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Réaliser une étude d’adaptation (cartographie des risques et liste des solutions d’adaptation)</a:t>
            </a:r>
          </a:p>
          <a:p>
            <a:pPr marL="1170900" lvl="4" indent="-342900" algn="just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fr-BE" sz="10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Par ex.: Vagues de chaleur </a:t>
            </a:r>
            <a:r>
              <a:rPr lang="fr-BE" sz="1000" b="0" dirty="0">
                <a:solidFill>
                  <a:schemeClr val="bg1">
                    <a:lumMod val="50000"/>
                  </a:schemeClr>
                </a:solidFill>
                <a:ea typeface="+mj-ea"/>
                <a:sym typeface="Wingdings" panose="05000000000000000000" pitchFamily="2" charset="2"/>
              </a:rPr>
              <a:t> </a:t>
            </a:r>
            <a:r>
              <a:rPr lang="fr-BE" sz="10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Mise en place de protections solaires extérieures</a:t>
            </a:r>
          </a:p>
          <a:p>
            <a:pPr marL="882900" lvl="2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2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Intégrer des clauses techniques correspondantes</a:t>
            </a:r>
          </a:p>
          <a:p>
            <a:pPr marL="342900" lvl="1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300" b="1" dirty="0">
                <a:ea typeface="+mj-ea"/>
              </a:rPr>
              <a:t>Preuves</a:t>
            </a:r>
          </a:p>
          <a:p>
            <a:pPr marL="882900" lvl="2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2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Étude d’adaptation</a:t>
            </a:r>
          </a:p>
          <a:p>
            <a:pPr marL="882900" lvl="2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2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Fiches techniques relatives aux protections solaires extérieures</a:t>
            </a:r>
          </a:p>
        </p:txBody>
      </p:sp>
      <p:pic>
        <p:nvPicPr>
          <p:cNvPr id="5" name="Graphic 4" descr="Golf met effen opvulling">
            <a:extLst>
              <a:ext uri="{FF2B5EF4-FFF2-40B4-BE49-F238E27FC236}">
                <a16:creationId xmlns:a16="http://schemas.microsoft.com/office/drawing/2014/main" id="{335A3708-4646-2089-E776-3CBB10BE23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64088" y="789552"/>
            <a:ext cx="470482" cy="470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0336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C1E9DC-2E1B-3E33-D578-7BC59FB6B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BE" sz="1950" dirty="0"/>
              <a:t>III. Suivi et contrôle DNSH / </a:t>
            </a:r>
            <a:r>
              <a:rPr lang="fr-BE" sz="1950" i="1" dirty="0" err="1">
                <a:solidFill>
                  <a:schemeClr val="tx1"/>
                </a:solidFill>
              </a:rPr>
              <a:t>Opvolging</a:t>
            </a:r>
            <a:r>
              <a:rPr lang="fr-BE" sz="1950" i="1" dirty="0">
                <a:solidFill>
                  <a:schemeClr val="tx1"/>
                </a:solidFill>
              </a:rPr>
              <a:t> en </a:t>
            </a:r>
            <a:r>
              <a:rPr lang="fr-BE" sz="1950" i="1" dirty="0" err="1">
                <a:solidFill>
                  <a:schemeClr val="tx1"/>
                </a:solidFill>
              </a:rPr>
              <a:t>controle</a:t>
            </a:r>
            <a:r>
              <a:rPr lang="fr-BE" sz="1950" i="1" dirty="0">
                <a:solidFill>
                  <a:schemeClr val="tx1"/>
                </a:solidFill>
              </a:rPr>
              <a:t> DNSH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A18A7A-8E70-952A-0384-DC9EBE5E973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/>
          </p:nvPr>
        </p:nvSpPr>
        <p:spPr>
          <a:xfrm>
            <a:off x="359532" y="843558"/>
            <a:ext cx="8424936" cy="3240360"/>
          </a:xfrm>
        </p:spPr>
        <p:txBody>
          <a:bodyPr>
            <a:normAutofit lnSpcReduction="10000"/>
          </a:bodyPr>
          <a:lstStyle/>
          <a:p>
            <a:pPr>
              <a:lnSpc>
                <a:spcPct val="107000"/>
              </a:lnSpc>
            </a:pPr>
            <a:r>
              <a:rPr lang="fr-BE" sz="1500" b="1" u="sng" dirty="0">
                <a:solidFill>
                  <a:srgbClr val="2E3D8C"/>
                </a:solidFill>
              </a:rPr>
              <a:t>Comment réaliser l’analyse DNSH? – Exemple pour projets numérique</a:t>
            </a:r>
            <a:r>
              <a:rPr lang="fr-BE" sz="1500" dirty="0">
                <a:solidFill>
                  <a:srgbClr val="2E3D8C"/>
                </a:solidFill>
              </a:rPr>
              <a:t>   </a:t>
            </a:r>
          </a:p>
          <a:p>
            <a:pPr>
              <a:lnSpc>
                <a:spcPct val="107000"/>
              </a:lnSpc>
            </a:pPr>
            <a:r>
              <a:rPr lang="fr-BE" sz="500" dirty="0">
                <a:solidFill>
                  <a:srgbClr val="2E3D8C"/>
                </a:solidFill>
              </a:rPr>
              <a:t>  </a:t>
            </a:r>
          </a:p>
          <a:p>
            <a:pPr>
              <a:lnSpc>
                <a:spcPct val="107000"/>
              </a:lnSpc>
            </a:pPr>
            <a:r>
              <a:rPr lang="fr-BE" sz="12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          Atténuation du changement climatique</a:t>
            </a:r>
          </a:p>
          <a:p>
            <a:pPr algn="just">
              <a:lnSpc>
                <a:spcPct val="107000"/>
              </a:lnSpc>
            </a:pPr>
            <a:endParaRPr lang="fr-BE" sz="1200" b="1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marL="342900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3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Condition DNSH à respecter</a:t>
            </a:r>
            <a:r>
              <a:rPr lang="fr-BE" sz="1200" dirty="0">
                <a:solidFill>
                  <a:schemeClr val="bg1">
                    <a:lumMod val="50000"/>
                  </a:schemeClr>
                </a:solidFill>
                <a:ea typeface="+mj-ea"/>
              </a:rPr>
              <a:t>: Efficacité énergétique maximale du matériel « hardware », des logiciels et des centres de données</a:t>
            </a:r>
          </a:p>
          <a:p>
            <a:pPr algn="just">
              <a:lnSpc>
                <a:spcPct val="107000"/>
              </a:lnSpc>
            </a:pPr>
            <a:endParaRPr lang="fr-BE" sz="1200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marL="342900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3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En phase de conception</a:t>
            </a:r>
            <a:r>
              <a:rPr lang="fr-BE" sz="1200" dirty="0">
                <a:solidFill>
                  <a:schemeClr val="bg1">
                    <a:lumMod val="50000"/>
                  </a:schemeClr>
                </a:solidFill>
                <a:ea typeface="+mj-ea"/>
              </a:rPr>
              <a:t>:</a:t>
            </a:r>
          </a:p>
          <a:p>
            <a:pPr marL="882900" lvl="2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2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Préparer une vue d'ensemble catégorisée de la consommation d'énergie et des principaux consommateurs d'énergie.</a:t>
            </a:r>
          </a:p>
          <a:p>
            <a:pPr marL="882900" lvl="2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2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Sur la base des informations disponibles, choisir d'autres équipements, logiciels, centres de données, etc.</a:t>
            </a:r>
          </a:p>
          <a:p>
            <a:pPr marL="342900" lvl="1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300" b="1" dirty="0">
                <a:ea typeface="+mj-ea"/>
              </a:rPr>
              <a:t>Preuves</a:t>
            </a:r>
          </a:p>
          <a:p>
            <a:pPr marL="882900" lvl="2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2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Aperçu de la consommation énergétique</a:t>
            </a:r>
          </a:p>
          <a:p>
            <a:pPr marL="882900" lvl="2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2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Rapports comparatifs montrant que des options plus efficaces ont été étudiées et introduites le cas échéant</a:t>
            </a:r>
          </a:p>
        </p:txBody>
      </p:sp>
      <p:pic>
        <p:nvPicPr>
          <p:cNvPr id="4" name="Graphic 3" descr="Windturbines met effen opvulling">
            <a:extLst>
              <a:ext uri="{FF2B5EF4-FFF2-40B4-BE49-F238E27FC236}">
                <a16:creationId xmlns:a16="http://schemas.microsoft.com/office/drawing/2014/main" id="{0A5B020E-A514-6351-E6C8-96B6699E9B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9552" y="1203598"/>
            <a:ext cx="315906" cy="28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9681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C1E9DC-2E1B-3E33-D578-7BC59FB6B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BE" sz="1950" dirty="0"/>
              <a:t>III. Suivi et contrôle DNSH / </a:t>
            </a:r>
            <a:r>
              <a:rPr lang="fr-BE" sz="1950" i="1" dirty="0" err="1">
                <a:solidFill>
                  <a:schemeClr val="tx1"/>
                </a:solidFill>
              </a:rPr>
              <a:t>Opvolging</a:t>
            </a:r>
            <a:r>
              <a:rPr lang="fr-BE" sz="1950" i="1" dirty="0">
                <a:solidFill>
                  <a:schemeClr val="tx1"/>
                </a:solidFill>
              </a:rPr>
              <a:t> en </a:t>
            </a:r>
            <a:r>
              <a:rPr lang="fr-BE" sz="1950" i="1" dirty="0" err="1">
                <a:solidFill>
                  <a:schemeClr val="tx1"/>
                </a:solidFill>
              </a:rPr>
              <a:t>controle</a:t>
            </a:r>
            <a:r>
              <a:rPr lang="fr-BE" sz="1950" i="1" dirty="0">
                <a:solidFill>
                  <a:schemeClr val="tx1"/>
                </a:solidFill>
              </a:rPr>
              <a:t> DNSH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A18A7A-8E70-952A-0384-DC9EBE5E973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/>
          </p:nvPr>
        </p:nvSpPr>
        <p:spPr>
          <a:xfrm>
            <a:off x="359532" y="843558"/>
            <a:ext cx="8424936" cy="324036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07000"/>
              </a:lnSpc>
            </a:pPr>
            <a:r>
              <a:rPr lang="fr-BE" sz="1500" b="1" u="sng" dirty="0">
                <a:solidFill>
                  <a:srgbClr val="2E3D8C"/>
                </a:solidFill>
              </a:rPr>
              <a:t>Suivi du respect du principe DNSH pendant l’exécution du projet</a:t>
            </a:r>
            <a:endParaRPr lang="fr-BE" sz="500" dirty="0">
              <a:solidFill>
                <a:srgbClr val="2E3D8C"/>
              </a:solidFill>
            </a:endParaRPr>
          </a:p>
          <a:p>
            <a:pPr algn="just">
              <a:lnSpc>
                <a:spcPct val="107000"/>
              </a:lnSpc>
            </a:pPr>
            <a:endParaRPr lang="fr-BE" sz="800" b="1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marL="171450" indent="-1714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4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QUOI?</a:t>
            </a:r>
          </a:p>
          <a:p>
            <a:pPr marL="711450" lvl="2" indent="-1714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3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Vérifier si les conditions DNSH ont été respectées</a:t>
            </a:r>
          </a:p>
          <a:p>
            <a:pPr marL="711450" lvl="2" indent="-1714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3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Vérifier s’il y a des circonstances ou des éléments qui ont changé et qui pourraient modifier l’analyse DNSH</a:t>
            </a:r>
          </a:p>
          <a:p>
            <a:pPr marL="171450" lvl="1" indent="-1714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400" b="1" dirty="0">
                <a:ea typeface="+mj-ea"/>
              </a:rPr>
              <a:t>QUAND?</a:t>
            </a:r>
            <a:endParaRPr lang="fr-BE" sz="1400" dirty="0">
              <a:ea typeface="+mj-ea"/>
            </a:endParaRPr>
          </a:p>
          <a:p>
            <a:pPr marL="711450" lvl="2" indent="-1714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3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Par le biais du suivi général du projet/marché public</a:t>
            </a:r>
          </a:p>
          <a:p>
            <a:pPr marL="711450" lvl="2" indent="-1714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3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Par ex.: réunion de suivi de chantier; réunions de coordination pour le développement / accompagnement numérique</a:t>
            </a:r>
          </a:p>
          <a:p>
            <a:pPr lvl="2" indent="0" algn="just">
              <a:lnSpc>
                <a:spcPct val="107000"/>
              </a:lnSpc>
            </a:pPr>
            <a:endParaRPr lang="fr-BE" sz="1300" b="0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marL="171450" lvl="1" indent="-1714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400" b="1" dirty="0">
                <a:ea typeface="+mj-ea"/>
              </a:rPr>
              <a:t>COMMENT?</a:t>
            </a:r>
          </a:p>
          <a:p>
            <a:pPr marL="711450" lvl="2" indent="-1714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200" b="0" u="sng" dirty="0">
                <a:solidFill>
                  <a:schemeClr val="bg1">
                    <a:lumMod val="50000"/>
                  </a:schemeClr>
                </a:solidFill>
                <a:ea typeface="+mj-ea"/>
              </a:rPr>
              <a:t>Contrôles documentaires</a:t>
            </a:r>
            <a:endParaRPr lang="fr-BE" sz="1200" b="0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marL="999450" lvl="4" indent="-171450" algn="just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fr-BE" sz="10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Déclarations sur l’honneur attestant de la conformité du projet avec le DNSH à différentes étapes du projet</a:t>
            </a:r>
          </a:p>
          <a:p>
            <a:pPr marL="999450" lvl="4" indent="-171450" algn="just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fr-BE" sz="10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Formulaires d’analyse DNSH mis à jour régulièrement par le bénéficiaire</a:t>
            </a:r>
          </a:p>
          <a:p>
            <a:pPr marL="999450" lvl="4" indent="-171450" algn="just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fr-BE" sz="10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Autres pièces justificatives transmises par les adjudicataires du marché public ou les lauréats de l’appel à projets (par ex. permis d’environnement, fiches techniques, …)</a:t>
            </a:r>
          </a:p>
          <a:p>
            <a:pPr marL="711450" lvl="3" indent="-1714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200" b="0" u="sng" dirty="0">
                <a:solidFill>
                  <a:schemeClr val="bg1">
                    <a:lumMod val="50000"/>
                  </a:schemeClr>
                </a:solidFill>
                <a:ea typeface="+mj-ea"/>
              </a:rPr>
              <a:t>Contrôles de terrain</a:t>
            </a:r>
            <a:endParaRPr lang="fr-BE" sz="1200" b="0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marL="999450" lvl="4" indent="-171450" algn="just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fr-BE" sz="12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Réunions avec les adjudicataires de marchés publics ou les lauréats d’appels à projets</a:t>
            </a:r>
          </a:p>
          <a:p>
            <a:pPr marL="999450" lvl="4" indent="-171450" algn="just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fr-BE" sz="12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Visites sur le terrain</a:t>
            </a:r>
          </a:p>
        </p:txBody>
      </p:sp>
      <p:pic>
        <p:nvPicPr>
          <p:cNvPr id="6" name="Graphic 5" descr="Waarschuwing met effen opvulling">
            <a:extLst>
              <a:ext uri="{FF2B5EF4-FFF2-40B4-BE49-F238E27FC236}">
                <a16:creationId xmlns:a16="http://schemas.microsoft.com/office/drawing/2014/main" id="{C9FA0D4D-7336-D289-C87E-4EE5A3B19A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51920" y="4137924"/>
            <a:ext cx="554360" cy="554360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0EBE8646-DD05-7DA9-5307-A3D7CC19EBA6}"/>
              </a:ext>
            </a:extLst>
          </p:cNvPr>
          <p:cNvSpPr txBox="1"/>
          <p:nvPr/>
        </p:nvSpPr>
        <p:spPr>
          <a:xfrm>
            <a:off x="4406280" y="4230438"/>
            <a:ext cx="45790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b="1" u="sng" dirty="0">
                <a:latin typeface="Arial" panose="020B0604020202020204" pitchFamily="34" charset="0"/>
                <a:cs typeface="Arial" panose="020B0604020202020204" pitchFamily="34" charset="0"/>
              </a:rPr>
              <a:t>Garder les preuves!</a:t>
            </a:r>
          </a:p>
        </p:txBody>
      </p:sp>
    </p:spTree>
    <p:extLst>
      <p:ext uri="{BB962C8B-B14F-4D97-AF65-F5344CB8AC3E}">
        <p14:creationId xmlns:p14="http://schemas.microsoft.com/office/powerpoint/2010/main" val="5172663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C1E9DC-2E1B-3E33-D578-7BC59FB6B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BE" sz="1950" dirty="0"/>
              <a:t>IV. Déviation et rattrapage / </a:t>
            </a:r>
            <a:r>
              <a:rPr lang="fr-BE" sz="1950" i="1" dirty="0" err="1">
                <a:solidFill>
                  <a:schemeClr val="tx1"/>
                </a:solidFill>
              </a:rPr>
              <a:t>Afwijking</a:t>
            </a:r>
            <a:r>
              <a:rPr lang="fr-BE" sz="1950" i="1" dirty="0">
                <a:solidFill>
                  <a:schemeClr val="tx1"/>
                </a:solidFill>
              </a:rPr>
              <a:t> en </a:t>
            </a:r>
            <a:r>
              <a:rPr lang="fr-BE" sz="1950" i="1" dirty="0" err="1">
                <a:solidFill>
                  <a:schemeClr val="tx1"/>
                </a:solidFill>
              </a:rPr>
              <a:t>inhalen</a:t>
            </a:r>
            <a:endParaRPr lang="fr-BE" sz="1950" i="1" dirty="0">
              <a:solidFill>
                <a:schemeClr val="tx1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A18A7A-8E70-952A-0384-DC9EBE5E973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/>
          </p:nvPr>
        </p:nvSpPr>
        <p:spPr>
          <a:xfrm>
            <a:off x="359532" y="843558"/>
            <a:ext cx="8424936" cy="3240360"/>
          </a:xfrm>
        </p:spPr>
        <p:txBody>
          <a:bodyPr>
            <a:normAutofit/>
          </a:bodyPr>
          <a:lstStyle/>
          <a:p>
            <a:pPr algn="just">
              <a:lnSpc>
                <a:spcPct val="107000"/>
              </a:lnSpc>
            </a:pPr>
            <a:endParaRPr lang="fr-BE" sz="1200" b="1" dirty="0">
              <a:solidFill>
                <a:srgbClr val="2E3D8C"/>
              </a:solidFill>
            </a:endParaRPr>
          </a:p>
          <a:p>
            <a:pPr algn="just">
              <a:lnSpc>
                <a:spcPct val="107000"/>
              </a:lnSpc>
            </a:pPr>
            <a:r>
              <a:rPr lang="fr-BE" sz="1200" b="1" dirty="0">
                <a:solidFill>
                  <a:srgbClr val="2E3D8C"/>
                </a:solidFill>
              </a:rPr>
              <a:t>Mon projet est déjà bien avancé, quid si toutes les étapes décrites n’ont pas été strictement respectées ?</a:t>
            </a:r>
          </a:p>
          <a:p>
            <a:pPr algn="just">
              <a:lnSpc>
                <a:spcPct val="107000"/>
              </a:lnSpc>
            </a:pPr>
            <a:endParaRPr lang="fr-BE" sz="1200" b="1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marL="342900" indent="-342900" algn="just">
              <a:lnSpc>
                <a:spcPct val="107000"/>
              </a:lnSpc>
              <a:buAutoNum type="arabicParenR"/>
            </a:pPr>
            <a:r>
              <a:rPr lang="fr-BE" sz="13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Identifier s’il y a un risque de non-conformité avec le principe DNSH</a:t>
            </a:r>
          </a:p>
          <a:p>
            <a:pPr marL="342900" indent="-342900" algn="just">
              <a:lnSpc>
                <a:spcPct val="107000"/>
              </a:lnSpc>
              <a:buAutoNum type="arabicParenR"/>
            </a:pPr>
            <a:r>
              <a:rPr lang="fr-BE" sz="13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Prendre contact avec la direction FEDER</a:t>
            </a:r>
          </a:p>
          <a:p>
            <a:pPr marL="342900" indent="-342900" algn="just">
              <a:lnSpc>
                <a:spcPct val="107000"/>
              </a:lnSpc>
              <a:buAutoNum type="arabicParenR"/>
            </a:pPr>
            <a:r>
              <a:rPr lang="fr-BE" sz="13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Pour la suite du projet, veiller à suivre les recommandations présentées</a:t>
            </a:r>
          </a:p>
          <a:p>
            <a:pPr marL="342900" indent="-342900" algn="just">
              <a:lnSpc>
                <a:spcPct val="107000"/>
              </a:lnSpc>
              <a:buAutoNum type="arabicParenR"/>
            </a:pPr>
            <a:r>
              <a:rPr lang="fr-BE" sz="13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Envisager des mesures de correction</a:t>
            </a:r>
          </a:p>
          <a:p>
            <a:pPr marL="342900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fr-BE" sz="1300" b="1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algn="just">
              <a:lnSpc>
                <a:spcPct val="107000"/>
              </a:lnSpc>
            </a:pPr>
            <a:endParaRPr lang="fr-BE" sz="1200" b="1" u="sng" dirty="0">
              <a:solidFill>
                <a:srgbClr val="2E3D8C"/>
              </a:solidFill>
            </a:endParaRPr>
          </a:p>
          <a:p>
            <a:pPr algn="just">
              <a:lnSpc>
                <a:spcPct val="107000"/>
              </a:lnSpc>
            </a:pPr>
            <a:endParaRPr lang="fr-BE" sz="1200" b="1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algn="just">
              <a:lnSpc>
                <a:spcPct val="107000"/>
              </a:lnSpc>
            </a:pPr>
            <a:endParaRPr lang="fr-BE" sz="1200" b="1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algn="just">
              <a:lnSpc>
                <a:spcPct val="107000"/>
              </a:lnSpc>
            </a:pPr>
            <a:endParaRPr lang="fr-BE" sz="1200" dirty="0">
              <a:solidFill>
                <a:srgbClr val="2E3D8C"/>
              </a:solidFill>
            </a:endParaRPr>
          </a:p>
          <a:p>
            <a:pPr algn="just">
              <a:lnSpc>
                <a:spcPct val="107000"/>
              </a:lnSpc>
            </a:pPr>
            <a:endParaRPr lang="fr-BE" sz="1200" dirty="0">
              <a:solidFill>
                <a:srgbClr val="2E3D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63266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C1E9DC-2E1B-3E33-D578-7BC59FB6B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BE" sz="1950" dirty="0"/>
              <a:t>IV. Déviation et rattrapage / </a:t>
            </a:r>
            <a:r>
              <a:rPr lang="fr-BE" sz="1950" i="1" dirty="0" err="1">
                <a:solidFill>
                  <a:schemeClr val="tx1"/>
                </a:solidFill>
              </a:rPr>
              <a:t>Afwijking</a:t>
            </a:r>
            <a:r>
              <a:rPr lang="fr-BE" sz="1950" i="1" dirty="0">
                <a:solidFill>
                  <a:schemeClr val="tx1"/>
                </a:solidFill>
              </a:rPr>
              <a:t> en </a:t>
            </a:r>
            <a:r>
              <a:rPr lang="fr-BE" sz="1950" i="1" dirty="0" err="1">
                <a:solidFill>
                  <a:schemeClr val="tx1"/>
                </a:solidFill>
              </a:rPr>
              <a:t>inhalen</a:t>
            </a:r>
            <a:endParaRPr lang="fr-BE" sz="1950" i="1" dirty="0">
              <a:solidFill>
                <a:schemeClr val="tx1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A18A7A-8E70-952A-0384-DC9EBE5E973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/>
          </p:nvPr>
        </p:nvSpPr>
        <p:spPr>
          <a:xfrm>
            <a:off x="359532" y="843558"/>
            <a:ext cx="8424936" cy="3240360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07000"/>
              </a:lnSpc>
            </a:pPr>
            <a:r>
              <a:rPr lang="fr-BE" sz="1200" b="1" dirty="0">
                <a:solidFill>
                  <a:srgbClr val="2E3D8C"/>
                </a:solidFill>
              </a:rPr>
              <a:t>A quoi faut-il absolument faire attention ?</a:t>
            </a:r>
          </a:p>
          <a:p>
            <a:pPr algn="just">
              <a:lnSpc>
                <a:spcPct val="107000"/>
              </a:lnSpc>
            </a:pPr>
            <a:endParaRPr lang="fr-BE" sz="1200" b="1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marL="342900" indent="-342900" algn="just">
              <a:lnSpc>
                <a:spcPct val="107000"/>
              </a:lnSpc>
              <a:buAutoNum type="arabicParenR"/>
            </a:pPr>
            <a:r>
              <a:rPr lang="fr-BE" sz="13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Respecter les engagements de la Région et le règlement FEDER</a:t>
            </a:r>
          </a:p>
          <a:p>
            <a:pPr algn="just">
              <a:lnSpc>
                <a:spcPct val="107000"/>
              </a:lnSpc>
            </a:pPr>
            <a:r>
              <a:rPr lang="fr-BE" sz="13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En cas de doute, contactez la direction FEDER</a:t>
            </a:r>
          </a:p>
          <a:p>
            <a:pPr algn="just">
              <a:lnSpc>
                <a:spcPct val="107000"/>
              </a:lnSpc>
            </a:pPr>
            <a:endParaRPr lang="fr-BE" sz="1300" b="1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algn="just">
              <a:lnSpc>
                <a:spcPct val="107000"/>
              </a:lnSpc>
            </a:pPr>
            <a:r>
              <a:rPr lang="fr-BE" sz="13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Attention particulière : </a:t>
            </a:r>
          </a:p>
          <a:p>
            <a:pPr marL="342900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3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70% (en poids) des déchets de construction et de démolition non dangereux produits sur chantier en vue du réemploi, recyclage et autres formules de valorisation de matière</a:t>
            </a:r>
          </a:p>
          <a:p>
            <a:pPr marL="342900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3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Pas d’utilisation de combustibles fossiles (installation de chaudière au gaz, …)</a:t>
            </a:r>
          </a:p>
          <a:p>
            <a:pPr marL="342900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fr-BE" sz="1300" b="1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algn="just">
              <a:lnSpc>
                <a:spcPct val="107000"/>
              </a:lnSpc>
            </a:pPr>
            <a:r>
              <a:rPr lang="fr-BE" sz="13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2) Se poser la question pour chacun des objectifs environnementaux</a:t>
            </a:r>
          </a:p>
          <a:p>
            <a:pPr algn="just">
              <a:lnSpc>
                <a:spcPct val="107000"/>
              </a:lnSpc>
            </a:pPr>
            <a:r>
              <a:rPr lang="fr-BE" sz="13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Est-ce qu’il existe un risque de préjudice important ? -&gt; Réaliser une analyse de risques proportionnée</a:t>
            </a:r>
          </a:p>
          <a:p>
            <a:pPr algn="just">
              <a:lnSpc>
                <a:spcPct val="107000"/>
              </a:lnSpc>
            </a:pPr>
            <a:endParaRPr lang="fr-BE" sz="1300" b="1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algn="just">
              <a:lnSpc>
                <a:spcPct val="107000"/>
              </a:lnSpc>
            </a:pPr>
            <a:r>
              <a:rPr lang="fr-BE" sz="13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3) Assurer le suivi du respect du principe DNSH pendant l’exécution</a:t>
            </a:r>
          </a:p>
          <a:p>
            <a:pPr algn="just">
              <a:lnSpc>
                <a:spcPct val="107000"/>
              </a:lnSpc>
            </a:pPr>
            <a:endParaRPr lang="fr-BE" sz="1200" b="1" u="sng" dirty="0">
              <a:solidFill>
                <a:srgbClr val="2E3D8C"/>
              </a:solidFill>
            </a:endParaRPr>
          </a:p>
          <a:p>
            <a:pPr algn="just">
              <a:lnSpc>
                <a:spcPct val="107000"/>
              </a:lnSpc>
            </a:pPr>
            <a:endParaRPr lang="fr-BE" sz="1200" b="1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algn="just">
              <a:lnSpc>
                <a:spcPct val="107000"/>
              </a:lnSpc>
            </a:pPr>
            <a:endParaRPr lang="fr-BE" sz="1200" b="1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algn="just">
              <a:lnSpc>
                <a:spcPct val="107000"/>
              </a:lnSpc>
            </a:pPr>
            <a:endParaRPr lang="fr-BE" sz="1200" dirty="0">
              <a:solidFill>
                <a:srgbClr val="2E3D8C"/>
              </a:solidFill>
            </a:endParaRPr>
          </a:p>
          <a:p>
            <a:pPr algn="just">
              <a:lnSpc>
                <a:spcPct val="107000"/>
              </a:lnSpc>
            </a:pPr>
            <a:endParaRPr lang="fr-BE" sz="1200" dirty="0">
              <a:solidFill>
                <a:srgbClr val="2E3D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70994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C1E9DC-2E1B-3E33-D578-7BC59FB6B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BE" sz="1950" dirty="0"/>
              <a:t>IV. Déviation et rattrapage / </a:t>
            </a:r>
            <a:r>
              <a:rPr lang="fr-BE" sz="1950" i="1" dirty="0" err="1">
                <a:solidFill>
                  <a:schemeClr val="tx1"/>
                </a:solidFill>
              </a:rPr>
              <a:t>Afwijking</a:t>
            </a:r>
            <a:r>
              <a:rPr lang="fr-BE" sz="1950" i="1" dirty="0">
                <a:solidFill>
                  <a:schemeClr val="tx1"/>
                </a:solidFill>
              </a:rPr>
              <a:t> en </a:t>
            </a:r>
            <a:r>
              <a:rPr lang="fr-BE" sz="1950" i="1" dirty="0" err="1">
                <a:solidFill>
                  <a:schemeClr val="tx1"/>
                </a:solidFill>
              </a:rPr>
              <a:t>inhalen</a:t>
            </a:r>
            <a:endParaRPr lang="fr-BE" sz="1950" i="1" dirty="0">
              <a:solidFill>
                <a:schemeClr val="tx1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A18A7A-8E70-952A-0384-DC9EBE5E973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/>
          </p:nvPr>
        </p:nvSpPr>
        <p:spPr>
          <a:xfrm>
            <a:off x="359532" y="843558"/>
            <a:ext cx="8424936" cy="3240360"/>
          </a:xfrm>
        </p:spPr>
        <p:txBody>
          <a:bodyPr>
            <a:normAutofit/>
          </a:bodyPr>
          <a:lstStyle/>
          <a:p>
            <a:pPr algn="just">
              <a:lnSpc>
                <a:spcPct val="107000"/>
              </a:lnSpc>
            </a:pPr>
            <a:r>
              <a:rPr lang="fr-BE" sz="1200" b="1" dirty="0">
                <a:solidFill>
                  <a:srgbClr val="2E3D8C"/>
                </a:solidFill>
              </a:rPr>
              <a:t>Que faire si une non-conformité est détectée ?</a:t>
            </a:r>
          </a:p>
          <a:p>
            <a:pPr algn="just">
              <a:lnSpc>
                <a:spcPct val="107000"/>
              </a:lnSpc>
            </a:pPr>
            <a:endParaRPr lang="fr-BE" sz="1200" b="1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algn="just">
              <a:lnSpc>
                <a:spcPct val="107000"/>
              </a:lnSpc>
            </a:pPr>
            <a:r>
              <a:rPr lang="fr-BE" sz="1200" b="1" u="sng" dirty="0">
                <a:solidFill>
                  <a:srgbClr val="2E3D8C"/>
                </a:solidFill>
              </a:rPr>
              <a:t>Lorsque vous détectez une non-conformité :</a:t>
            </a:r>
          </a:p>
          <a:p>
            <a:pPr algn="just">
              <a:lnSpc>
                <a:spcPct val="107000"/>
              </a:lnSpc>
            </a:pPr>
            <a:endParaRPr lang="fr-BE" sz="1200" b="1" u="sng" dirty="0">
              <a:solidFill>
                <a:srgbClr val="2E3D8C"/>
              </a:solidFill>
            </a:endParaRPr>
          </a:p>
          <a:p>
            <a:pPr marL="342900" indent="-342900" algn="just">
              <a:lnSpc>
                <a:spcPct val="107000"/>
              </a:lnSpc>
              <a:buAutoNum type="arabicParenR"/>
            </a:pPr>
            <a:r>
              <a:rPr lang="fr-BE" sz="12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Prendre contact avec la direction FEDER</a:t>
            </a:r>
          </a:p>
          <a:p>
            <a:pPr marL="342900" indent="-342900" algn="just">
              <a:lnSpc>
                <a:spcPct val="107000"/>
              </a:lnSpc>
              <a:buAutoNum type="arabicParenR"/>
            </a:pPr>
            <a:r>
              <a:rPr lang="fr-BE" sz="12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Envisager des mesures de correction</a:t>
            </a:r>
          </a:p>
          <a:p>
            <a:pPr marL="342900" indent="-342900" algn="just">
              <a:lnSpc>
                <a:spcPct val="107000"/>
              </a:lnSpc>
              <a:buAutoNum type="arabicParenR"/>
            </a:pPr>
            <a:r>
              <a:rPr lang="fr-BE" sz="12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Identifier un responsable de la mise en œuvre de ces mesures</a:t>
            </a:r>
          </a:p>
          <a:p>
            <a:pPr marL="342900" indent="-342900" algn="just">
              <a:lnSpc>
                <a:spcPct val="107000"/>
              </a:lnSpc>
              <a:buAutoNum type="arabicParenR"/>
            </a:pPr>
            <a:endParaRPr lang="fr-BE" sz="1200" b="1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algn="just">
              <a:lnSpc>
                <a:spcPct val="107000"/>
              </a:lnSpc>
            </a:pPr>
            <a:r>
              <a:rPr lang="fr-BE" sz="12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En cas de non-respect des contrats : </a:t>
            </a:r>
          </a:p>
          <a:p>
            <a:pPr marL="228600" indent="-228600" algn="just">
              <a:lnSpc>
                <a:spcPct val="107000"/>
              </a:lnSpc>
              <a:buAutoNum type="arabicParenR"/>
            </a:pPr>
            <a:r>
              <a:rPr lang="fr-BE" sz="12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Envisager des poursuites judiciaires</a:t>
            </a:r>
          </a:p>
          <a:p>
            <a:pPr marL="228600" indent="-228600" algn="just">
              <a:lnSpc>
                <a:spcPct val="107000"/>
              </a:lnSpc>
              <a:buAutoNum type="arabicParenR"/>
            </a:pPr>
            <a:r>
              <a:rPr lang="fr-BE" sz="12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Procédures de recouvrement de </a:t>
            </a:r>
            <a:r>
              <a:rPr lang="fr-BE" sz="1200" b="1">
                <a:solidFill>
                  <a:schemeClr val="bg1">
                    <a:lumMod val="50000"/>
                  </a:schemeClr>
                </a:solidFill>
                <a:ea typeface="+mj-ea"/>
              </a:rPr>
              <a:t>fonds indument perçus</a:t>
            </a:r>
            <a:endParaRPr lang="fr-BE" sz="1200" b="1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algn="just">
              <a:lnSpc>
                <a:spcPct val="107000"/>
              </a:lnSpc>
            </a:pPr>
            <a:endParaRPr lang="fr-BE" sz="1200" b="1" u="sng" dirty="0">
              <a:solidFill>
                <a:srgbClr val="2E3D8C"/>
              </a:solidFill>
            </a:endParaRPr>
          </a:p>
          <a:p>
            <a:pPr algn="just">
              <a:lnSpc>
                <a:spcPct val="107000"/>
              </a:lnSpc>
            </a:pPr>
            <a:endParaRPr lang="fr-BE" sz="1200" b="1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algn="just">
              <a:lnSpc>
                <a:spcPct val="107000"/>
              </a:lnSpc>
            </a:pPr>
            <a:endParaRPr lang="fr-BE" sz="1200" b="1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algn="just">
              <a:lnSpc>
                <a:spcPct val="107000"/>
              </a:lnSpc>
            </a:pPr>
            <a:endParaRPr lang="fr-BE" sz="1200" dirty="0">
              <a:solidFill>
                <a:srgbClr val="2E3D8C"/>
              </a:solidFill>
            </a:endParaRPr>
          </a:p>
          <a:p>
            <a:pPr algn="just">
              <a:lnSpc>
                <a:spcPct val="107000"/>
              </a:lnSpc>
            </a:pPr>
            <a:endParaRPr lang="fr-BE" sz="1200" dirty="0">
              <a:solidFill>
                <a:srgbClr val="2E3D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6555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C1E9DC-2E1B-3E33-D578-7BC59FB6B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BE" sz="1950" dirty="0"/>
              <a:t>V. Documents / </a:t>
            </a:r>
            <a:r>
              <a:rPr lang="fr-BE" sz="1950" i="1" dirty="0" err="1">
                <a:solidFill>
                  <a:schemeClr val="tx1"/>
                </a:solidFill>
              </a:rPr>
              <a:t>Documenten</a:t>
            </a:r>
            <a:endParaRPr lang="fr-BE" sz="1950" i="1" dirty="0">
              <a:solidFill>
                <a:schemeClr val="tx1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A18A7A-8E70-952A-0384-DC9EBE5E973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/>
          </p:nvPr>
        </p:nvSpPr>
        <p:spPr>
          <a:xfrm>
            <a:off x="359532" y="843558"/>
            <a:ext cx="8424936" cy="3240360"/>
          </a:xfrm>
        </p:spPr>
        <p:txBody>
          <a:bodyPr>
            <a:normAutofit/>
          </a:bodyPr>
          <a:lstStyle/>
          <a:p>
            <a:pPr algn="just">
              <a:lnSpc>
                <a:spcPct val="107000"/>
              </a:lnSpc>
            </a:pPr>
            <a:endParaRPr lang="fr-BE" sz="1200" b="1" dirty="0">
              <a:solidFill>
                <a:srgbClr val="2E3D8C"/>
              </a:solidFill>
            </a:endParaRPr>
          </a:p>
          <a:p>
            <a:pPr algn="just">
              <a:lnSpc>
                <a:spcPct val="107000"/>
              </a:lnSpc>
            </a:pPr>
            <a:r>
              <a:rPr lang="fr-BE" sz="1200" b="1" dirty="0">
                <a:solidFill>
                  <a:srgbClr val="2E3D8C"/>
                </a:solidFill>
              </a:rPr>
              <a:t>Registre DNSH :</a:t>
            </a:r>
          </a:p>
          <a:p>
            <a:pPr algn="just">
              <a:lnSpc>
                <a:spcPct val="107000"/>
              </a:lnSpc>
            </a:pPr>
            <a:endParaRPr lang="fr-BE" sz="1200" b="1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marL="342900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3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Analyse DNSH du projet réalisée avant le conventionnement </a:t>
            </a:r>
          </a:p>
          <a:p>
            <a:pPr algn="just">
              <a:lnSpc>
                <a:spcPct val="107000"/>
              </a:lnSpc>
            </a:pPr>
            <a:r>
              <a:rPr lang="fr-BE" sz="13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	+ Tous les documents contractuels (CSC, permis, …)</a:t>
            </a:r>
          </a:p>
          <a:p>
            <a:pPr algn="just">
              <a:lnSpc>
                <a:spcPct val="107000"/>
              </a:lnSpc>
            </a:pPr>
            <a:r>
              <a:rPr lang="fr-BE" sz="13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	+ Preuves de suivi de conformité</a:t>
            </a:r>
          </a:p>
          <a:p>
            <a:pPr marL="342900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fr-BE" sz="1300" b="1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marL="342900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fr-BE" sz="1300" b="1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algn="just">
              <a:lnSpc>
                <a:spcPct val="107000"/>
              </a:lnSpc>
            </a:pPr>
            <a:r>
              <a:rPr lang="fr-BE" sz="1200" b="1" dirty="0">
                <a:solidFill>
                  <a:srgbClr val="2E3D8C"/>
                </a:solidFill>
              </a:rPr>
              <a:t>À conserver pendant une durée de 5 ans à compter de la clôture du projet. </a:t>
            </a:r>
          </a:p>
          <a:p>
            <a:pPr algn="just">
              <a:lnSpc>
                <a:spcPct val="107000"/>
              </a:lnSpc>
            </a:pPr>
            <a:r>
              <a:rPr lang="fr-BE" sz="1200" b="1" dirty="0">
                <a:solidFill>
                  <a:srgbClr val="2E3D8C"/>
                </a:solidFill>
              </a:rPr>
              <a:t>Ces documents peuvent faire l’objet d’un audit.</a:t>
            </a:r>
          </a:p>
          <a:p>
            <a:pPr algn="just">
              <a:lnSpc>
                <a:spcPct val="107000"/>
              </a:lnSpc>
            </a:pPr>
            <a:endParaRPr lang="fr-BE" sz="1200" b="1" u="sng" dirty="0">
              <a:solidFill>
                <a:srgbClr val="2E3D8C"/>
              </a:solidFill>
            </a:endParaRPr>
          </a:p>
          <a:p>
            <a:pPr algn="just">
              <a:lnSpc>
                <a:spcPct val="107000"/>
              </a:lnSpc>
            </a:pPr>
            <a:endParaRPr lang="fr-BE" sz="1200" b="1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algn="just">
              <a:lnSpc>
                <a:spcPct val="107000"/>
              </a:lnSpc>
            </a:pPr>
            <a:endParaRPr lang="fr-BE" sz="1200" b="1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algn="just">
              <a:lnSpc>
                <a:spcPct val="107000"/>
              </a:lnSpc>
            </a:pPr>
            <a:endParaRPr lang="fr-BE" sz="1200" dirty="0">
              <a:solidFill>
                <a:srgbClr val="2E3D8C"/>
              </a:solidFill>
            </a:endParaRPr>
          </a:p>
          <a:p>
            <a:pPr algn="just">
              <a:lnSpc>
                <a:spcPct val="107000"/>
              </a:lnSpc>
            </a:pPr>
            <a:endParaRPr lang="fr-BE" sz="1200" dirty="0">
              <a:solidFill>
                <a:srgbClr val="2E3D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08284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C1E9DC-2E1B-3E33-D578-7BC59FB6B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BE" sz="1950" dirty="0"/>
              <a:t>VI. Rapportage / </a:t>
            </a:r>
            <a:r>
              <a:rPr lang="fr-BE" sz="1950" i="1" dirty="0" err="1">
                <a:solidFill>
                  <a:schemeClr val="tx1"/>
                </a:solidFill>
              </a:rPr>
              <a:t>Rapportering</a:t>
            </a:r>
            <a:endParaRPr lang="fr-BE" sz="1950" i="1" dirty="0">
              <a:solidFill>
                <a:schemeClr val="tx1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A18A7A-8E70-952A-0384-DC9EBE5E973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/>
          </p:nvPr>
        </p:nvSpPr>
        <p:spPr>
          <a:xfrm>
            <a:off x="359532" y="843558"/>
            <a:ext cx="8424936" cy="3240360"/>
          </a:xfrm>
        </p:spPr>
        <p:txBody>
          <a:bodyPr>
            <a:normAutofit/>
          </a:bodyPr>
          <a:lstStyle/>
          <a:p>
            <a:pPr algn="just">
              <a:lnSpc>
                <a:spcPct val="107000"/>
              </a:lnSpc>
            </a:pPr>
            <a:r>
              <a:rPr lang="fr-BE" sz="1200" b="1" dirty="0">
                <a:solidFill>
                  <a:srgbClr val="2E3D8C"/>
                </a:solidFill>
              </a:rPr>
              <a:t>Pour tous les projets :</a:t>
            </a:r>
          </a:p>
          <a:p>
            <a:pPr algn="just">
              <a:lnSpc>
                <a:spcPct val="107000"/>
              </a:lnSpc>
            </a:pPr>
            <a:endParaRPr lang="fr-BE" sz="1200" b="1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marL="342900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2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Obligation de rassembler les preuves justificatives nécessaires pour justifier du respect du principe DNSH</a:t>
            </a:r>
          </a:p>
          <a:p>
            <a:pPr marL="342900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200" b="1" dirty="0"/>
              <a:t>Rapportage semestriel : rapport de suivi du principe DNSH mis à jour</a:t>
            </a:r>
            <a:endParaRPr lang="fr-BE" sz="1300" b="1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marL="342900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fr-BE" sz="1300" b="1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algn="just">
              <a:lnSpc>
                <a:spcPct val="107000"/>
              </a:lnSpc>
            </a:pPr>
            <a:r>
              <a:rPr lang="fr-BE" sz="1200" b="1" dirty="0">
                <a:solidFill>
                  <a:srgbClr val="2E3D8C"/>
                </a:solidFill>
              </a:rPr>
              <a:t>Pour les projets auxquels sont associés des conditions DNSH :</a:t>
            </a:r>
          </a:p>
          <a:p>
            <a:pPr algn="just">
              <a:lnSpc>
                <a:spcPct val="107000"/>
              </a:lnSpc>
            </a:pPr>
            <a:endParaRPr lang="fr-BE" sz="1200" b="1" u="sng" dirty="0">
              <a:solidFill>
                <a:srgbClr val="2E3D8C"/>
              </a:solidFill>
            </a:endParaRPr>
          </a:p>
          <a:p>
            <a:pPr marL="342900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2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Rapportage semestriel : une confirmation justifiée du respect des conditions DNSH doit être reprise dans le rapport.  Indiquez ce qui a été mis en place pour assurer le respect des conditions.</a:t>
            </a:r>
          </a:p>
          <a:p>
            <a:pPr marL="342900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fr-BE" sz="1200" b="1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algn="just">
              <a:lnSpc>
                <a:spcPct val="107000"/>
              </a:lnSpc>
            </a:pPr>
            <a:endParaRPr lang="fr-BE" sz="1200" b="1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algn="just">
              <a:lnSpc>
                <a:spcPct val="107000"/>
              </a:lnSpc>
            </a:pPr>
            <a:endParaRPr lang="fr-BE" sz="1200" dirty="0">
              <a:solidFill>
                <a:srgbClr val="2E3D8C"/>
              </a:solidFill>
            </a:endParaRPr>
          </a:p>
          <a:p>
            <a:pPr algn="just">
              <a:lnSpc>
                <a:spcPct val="107000"/>
              </a:lnSpc>
            </a:pPr>
            <a:endParaRPr lang="fr-BE" sz="1200" dirty="0">
              <a:solidFill>
                <a:srgbClr val="2E3D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19613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C1E9DC-2E1B-3E33-D578-7BC59FB6B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BE" sz="1950" dirty="0"/>
              <a:t>VII. Ressources/ </a:t>
            </a:r>
            <a:r>
              <a:rPr lang="fr-BE" sz="1950" i="1" dirty="0" err="1">
                <a:solidFill>
                  <a:schemeClr val="tx1"/>
                </a:solidFill>
              </a:rPr>
              <a:t>Hulpbronnen</a:t>
            </a:r>
            <a:endParaRPr lang="fr-BE" sz="1950" i="1" dirty="0">
              <a:solidFill>
                <a:schemeClr val="tx1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A18A7A-8E70-952A-0384-DC9EBE5E973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/>
          </p:nvPr>
        </p:nvSpPr>
        <p:spPr>
          <a:xfrm>
            <a:off x="359532" y="843558"/>
            <a:ext cx="8424936" cy="3240360"/>
          </a:xfrm>
        </p:spPr>
        <p:txBody>
          <a:bodyPr>
            <a:normAutofit/>
          </a:bodyPr>
          <a:lstStyle/>
          <a:p>
            <a:pPr algn="just">
              <a:lnSpc>
                <a:spcPct val="107000"/>
              </a:lnSpc>
            </a:pPr>
            <a:r>
              <a:rPr lang="fr-BE" sz="1200" b="1" u="sng" dirty="0">
                <a:solidFill>
                  <a:srgbClr val="2E3D8C"/>
                </a:solidFill>
              </a:rPr>
              <a:t>Générales</a:t>
            </a:r>
            <a:endParaRPr lang="fr-BE" sz="1200" dirty="0">
              <a:solidFill>
                <a:srgbClr val="2E3D8C"/>
              </a:solidFill>
            </a:endParaRPr>
          </a:p>
          <a:p>
            <a:pPr algn="just">
              <a:lnSpc>
                <a:spcPct val="107000"/>
              </a:lnSpc>
            </a:pPr>
            <a:endParaRPr lang="fr-BE" sz="1200" b="1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marL="342900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3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Vademecum : sera disponible dans les prochains mois</a:t>
            </a:r>
          </a:p>
          <a:p>
            <a:pPr marL="342900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3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FAQ : sera développé et disponible sur le site FEDER</a:t>
            </a:r>
          </a:p>
          <a:p>
            <a:pPr marL="342900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fr-BE" sz="1300" b="1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algn="just">
              <a:lnSpc>
                <a:spcPct val="107000"/>
              </a:lnSpc>
            </a:pPr>
            <a:r>
              <a:rPr lang="fr-BE" sz="1200" b="1" u="sng" dirty="0">
                <a:solidFill>
                  <a:srgbClr val="2E3D8C"/>
                </a:solidFill>
              </a:rPr>
              <a:t>Appels à projets</a:t>
            </a:r>
          </a:p>
          <a:p>
            <a:pPr algn="just">
              <a:lnSpc>
                <a:spcPct val="107000"/>
              </a:lnSpc>
            </a:pPr>
            <a:endParaRPr lang="fr-BE" sz="1200" b="1" u="sng" dirty="0">
              <a:solidFill>
                <a:srgbClr val="2E3D8C"/>
              </a:solidFill>
            </a:endParaRPr>
          </a:p>
          <a:p>
            <a:pPr marL="342900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2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Formulaire d’auto-évaluation DNSH</a:t>
            </a:r>
          </a:p>
          <a:p>
            <a:pPr marL="342900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2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Exemple de clauses DNSH pour protocoles de subventions</a:t>
            </a:r>
          </a:p>
          <a:p>
            <a:pPr marL="342900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fr-BE" sz="1200" b="1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algn="just">
              <a:lnSpc>
                <a:spcPct val="107000"/>
              </a:lnSpc>
            </a:pPr>
            <a:r>
              <a:rPr lang="fr-BE" sz="1200" b="1" u="sng" dirty="0">
                <a:solidFill>
                  <a:srgbClr val="2E3D8C"/>
                </a:solidFill>
              </a:rPr>
              <a:t>Marchés publics</a:t>
            </a:r>
          </a:p>
          <a:p>
            <a:pPr algn="just">
              <a:lnSpc>
                <a:spcPct val="107000"/>
              </a:lnSpc>
            </a:pPr>
            <a:endParaRPr lang="fr-BE" sz="1200" b="1" u="sng" dirty="0">
              <a:solidFill>
                <a:srgbClr val="2E3D8C"/>
              </a:solidFill>
            </a:endParaRPr>
          </a:p>
          <a:p>
            <a:pPr marL="342900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2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Formulaire DNSH</a:t>
            </a:r>
          </a:p>
          <a:p>
            <a:pPr algn="just">
              <a:lnSpc>
                <a:spcPct val="107000"/>
              </a:lnSpc>
            </a:pPr>
            <a:endParaRPr lang="fr-BE" sz="1200" b="1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algn="just">
              <a:lnSpc>
                <a:spcPct val="107000"/>
              </a:lnSpc>
            </a:pPr>
            <a:endParaRPr lang="fr-BE" sz="1200" dirty="0">
              <a:solidFill>
                <a:srgbClr val="2E3D8C"/>
              </a:solidFill>
            </a:endParaRPr>
          </a:p>
          <a:p>
            <a:pPr algn="just">
              <a:lnSpc>
                <a:spcPct val="107000"/>
              </a:lnSpc>
            </a:pPr>
            <a:endParaRPr lang="fr-BE" sz="1200" dirty="0">
              <a:solidFill>
                <a:srgbClr val="2E3D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37558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C1E9DC-2E1B-3E33-D578-7BC59FB6B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BE" sz="1950" dirty="0"/>
              <a:t>VII. Ressources/ </a:t>
            </a:r>
            <a:r>
              <a:rPr lang="fr-BE" sz="1950" i="1" dirty="0" err="1">
                <a:solidFill>
                  <a:schemeClr val="tx1"/>
                </a:solidFill>
              </a:rPr>
              <a:t>Hulpbronnen</a:t>
            </a:r>
            <a:endParaRPr lang="fr-BE" sz="1950" i="1" dirty="0">
              <a:solidFill>
                <a:schemeClr val="tx1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A18A7A-8E70-952A-0384-DC9EBE5E973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/>
          </p:nvPr>
        </p:nvSpPr>
        <p:spPr>
          <a:xfrm>
            <a:off x="359532" y="843558"/>
            <a:ext cx="8424936" cy="3240360"/>
          </a:xfrm>
        </p:spPr>
        <p:txBody>
          <a:bodyPr>
            <a:normAutofit/>
          </a:bodyPr>
          <a:lstStyle/>
          <a:p>
            <a:pPr algn="just">
              <a:lnSpc>
                <a:spcPct val="107000"/>
              </a:lnSpc>
            </a:pPr>
            <a:endParaRPr lang="fr-BE" sz="1200" b="1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algn="just">
              <a:lnSpc>
                <a:spcPct val="107000"/>
              </a:lnSpc>
            </a:pPr>
            <a:r>
              <a:rPr lang="fr-BE" sz="1400" b="1" u="sng" dirty="0">
                <a:solidFill>
                  <a:srgbClr val="2E3D8C"/>
                </a:solidFill>
              </a:rPr>
              <a:t>Librairie de liens utiles/ </a:t>
            </a:r>
            <a:r>
              <a:rPr lang="fr-BE" sz="1400" b="1" u="sng" dirty="0" err="1">
                <a:solidFill>
                  <a:srgbClr val="2E3D8C"/>
                </a:solidFill>
              </a:rPr>
              <a:t>Bibliotheek</a:t>
            </a:r>
            <a:r>
              <a:rPr lang="fr-BE" sz="1400" b="1" u="sng" dirty="0">
                <a:solidFill>
                  <a:srgbClr val="2E3D8C"/>
                </a:solidFill>
              </a:rPr>
              <a:t> van </a:t>
            </a:r>
            <a:r>
              <a:rPr lang="fr-BE" sz="1400" b="1" u="sng" dirty="0" err="1">
                <a:solidFill>
                  <a:srgbClr val="2E3D8C"/>
                </a:solidFill>
              </a:rPr>
              <a:t>nuttige</a:t>
            </a:r>
            <a:r>
              <a:rPr lang="fr-BE" sz="1400" b="1" u="sng" dirty="0">
                <a:solidFill>
                  <a:srgbClr val="2E3D8C"/>
                </a:solidFill>
              </a:rPr>
              <a:t> links</a:t>
            </a:r>
            <a:endParaRPr lang="fr-BE" sz="1400" dirty="0">
              <a:solidFill>
                <a:srgbClr val="2E3D8C"/>
              </a:solidFill>
            </a:endParaRPr>
          </a:p>
          <a:p>
            <a:pPr algn="just">
              <a:lnSpc>
                <a:spcPct val="107000"/>
              </a:lnSpc>
            </a:pPr>
            <a:endParaRPr lang="fr-BE" sz="1300" b="1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marL="342900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2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Programme FEDER en région bruxelloise : </a:t>
            </a:r>
            <a:r>
              <a:rPr lang="en-GB" sz="1200" dirty="0">
                <a:hlinkClick r:id="rId2"/>
              </a:rPr>
              <a:t>Programme-FEDER21-27.pdf</a:t>
            </a:r>
            <a:endParaRPr lang="en-GB" sz="1200" dirty="0"/>
          </a:p>
          <a:p>
            <a:pPr algn="just">
              <a:lnSpc>
                <a:spcPct val="107000"/>
              </a:lnSpc>
            </a:pPr>
            <a:endParaRPr lang="fr-BE" sz="1200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marL="342900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2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Règlement 2021/1060 </a:t>
            </a:r>
            <a:r>
              <a:rPr lang="fr-BE" sz="1200" dirty="0">
                <a:solidFill>
                  <a:schemeClr val="bg1">
                    <a:lumMod val="50000"/>
                  </a:schemeClr>
                </a:solidFill>
                <a:ea typeface="+mj-ea"/>
              </a:rPr>
              <a:t>: </a:t>
            </a:r>
            <a:r>
              <a:rPr lang="en-GB" sz="1200" dirty="0">
                <a:hlinkClick r:id="rId3"/>
              </a:rPr>
              <a:t>Publications Office (</a:t>
            </a:r>
            <a:r>
              <a:rPr lang="en-GB" sz="1200" dirty="0" err="1">
                <a:hlinkClick r:id="rId3"/>
              </a:rPr>
              <a:t>feder.brussels</a:t>
            </a:r>
            <a:r>
              <a:rPr lang="en-GB" sz="1200" dirty="0">
                <a:hlinkClick r:id="rId3"/>
              </a:rPr>
              <a:t>)</a:t>
            </a:r>
            <a:endParaRPr lang="en-GB" sz="1200" dirty="0"/>
          </a:p>
          <a:p>
            <a:pPr marL="342900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en-GB" sz="1200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marL="342900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GB" sz="12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Taxonomy compass de la Commission </a:t>
            </a:r>
            <a:r>
              <a:rPr lang="en-GB" sz="1200" b="1" dirty="0" err="1">
                <a:solidFill>
                  <a:schemeClr val="bg1">
                    <a:lumMod val="50000"/>
                  </a:schemeClr>
                </a:solidFill>
                <a:ea typeface="+mj-ea"/>
              </a:rPr>
              <a:t>Européenne</a:t>
            </a:r>
            <a:r>
              <a:rPr lang="en-GB" sz="12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 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  <a:ea typeface="+mj-ea"/>
              </a:rPr>
              <a:t>: </a:t>
            </a:r>
            <a:r>
              <a:rPr lang="pt-BR" sz="1200" dirty="0">
                <a:hlinkClick r:id="rId4"/>
              </a:rPr>
              <a:t>EU Taxonomy Compass (europa.eu)</a:t>
            </a:r>
            <a:endParaRPr lang="fr-BE" sz="1200" dirty="0">
              <a:solidFill>
                <a:schemeClr val="bg1">
                  <a:lumMod val="50000"/>
                </a:schemeClr>
              </a:solidFill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0228859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78C976-EB66-15E8-B15F-DDD4FFC4D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fr-BE" sz="2000" dirty="0"/>
            </a:br>
            <a:br>
              <a:rPr lang="fr-BE" sz="2000" dirty="0"/>
            </a:br>
            <a:r>
              <a:rPr lang="fr-BE" sz="2000" dirty="0"/>
              <a:t>Questions / Contacts</a:t>
            </a:r>
            <a:br>
              <a:rPr lang="fr-BE" sz="2000" dirty="0"/>
            </a:br>
            <a:r>
              <a:rPr lang="fr-BE" sz="2000" dirty="0" err="1">
                <a:solidFill>
                  <a:schemeClr val="tx1"/>
                </a:solidFill>
              </a:rPr>
              <a:t>Vragen</a:t>
            </a:r>
            <a:r>
              <a:rPr lang="fr-BE" sz="2000" dirty="0">
                <a:solidFill>
                  <a:schemeClr val="tx1"/>
                </a:solidFill>
              </a:rPr>
              <a:t>/ </a:t>
            </a:r>
            <a:r>
              <a:rPr lang="fr-BE" sz="2000" dirty="0" err="1">
                <a:solidFill>
                  <a:schemeClr val="tx1"/>
                </a:solidFill>
              </a:rPr>
              <a:t>Contactgegevens</a:t>
            </a:r>
            <a:endParaRPr lang="fr-BE" sz="2000" dirty="0">
              <a:solidFill>
                <a:schemeClr val="tx1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9C2F1C4-179A-0FD0-9DF8-90AF91E71A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BE" dirty="0"/>
          </a:p>
          <a:p>
            <a:r>
              <a:rPr lang="fr-BE" dirty="0" err="1">
                <a:solidFill>
                  <a:schemeClr val="tx1"/>
                </a:solidFill>
              </a:rPr>
              <a:t>Directie</a:t>
            </a:r>
            <a:r>
              <a:rPr lang="fr-BE" dirty="0">
                <a:solidFill>
                  <a:schemeClr val="tx1"/>
                </a:solidFill>
              </a:rPr>
              <a:t> EFRO</a:t>
            </a:r>
            <a:r>
              <a:rPr lang="fr-BE" dirty="0"/>
              <a:t>/ Direction FEDER: </a:t>
            </a:r>
          </a:p>
          <a:p>
            <a:endParaRPr lang="fr-BE" dirty="0"/>
          </a:p>
          <a:p>
            <a:r>
              <a:rPr lang="fr-BE" dirty="0" err="1">
                <a:hlinkClick r:id="rId2"/>
              </a:rPr>
              <a:t>Efro@gob.brussels</a:t>
            </a:r>
            <a:r>
              <a:rPr lang="fr-BE" dirty="0">
                <a:hlinkClick r:id="rId2"/>
              </a:rPr>
              <a:t>/</a:t>
            </a:r>
            <a:r>
              <a:rPr lang="fr-BE" dirty="0"/>
              <a:t> </a:t>
            </a:r>
            <a:r>
              <a:rPr lang="fr-BE" dirty="0" err="1">
                <a:hlinkClick r:id="rId3"/>
              </a:rPr>
              <a:t>Feder@sprb.brussels</a:t>
            </a:r>
            <a:endParaRPr lang="fr-BE" dirty="0"/>
          </a:p>
          <a:p>
            <a:endParaRPr lang="fr-BE" dirty="0"/>
          </a:p>
          <a:p>
            <a:r>
              <a:rPr lang="fr-BE" dirty="0">
                <a:hlinkClick r:id="rId4"/>
              </a:rPr>
              <a:t>www.feder.brussels</a:t>
            </a:r>
            <a:r>
              <a:rPr lang="fr-BE" dirty="0"/>
              <a:t> / </a:t>
            </a:r>
            <a:r>
              <a:rPr lang="fr-BE" dirty="0">
                <a:solidFill>
                  <a:schemeClr val="tx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www.efro.brussels</a:t>
            </a:r>
            <a:r>
              <a:rPr lang="fr-BE" dirty="0">
                <a:solidFill>
                  <a:schemeClr val="tx1"/>
                </a:solidFill>
              </a:rPr>
              <a:t> </a:t>
            </a:r>
            <a:r>
              <a:rPr lang="fr-BE" dirty="0"/>
              <a:t>: information et documents appels à projets / </a:t>
            </a:r>
            <a:r>
              <a:rPr lang="fr-BE" dirty="0" err="1">
                <a:solidFill>
                  <a:schemeClr val="tx1"/>
                </a:solidFill>
              </a:rPr>
              <a:t>informatie</a:t>
            </a:r>
            <a:r>
              <a:rPr lang="fr-BE" dirty="0">
                <a:solidFill>
                  <a:schemeClr val="tx1"/>
                </a:solidFill>
              </a:rPr>
              <a:t> en </a:t>
            </a:r>
            <a:r>
              <a:rPr lang="fr-BE" dirty="0" err="1">
                <a:solidFill>
                  <a:schemeClr val="tx1"/>
                </a:solidFill>
              </a:rPr>
              <a:t>documenten</a:t>
            </a:r>
            <a:r>
              <a:rPr lang="fr-BE" dirty="0">
                <a:solidFill>
                  <a:schemeClr val="tx1"/>
                </a:solidFill>
              </a:rPr>
              <a:t> </a:t>
            </a:r>
            <a:r>
              <a:rPr lang="fr-BE" dirty="0" err="1">
                <a:solidFill>
                  <a:schemeClr val="tx1"/>
                </a:solidFill>
              </a:rPr>
              <a:t>projectoproepen</a:t>
            </a:r>
            <a:endParaRPr lang="fr-BE" dirty="0">
              <a:solidFill>
                <a:schemeClr val="tx1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60A6D6C-4630-E759-8D0C-DEC8316639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23928" y="4376641"/>
            <a:ext cx="4322439" cy="560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3797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D4C6954D-C798-E733-CD21-A3190CDDCA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BE" dirty="0"/>
          </a:p>
          <a:p>
            <a:r>
              <a:rPr lang="fr-BE" dirty="0"/>
              <a:t>MERCI POUR VOTRE ATTENTION</a:t>
            </a:r>
          </a:p>
          <a:p>
            <a:r>
              <a:rPr lang="nl-NL" dirty="0">
                <a:solidFill>
                  <a:srgbClr val="595959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DANK U VOOR UW AANDACHT</a:t>
            </a:r>
            <a:endParaRPr lang="fr-BE" dirty="0">
              <a:solidFill>
                <a:srgbClr val="595959"/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endParaRPr lang="fr-BE" dirty="0">
              <a:solidFill>
                <a:srgbClr val="595959"/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endParaRPr lang="fr-BE" dirty="0">
              <a:solidFill>
                <a:srgbClr val="595959"/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fr-BE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http://feder.brussels</a:t>
            </a:r>
            <a:endParaRPr lang="fr-BE" dirty="0"/>
          </a:p>
          <a:p>
            <a:r>
              <a:rPr lang="fr-BE" dirty="0">
                <a:hlinkClick r:id="rId3"/>
              </a:rPr>
              <a:t>http://efro.brussels</a:t>
            </a:r>
            <a:endParaRPr lang="fr-BE" dirty="0"/>
          </a:p>
          <a:p>
            <a:endParaRPr lang="fr-BE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521E021-256A-4E0E-29C5-6F359983B8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0780" y="483518"/>
            <a:ext cx="4322439" cy="560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27236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Personnalisé 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595959"/>
      </a:hlink>
      <a:folHlink>
        <a:srgbClr val="59595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lorimétrie xmlns="bfa7d963-24c6-42df-9c60-af0ce4d6be14">Color</Colorimétrie>
    <Partage_x0020_Externe xmlns="bfa7d963-24c6-42df-9c60-af0ce4d6be14">false</Partage_x0020_Externe>
    <mac55e52456844879d92278c99f13745 xmlns="bfa7d963-24c6-42df-9c60-af0ce4d6be14">
      <Terms xmlns="http://schemas.microsoft.com/office/infopath/2007/PartnerControls"/>
    </mac55e52456844879d92278c99f13745>
    <Fichier_x0020_source_x0020__x002f__x0020_fichier_x0020_prêt_x0020_à_x0020_l_x0027_emploi xmlns="bfa7d963-24c6-42df-9c60-af0ce4d6be14">Ready to use</Fichier_x0020_source_x0020__x002f__x0020_fichier_x0020_prêt_x0020_à_x0020_l_x0027_emploi>
    <Taille xmlns="bfa7d963-24c6-42df-9c60-af0ce4d6be14" xsi:nil="true"/>
    <h26b48982cc54ce2baad91dbf090ec32 xmlns="bfa7d963-24c6-42df-9c60-af0ce4d6be14">
      <Terms xmlns="http://schemas.microsoft.com/office/infopath/2007/PartnerControls"/>
    </h26b48982cc54ce2baad91dbf090ec32>
    <l8aa81e9c7994f66b9ca234fedeb2399 xmlns="bfa7d963-24c6-42df-9c60-af0ce4d6be14">
      <Terms xmlns="http://schemas.microsoft.com/office/infopath/2007/PartnerControls">
        <TermInfo xmlns="http://schemas.microsoft.com/office/infopath/2007/PartnerControls">
          <TermName xmlns="http://schemas.microsoft.com/office/infopath/2007/PartnerControls">Template PowerPoint</TermName>
          <TermId xmlns="http://schemas.microsoft.com/office/infopath/2007/PartnerControls">637b2f20-df0a-4619-9eb8-50d9a2752545</TermId>
        </TermInfo>
      </Terms>
    </l8aa81e9c7994f66b9ca234fedeb2399>
    <g28f7e5d01404be58f3bcecbde89fb76 xmlns="bfa7d963-24c6-42df-9c60-af0ce4d6be14">
      <Terms xmlns="http://schemas.microsoft.com/office/infopath/2007/PartnerControls"/>
    </g28f7e5d01404be58f3bcecbde89fb76>
    <ab48d136a2a94350bd1385cb088c3d73 xmlns="bfa7d963-24c6-42df-9c60-af0ce4d6be14">
      <Terms xmlns="http://schemas.microsoft.com/office/infopath/2007/PartnerControls"/>
    </ab48d136a2a94350bd1385cb088c3d73>
    <Langue_x0020_du_x0020_fichier xmlns="bfa7d963-24c6-42df-9c60-af0ce4d6be14">
      <Value>EN</Value>
    </Langue_x0020_du_x0020_fichier>
    <TaxCatchAll xmlns="12cb0234-c0b0-4c53-84af-973ef88e2a02">
      <Value>13</Value>
    </TaxCatchAll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Charte-Huisstijl" ma:contentTypeID="0x010100DBAA8B00DAA7C7409BC687FC09F57BB400E4F7548ADFC764439EEC91D3488DFE1F" ma:contentTypeVersion="36" ma:contentTypeDescription="" ma:contentTypeScope="" ma:versionID="e70f5f80b8fa7e0a66b2b621a908c36f">
  <xsd:schema xmlns:xsd="http://www.w3.org/2001/XMLSchema" xmlns:xs="http://www.w3.org/2001/XMLSchema" xmlns:p="http://schemas.microsoft.com/office/2006/metadata/properties" xmlns:ns2="bfa7d963-24c6-42df-9c60-af0ce4d6be14" xmlns:ns3="12cb0234-c0b0-4c53-84af-973ef88e2a02" xmlns:ns4="9c7c9337-ae00-402d-ade6-9de608163fc8" targetNamespace="http://schemas.microsoft.com/office/2006/metadata/properties" ma:root="true" ma:fieldsID="4dd382ca0085f45fad7d6305343fd5d6" ns2:_="" ns3:_="" ns4:_="">
    <xsd:import namespace="bfa7d963-24c6-42df-9c60-af0ce4d6be14"/>
    <xsd:import namespace="12cb0234-c0b0-4c53-84af-973ef88e2a02"/>
    <xsd:import namespace="9c7c9337-ae00-402d-ade6-9de608163fc8"/>
    <xsd:element name="properties">
      <xsd:complexType>
        <xsd:sequence>
          <xsd:element name="documentManagement">
            <xsd:complexType>
              <xsd:all>
                <xsd:element ref="ns2:Langue_x0020_du_x0020_fichier" minOccurs="0"/>
                <xsd:element ref="ns2:Colorimétrie" minOccurs="0"/>
                <xsd:element ref="ns2:Taille" minOccurs="0"/>
                <xsd:element ref="ns2:Fichier_x0020_source_x0020__x002f__x0020_fichier_x0020_prêt_x0020_à_x0020_l_x0027_emploi" minOccurs="0"/>
                <xsd:element ref="ns2:Partage_x0020_Externe" minOccurs="0"/>
                <xsd:element ref="ns2:ab48d136a2a94350bd1385cb088c3d73" minOccurs="0"/>
                <xsd:element ref="ns2:h26b48982cc54ce2baad91dbf090ec32" minOccurs="0"/>
                <xsd:element ref="ns2:l8aa81e9c7994f66b9ca234fedeb2399" minOccurs="0"/>
                <xsd:element ref="ns2:mac55e52456844879d92278c99f13745" minOccurs="0"/>
                <xsd:element ref="ns3:TaxCatchAll" minOccurs="0"/>
                <xsd:element ref="ns2:g28f7e5d01404be58f3bcecbde89fb76" minOccurs="0"/>
                <xsd:element ref="ns3:TaxCatchAllLabel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fa7d963-24c6-42df-9c60-af0ce4d6be14" elementFormDefault="qualified">
    <xsd:import namespace="http://schemas.microsoft.com/office/2006/documentManagement/types"/>
    <xsd:import namespace="http://schemas.microsoft.com/office/infopath/2007/PartnerControls"/>
    <xsd:element name="Langue_x0020_du_x0020_fichier" ma:index="4" nillable="true" ma:displayName="Langue du fichier" ma:internalName="Langue_x0020_du_x0020_fichier" ma:readOnly="fals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FR"/>
                    <xsd:enumeration value="NL"/>
                    <xsd:enumeration value="DE"/>
                    <xsd:enumeration value="EN"/>
                  </xsd:restriction>
                </xsd:simpleType>
              </xsd:element>
            </xsd:sequence>
          </xsd:extension>
        </xsd:complexContent>
      </xsd:complexType>
    </xsd:element>
    <xsd:element name="Colorimétrie" ma:index="5" nillable="true" ma:displayName="Colorimétrie" ma:format="Dropdown" ma:internalName="Colorim_x00e9_trie">
      <xsd:simpleType>
        <xsd:restriction base="dms:Choice">
          <xsd:enumeration value="RGB"/>
          <xsd:enumeration value="CMYK"/>
          <xsd:enumeration value="PMS"/>
          <xsd:enumeration value="Black"/>
          <xsd:enumeration value="Grey"/>
          <xsd:enumeration value="White"/>
          <xsd:enumeration value="Color"/>
        </xsd:restriction>
      </xsd:simpleType>
    </xsd:element>
    <xsd:element name="Taille" ma:index="6" nillable="true" ma:displayName="Taille" ma:default="A4" ma:format="Dropdown" ma:internalName="Taille">
      <xsd:simpleType>
        <xsd:restriction base="dms:Choice">
          <xsd:enumeration value="A4"/>
          <xsd:enumeration value="A5"/>
          <xsd:enumeration value="C4"/>
          <xsd:enumeration value="C5"/>
          <xsd:enumeration value="US"/>
          <xsd:enumeration value="A3"/>
          <xsd:enumeration value="A0"/>
        </xsd:restriction>
      </xsd:simpleType>
    </xsd:element>
    <xsd:element name="Fichier_x0020_source_x0020__x002f__x0020_fichier_x0020_prêt_x0020_à_x0020_l_x0027_emploi" ma:index="10" nillable="true" ma:displayName="Fichier source / fichier prêt à l'emploi" ma:default="Ready to use" ma:format="RadioButtons" ma:internalName="Fichier_x0020_source_x0020__x002F__x0020_fichier_x0020_pr_x00ea_t_x0020__x00e0__x0020_l_x0027_emploi">
      <xsd:simpleType>
        <xsd:restriction base="dms:Choice">
          <xsd:enumeration value="Source file (dircom)"/>
          <xsd:enumeration value="Ready to use"/>
        </xsd:restriction>
      </xsd:simpleType>
    </xsd:element>
    <xsd:element name="Partage_x0020_Externe" ma:index="11" nillable="true" ma:displayName="Partage Externe" ma:default="0" ma:internalName="Partage_x0020_Externe">
      <xsd:simpleType>
        <xsd:restriction base="dms:Boolean"/>
      </xsd:simpleType>
    </xsd:element>
    <xsd:element name="ab48d136a2a94350bd1385cb088c3d73" ma:index="17" nillable="true" ma:taxonomy="true" ma:internalName="ab48d136a2a94350bd1385cb088c3d73" ma:taxonomyFieldName="Mot_x002d_cl_x00e9_" ma:displayName="Mot-clé" ma:default="2;#Zonder|9ddd5344-b9bc-42e1-8508-7ded4cc539e9" ma:fieldId="{ab48d136-a2a9-4350-bd13-85cb088c3d73}" ma:sspId="57b2d657-d973-4862-aa1b-1284b69771fd" ma:termSetId="56572055-3947-49f9-8293-873dd203eb1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26b48982cc54ce2baad91dbf090ec32" ma:index="19" nillable="true" ma:taxonomy="true" ma:internalName="h26b48982cc54ce2baad91dbf090ec32" ma:taxonomyFieldName="Utilisation1" ma:displayName="Utilisation" ma:default="" ma:fieldId="{126b4898-2cc5-4ce2-baad-91dbf090ec32}" ma:sspId="57b2d657-d973-4862-aa1b-1284b69771fd" ma:termSetId="f2456093-ad15-4d73-9ba9-089ba469de64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8aa81e9c7994f66b9ca234fedeb2399" ma:index="20" ma:taxonomy="true" ma:internalName="l8aa81e9c7994f66b9ca234fedeb2399" ma:taxonomyFieldName="Type_x0020_de_x0020_document" ma:displayName="Type de document" ma:default="" ma:fieldId="{58aa81e9-c799-4f66-b9ca-234fedeb2399}" ma:sspId="57b2d657-d973-4862-aa1b-1284b69771fd" ma:termSetId="2de80ec1-06d5-459e-876e-040467a4545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55e52456844879d92278c99f13745" ma:index="21" nillable="true" ma:taxonomy="true" ma:internalName="mac55e52456844879d92278c99f13745" ma:taxonomyFieldName="Marquage_x0020_sp_x00e9_cifique" ma:displayName="UA-service" ma:default="" ma:fieldId="{6ac55e52-4568-4487-9d92-278c99f13745}" ma:sspId="57b2d657-d973-4862-aa1b-1284b69771fd" ma:termSetId="8e111a51-807b-4caf-b609-6e5ffce80bd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28f7e5d01404be58f3bcecbde89fb76" ma:index="23" nillable="true" ma:taxonomy="true" ma:internalName="g28f7e5d01404be58f3bcecbde89fb76" ma:taxonomyFieldName="Orientation1" ma:displayName="Orientation" ma:default="" ma:fieldId="{028f7e5d-0140-4be5-8f3b-cecbde89fb76}" ma:sspId="57b2d657-d973-4862-aa1b-1284b69771fd" ma:termSetId="c905b95b-2d33-4c01-a245-51a649750a00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cb0234-c0b0-4c53-84af-973ef88e2a02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8605c4c8-bad4-4d5c-9d7d-2ceb1c18d849}" ma:internalName="TaxCatchAll" ma:showField="CatchAllData" ma:web="bfa7d963-24c6-42df-9c60-af0ce4d6be1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24" nillable="true" ma:displayName="Taxonomy Catch All Column1" ma:hidden="true" ma:list="{8605c4c8-bad4-4d5c-9d7d-2ceb1c18d849}" ma:internalName="TaxCatchAllLabel" ma:readOnly="true" ma:showField="CatchAllDataLabel" ma:web="bfa7d963-24c6-42df-9c60-af0ce4d6be1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7c9337-ae00-402d-ade6-9de608163f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25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6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27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28" nillable="true" ma:displayName="Tags" ma:internalName="MediaServiceAutoTags" ma:readOnly="true">
      <xsd:simpleType>
        <xsd:restriction base="dms:Text"/>
      </xsd:simpleType>
    </xsd:element>
    <xsd:element name="MediaServiceOCR" ma:index="2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33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8" ma:displayName="Type de contenu"/>
        <xsd:element ref="dc:title" minOccurs="0" maxOccurs="1" ma:index="2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90BA248-8733-4239-94A0-E9D147687AF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B7FDBD2-A37C-452B-B852-DEF265E709AA}">
  <ds:schemaRefs>
    <ds:schemaRef ds:uri="http://schemas.microsoft.com/office/2006/metadata/properties"/>
    <ds:schemaRef ds:uri="http://schemas.microsoft.com/office/infopath/2007/PartnerControls"/>
    <ds:schemaRef ds:uri="bfa7d963-24c6-42df-9c60-af0ce4d6be14"/>
    <ds:schemaRef ds:uri="12cb0234-c0b0-4c53-84af-973ef88e2a02"/>
  </ds:schemaRefs>
</ds:datastoreItem>
</file>

<file path=customXml/itemProps3.xml><?xml version="1.0" encoding="utf-8"?>
<ds:datastoreItem xmlns:ds="http://schemas.openxmlformats.org/officeDocument/2006/customXml" ds:itemID="{593B430B-74A2-4448-A864-33A8362BDBF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fa7d963-24c6-42df-9c60-af0ce4d6be14"/>
    <ds:schemaRef ds:uri="12cb0234-c0b0-4c53-84af-973ef88e2a02"/>
    <ds:schemaRef ds:uri="9c7c9337-ae00-402d-ade6-9de608163fc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cfba054c-0ace-42fc-8ddf-f56c5f5b6712}" enabled="1" method="Standard" siteId="{3e9f03cd-0512-46dc-b0d4-bb48fa70fcf2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8806</TotalTime>
  <Words>2885</Words>
  <Application>Microsoft Office PowerPoint</Application>
  <PresentationFormat>Diavoorstelling (16:9)</PresentationFormat>
  <Paragraphs>427</Paragraphs>
  <Slides>30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30</vt:i4>
      </vt:variant>
    </vt:vector>
  </HeadingPairs>
  <TitlesOfParts>
    <vt:vector size="37" baseType="lpstr">
      <vt:lpstr>Aller Light</vt:lpstr>
      <vt:lpstr>Arial</vt:lpstr>
      <vt:lpstr>Calibri</vt:lpstr>
      <vt:lpstr>Courier New</vt:lpstr>
      <vt:lpstr>Ubuntu</vt:lpstr>
      <vt:lpstr>Wingdings</vt:lpstr>
      <vt:lpstr>Thème Office</vt:lpstr>
      <vt:lpstr>PowerPoint-presentatie</vt:lpstr>
      <vt:lpstr>AGENDA</vt:lpstr>
      <vt:lpstr>I. Introduction générale DNSH / Algemene inleiding DNSH</vt:lpstr>
      <vt:lpstr>I. Introduction générale DNSH / Algemene inleiding DNSH</vt:lpstr>
      <vt:lpstr>I. Introduction générale DNSH / Algemene inleiding DNSH</vt:lpstr>
      <vt:lpstr>II. Comment tenir compte du DNSH / Hoe rekening houden met DNSH</vt:lpstr>
      <vt:lpstr>II. Comment tenir compte du DNSH / Hoe rekening houden met DNSH</vt:lpstr>
      <vt:lpstr>II. Comment tenir compte du DNSH / Hoe rekening te houden met DNSH</vt:lpstr>
      <vt:lpstr>II. Comment tenir compte du DNSH / Hoe rekening te houden met DNSH</vt:lpstr>
      <vt:lpstr>III. Suivi et contrôle DNSH / Opvolging en controle DNSH</vt:lpstr>
      <vt:lpstr>III. Suivi et contrôle DNSH / Opvolging en controle DNSH</vt:lpstr>
      <vt:lpstr>III. Suivi et contrôle DNSH / Opvolging en controle DNSH</vt:lpstr>
      <vt:lpstr>III. Suivi et contrôle DNSH / Opvolging en controle DNSH</vt:lpstr>
      <vt:lpstr>III. Suivi et contrôle DNSH / Opvolging en controle DNSH</vt:lpstr>
      <vt:lpstr>III. Suivi et contrôle DNSH / Opvolging en controle DNSH</vt:lpstr>
      <vt:lpstr>III. Suivi et contrôle DNSH / Opvolging en controle DNSH</vt:lpstr>
      <vt:lpstr>III. Suivi et contrôle DNSH / Opvolging en controle DNSH</vt:lpstr>
      <vt:lpstr>III. Suivi et contrôle DNSH / Opvolging en controle DNSH</vt:lpstr>
      <vt:lpstr>III. Suivi et contrôle DNSH / Opvolging en controle DNSH</vt:lpstr>
      <vt:lpstr>III. Suivi et contrôle DNSH / Opvolging en controle DNSH</vt:lpstr>
      <vt:lpstr>III. Suivi et contrôle DNSH / Opvolging en controle DNSH</vt:lpstr>
      <vt:lpstr>IV. Déviation et rattrapage / Afwijking en inhalen</vt:lpstr>
      <vt:lpstr>IV. Déviation et rattrapage / Afwijking en inhalen</vt:lpstr>
      <vt:lpstr>IV. Déviation et rattrapage / Afwijking en inhalen</vt:lpstr>
      <vt:lpstr>V. Documents / Documenten</vt:lpstr>
      <vt:lpstr>VI. Rapportage / Rapportering</vt:lpstr>
      <vt:lpstr>VII. Ressources/ Hulpbronnen</vt:lpstr>
      <vt:lpstr>VII. Ressources/ Hulpbronnen</vt:lpstr>
      <vt:lpstr>  Questions / Contacts Vragen/ Contactgegevens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BI-UK-PPT</dc:title>
  <dc:creator>Benjamin Harpigny</dc:creator>
  <cp:lastModifiedBy>MOENS Marnick</cp:lastModifiedBy>
  <cp:revision>295</cp:revision>
  <cp:lastPrinted>2020-03-03T16:21:53Z</cp:lastPrinted>
  <dcterms:created xsi:type="dcterms:W3CDTF">2013-10-17T10:19:39Z</dcterms:created>
  <dcterms:modified xsi:type="dcterms:W3CDTF">2024-10-11T09:39:38Z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arquage spécifique">
    <vt:lpwstr/>
  </property>
  <property fmtid="{D5CDD505-2E9C-101B-9397-08002B2CF9AE}" pid="3" name="ContentTypeId">
    <vt:lpwstr>0x010100DBAA8B00DAA7C7409BC687FC09F57BB400E4F7548ADFC764439EEC91D3488DFE1F</vt:lpwstr>
  </property>
  <property fmtid="{D5CDD505-2E9C-101B-9397-08002B2CF9AE}" pid="4" name="Orientation1">
    <vt:lpwstr/>
  </property>
  <property fmtid="{D5CDD505-2E9C-101B-9397-08002B2CF9AE}" pid="5" name="Mot-clé">
    <vt:lpwstr/>
  </property>
  <property fmtid="{D5CDD505-2E9C-101B-9397-08002B2CF9AE}" pid="6" name="Type de document">
    <vt:lpwstr>13;#Template PowerPoint|637b2f20-df0a-4619-9eb8-50d9a2752545</vt:lpwstr>
  </property>
  <property fmtid="{D5CDD505-2E9C-101B-9397-08002B2CF9AE}" pid="7" name="Utilisation1">
    <vt:lpwstr/>
  </property>
  <property fmtid="{D5CDD505-2E9C-101B-9397-08002B2CF9AE}" pid="8" name="Mot_x002d_cl_x00e9_">
    <vt:lpwstr/>
  </property>
  <property fmtid="{D5CDD505-2E9C-101B-9397-08002B2CF9AE}" pid="9" name="ClassificationContentMarkingHeaderLocations">
    <vt:lpwstr>Thème Office:8</vt:lpwstr>
  </property>
  <property fmtid="{D5CDD505-2E9C-101B-9397-08002B2CF9AE}" pid="10" name="ClassificationContentMarkingHeaderText">
    <vt:lpwstr>GOB/SPRB - Intern/Interne</vt:lpwstr>
  </property>
</Properties>
</file>