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60" r:id="rId5"/>
    <p:sldId id="776" r:id="rId6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AM Dounia" initials="CD" lastIdx="1" clrIdx="0">
    <p:extLst>
      <p:ext uri="{19B8F6BF-5375-455C-9EA6-DF929625EA0E}">
        <p15:presenceInfo xmlns:p15="http://schemas.microsoft.com/office/powerpoint/2012/main" userId="S::dcham@sprb.brussels::2003f032-a2a5-4597-a8e5-3a6972b854c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B8A"/>
    <a:srgbClr val="D0D8E8"/>
    <a:srgbClr val="B4BBC9"/>
    <a:srgbClr val="0B00BE"/>
    <a:srgbClr val="7CA2D6"/>
    <a:srgbClr val="B7B7B7"/>
    <a:srgbClr val="FFF2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83644D-E003-44B8-A087-95138B83FB55}" v="5" dt="2023-08-22T19:14:22.1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12" autoAdjust="0"/>
    <p:restoredTop sz="94379" autoAdjust="0"/>
  </p:normalViewPr>
  <p:slideViewPr>
    <p:cSldViewPr>
      <p:cViewPr varScale="1">
        <p:scale>
          <a:sx n="138" d="100"/>
          <a:sy n="138" d="100"/>
        </p:scale>
        <p:origin x="636" y="11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315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C8D81E-DE7C-4382-8F1A-401577778493}" type="datetimeFigureOut">
              <a:rPr lang="fr-BE" smtClean="0"/>
              <a:pPr/>
              <a:t>10-10-24</a:t>
            </a:fld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37564D-E952-4EC1-B75D-0DA23DC0CF12}" type="slidenum">
              <a:rPr lang="fr-BE" smtClean="0"/>
              <a:pPr/>
              <a:t>‹nr.›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129578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8D0604-D0C7-4319-B045-8F563F9C8141}" type="datetimeFigureOut">
              <a:rPr lang="fr-BE" smtClean="0"/>
              <a:t>10-10-24</a:t>
            </a:fld>
            <a:endParaRPr lang="fr-BE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D4ACC6-E18E-4F9E-B1BC-6F01A0255BE9}" type="slidenum">
              <a:rPr lang="fr-BE" smtClean="0"/>
              <a:t>‹nr.›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667014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DD4ACC6-E18E-4F9E-B1BC-6F01A0255BE9}" type="slidenum">
              <a:rPr/>
              <a:t>1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92104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DD4ACC6-E18E-4F9E-B1BC-6F01A0255BE9}" type="slidenum">
              <a:rPr/>
              <a:t>2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13511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CUE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numéro de diapositive 5"/>
          <p:cNvSpPr txBox="1">
            <a:spLocks/>
          </p:cNvSpPr>
          <p:nvPr userDrawn="1"/>
        </p:nvSpPr>
        <p:spPr>
          <a:xfrm>
            <a:off x="8172400" y="4758961"/>
            <a:ext cx="720080" cy="3822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3F8EE3-3B50-4017-B2E3-81E7FAC0BB79}" type="slidenum">
              <a:rPr kumimoji="0" sz="1000" b="0" i="0" u="none" strike="noStrike" kern="1200" cap="none" spc="0" normalizeH="0" baseline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r>
              <a:rPr kumimoji="0" lang="nl-NL" sz="1100" b="0" i="0" u="none" strike="noStrike" kern="1200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807826C-B842-4437-AD53-E7E4F487EF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+SS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94D9A55-CEC1-4476-8478-647A731A0C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Espace réservé du numéro de diapositive 5"/>
          <p:cNvSpPr txBox="1">
            <a:spLocks/>
          </p:cNvSpPr>
          <p:nvPr userDrawn="1"/>
        </p:nvSpPr>
        <p:spPr>
          <a:xfrm>
            <a:off x="8172400" y="4758961"/>
            <a:ext cx="720080" cy="3822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3F8EE3-3B50-4017-B2E3-81E7FAC0BB79}" type="slidenum">
              <a:rPr kumimoji="0" sz="1000" b="0" i="0" u="none" strike="noStrike" kern="1200" cap="none" spc="0" normalizeH="0" baseline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r>
              <a:rPr kumimoji="0" lang="nl-NL" sz="1100" b="0" i="0" u="none" strike="noStrike" kern="1200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</p:txBody>
      </p:sp>
      <p:sp>
        <p:nvSpPr>
          <p:cNvPr id="14" name="Espace réservé du texte 4">
            <a:extLst>
              <a:ext uri="{FF2B5EF4-FFF2-40B4-BE49-F238E27FC236}">
                <a16:creationId xmlns:a16="http://schemas.microsoft.com/office/drawing/2014/main" id="{6275DC74-2EB7-4214-A2D2-66007B8F1D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5656" y="2117525"/>
            <a:ext cx="7560840" cy="958281"/>
          </a:xfrm>
        </p:spPr>
        <p:txBody>
          <a:bodyPr>
            <a:noAutofit/>
          </a:bodyPr>
          <a:lstStyle>
            <a:lvl1pPr marL="0" indent="0">
              <a:lnSpc>
                <a:spcPts val="2200"/>
              </a:lnSpc>
              <a:buFont typeface="Arial" pitchFamily="34" charset="0"/>
              <a:buNone/>
              <a:defRPr sz="2400" b="1" cap="all" baseline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0" indent="-108000">
              <a:spcBef>
                <a:spcPts val="300"/>
              </a:spcBef>
              <a:buFont typeface="+mj-lt"/>
              <a:buNone/>
              <a:defRPr sz="1600" b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0">
              <a:spcBef>
                <a:spcPts val="300"/>
              </a:spcBef>
              <a:buFont typeface="Aller Light" pitchFamily="2" charset="0"/>
              <a:buNone/>
              <a:defRPr sz="18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 marL="0" indent="-108000">
              <a:spcBef>
                <a:spcPts val="300"/>
              </a:spcBef>
              <a:buClr>
                <a:srgbClr val="7CA2D6"/>
              </a:buClr>
              <a:buFont typeface="Arial" pitchFamily="34" charset="0"/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 marL="828000" indent="-228600">
              <a:spcBef>
                <a:spcPts val="300"/>
              </a:spcBef>
              <a:buFont typeface="Arial" panose="020B0604020202020204" pitchFamily="34" charset="0"/>
              <a:buChar char="•"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</a:t>
            </a:r>
            <a:r>
              <a:rPr lang="fr-FR" dirty="0" err="1"/>
              <a:t>presentation</a:t>
            </a:r>
            <a:r>
              <a:rPr lang="fr-FR" dirty="0"/>
              <a:t> </a:t>
            </a:r>
            <a:r>
              <a:rPr lang="fr-FR" dirty="0" err="1"/>
              <a:t>heading</a:t>
            </a:r>
            <a:endParaRPr lang="fr-FR" dirty="0"/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7242E0CF-D65B-4B72-AB77-CAFADB97DFF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75656" y="3053629"/>
            <a:ext cx="7560840" cy="382217"/>
          </a:xfrm>
        </p:spPr>
        <p:txBody>
          <a:bodyPr>
            <a:normAutofit/>
          </a:bodyPr>
          <a:lstStyle>
            <a:lvl1pPr marL="0" indent="0">
              <a:lnSpc>
                <a:spcPts val="2200"/>
              </a:lnSpc>
              <a:buFont typeface="Arial" pitchFamily="34" charset="0"/>
              <a:buNone/>
              <a:defRPr sz="18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0" indent="-108000">
              <a:spcBef>
                <a:spcPts val="300"/>
              </a:spcBef>
              <a:buFont typeface="+mj-lt"/>
              <a:buNone/>
              <a:defRPr sz="2000" b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0">
              <a:spcBef>
                <a:spcPts val="300"/>
              </a:spcBef>
              <a:buFont typeface="Aller Light" pitchFamily="2" charset="0"/>
              <a:buNone/>
              <a:defRPr sz="18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 marL="0" indent="-108000">
              <a:spcBef>
                <a:spcPts val="300"/>
              </a:spcBef>
              <a:buClr>
                <a:srgbClr val="7CA2D6"/>
              </a:buClr>
              <a:buFont typeface="Arial" pitchFamily="34" charset="0"/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 marL="828000" indent="-228600">
              <a:spcBef>
                <a:spcPts val="300"/>
              </a:spcBef>
              <a:buFont typeface="Arial" panose="020B0604020202020204" pitchFamily="34" charset="0"/>
              <a:buChar char="•"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</a:t>
            </a:r>
            <a:r>
              <a:rPr lang="fr-FR" dirty="0" err="1"/>
              <a:t>subtitle</a:t>
            </a:r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E8FDFC3-14B9-4B0E-A8D1-626A95764A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Espace réservé du numéro de diapositive 5"/>
          <p:cNvSpPr txBox="1">
            <a:spLocks/>
          </p:cNvSpPr>
          <p:nvPr userDrawn="1"/>
        </p:nvSpPr>
        <p:spPr>
          <a:xfrm>
            <a:off x="8172400" y="4758961"/>
            <a:ext cx="720080" cy="3822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3F8EE3-3B50-4017-B2E3-81E7FAC0BB79}" type="slidenum">
              <a:rPr kumimoji="0" sz="1000" b="0" i="0" u="none" strike="noStrike" kern="1200" cap="none" spc="0" normalizeH="0" baseline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r>
              <a:rPr kumimoji="0" lang="nl-NL" sz="1100" b="0" i="0" u="none" strike="noStrike" kern="1200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</p:txBody>
      </p:sp>
      <p:sp>
        <p:nvSpPr>
          <p:cNvPr id="16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1677770" y="1534986"/>
            <a:ext cx="7200800" cy="3197004"/>
          </a:xfrm>
        </p:spPr>
        <p:txBody>
          <a:bodyPr/>
          <a:lstStyle>
            <a:lvl1pPr marL="0" indent="0">
              <a:lnSpc>
                <a:spcPts val="2200"/>
              </a:lnSpc>
              <a:buFont typeface="Arial" pitchFamily="34" charset="0"/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273050" indent="-255588">
              <a:buFont typeface="Arial" panose="020B0604020202020204" pitchFamily="34" charset="0"/>
              <a:buChar char="•"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54025" indent="-228600">
              <a:buFont typeface="Arial" panose="020B0604020202020204" pitchFamily="34" charset="0"/>
              <a:buChar char="-"/>
              <a:defRPr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539750" indent="0">
              <a:buFont typeface="Courier New" panose="02070309020205020404" pitchFamily="49" charset="0"/>
              <a:buNone/>
              <a:defRPr sz="1600" i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</a:t>
            </a:r>
            <a:r>
              <a:rPr lang="fr-FR" dirty="0" err="1"/>
              <a:t>presentation</a:t>
            </a:r>
            <a:r>
              <a:rPr lang="fr-FR" dirty="0"/>
              <a:t> </a:t>
            </a:r>
            <a:r>
              <a:rPr lang="fr-FR" dirty="0" err="1"/>
              <a:t>summary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r>
              <a:rPr lang="fr-FR" dirty="0"/>
              <a:t> </a:t>
            </a:r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47BE8E0-CE13-4872-8114-FB78A1E29B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Espace réservé du numéro de diapositive 5"/>
          <p:cNvSpPr txBox="1">
            <a:spLocks/>
          </p:cNvSpPr>
          <p:nvPr userDrawn="1"/>
        </p:nvSpPr>
        <p:spPr>
          <a:xfrm>
            <a:off x="8172400" y="4758961"/>
            <a:ext cx="720080" cy="3822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3F8EE3-3B50-4017-B2E3-81E7FAC0BB79}" type="slidenum">
              <a:rPr kumimoji="0" sz="1000" b="0" i="0" u="none" strike="noStrike" kern="1200" cap="none" spc="0" normalizeH="0" baseline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r>
              <a:rPr kumimoji="0" lang="nl-NL" sz="1100" b="0" i="0" u="none" strike="noStrike" kern="1200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</p:txBody>
      </p: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395536" y="205978"/>
            <a:ext cx="8424936" cy="583574"/>
          </a:xfrm>
        </p:spPr>
        <p:txBody>
          <a:bodyPr anchor="ctr">
            <a:normAutofit/>
          </a:bodyPr>
          <a:lstStyle>
            <a:lvl1pPr algn="l">
              <a:defRPr sz="24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</a:t>
            </a:r>
            <a:r>
              <a:rPr lang="fr-FR" dirty="0" err="1"/>
              <a:t>heading</a:t>
            </a:r>
            <a:r>
              <a:rPr lang="fr-FR" dirty="0"/>
              <a:t> style</a:t>
            </a:r>
            <a:endParaRPr lang="fr-BE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359532" y="987574"/>
            <a:ext cx="8424936" cy="3096344"/>
          </a:xfrm>
        </p:spPr>
        <p:txBody>
          <a:bodyPr/>
          <a:lstStyle>
            <a:lvl1pPr marL="0" indent="0">
              <a:lnSpc>
                <a:spcPts val="2200"/>
              </a:lnSpc>
              <a:buFont typeface="Arial" pitchFamily="34" charset="0"/>
              <a:buNone/>
              <a:defRPr sz="2000" b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0" indent="-72000">
              <a:spcBef>
                <a:spcPts val="300"/>
              </a:spcBef>
              <a:spcAft>
                <a:spcPts val="1000"/>
              </a:spcAft>
              <a:buFont typeface="+mj-lt"/>
              <a:buNone/>
              <a:defRPr sz="2000" b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540000">
              <a:spcBef>
                <a:spcPts val="300"/>
              </a:spcBef>
              <a:buFont typeface="Aller Light" pitchFamily="2" charset="0"/>
              <a:buNone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 marL="540000">
              <a:spcBef>
                <a:spcPts val="300"/>
              </a:spcBef>
              <a:buClr>
                <a:srgbClr val="7CA2D6"/>
              </a:buClr>
              <a:buFont typeface="Arial" pitchFamily="34" charset="0"/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 marL="828000">
              <a:spcBef>
                <a:spcPts val="300"/>
              </a:spcBef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•"/>
              <a:defRPr sz="18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</a:t>
            </a:r>
            <a:r>
              <a:rPr lang="fr-FR" dirty="0" err="1"/>
              <a:t>text</a:t>
            </a:r>
            <a:r>
              <a:rPr lang="fr-FR" dirty="0"/>
              <a:t> styles</a:t>
            </a:r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r>
              <a:rPr lang="fr-FR" dirty="0"/>
              <a:t> </a:t>
            </a:r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</a:t>
            </a:r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</a:t>
            </a:r>
            <a:endParaRPr lang="fr-B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pour modifier le style du titre</a:t>
            </a:r>
            <a:endParaRPr lang="fr-BE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6E5D8-0C96-4723-8AB9-AAB0724C9E48}" type="datetimeFigureOut">
              <a:rPr lang="fr-BE" smtClean="0"/>
              <a:pPr/>
              <a:t>10-10-24</a:t>
            </a:fld>
            <a:endParaRPr lang="fr-BE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F8EE3-3B50-4017-B2E3-81E7FAC0BB79}" type="slidenum">
              <a:rPr lang="fr-BE" smtClean="0"/>
              <a:pPr/>
              <a:t>‹nr.›</a:t>
            </a:fld>
            <a:endParaRPr lang="fr-BE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0EAC393-1F0B-7372-447C-36C41CAED408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7696200" y="63500"/>
            <a:ext cx="14128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BE" sz="1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GOB/SPRB - Intern/Interne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3" r:id="rId3"/>
    <p:sldLayoutId id="2147483651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51D89FF-2C8B-020D-FA43-6E15B0C8AE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9532" y="811476"/>
            <a:ext cx="8424936" cy="4032447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tabLst>
                <a:tab pos="2637155" algn="ctr"/>
                <a:tab pos="5274310" algn="r"/>
                <a:tab pos="342900" algn="l"/>
              </a:tabLst>
            </a:pPr>
            <a:endParaRPr lang="nl-BE" sz="14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pPr lvl="0" rtl="0">
              <a:lnSpc>
                <a:spcPct val="100000"/>
              </a:lnSpc>
              <a:tabLst>
                <a:tab pos="2637155" algn="ctr"/>
                <a:tab pos="5274310" algn="r"/>
                <a:tab pos="342900" algn="l"/>
              </a:tabLst>
            </a:pP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Le </a:t>
            </a: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rôle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 de la </a:t>
            </a: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Direction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 FEDER en </a:t>
            </a: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tant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 que </a:t>
            </a:r>
            <a:r>
              <a:rPr lang="nl-NL" sz="1400" b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facilitateur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, </a:t>
            </a: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convaincu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 des </a:t>
            </a: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nombreux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avantages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 de </a:t>
            </a: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cette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 approche.</a:t>
            </a:r>
            <a:br>
              <a:rPr lang="nl-BE" sz="1400" dirty="0">
                <a:solidFill>
                  <a:schemeClr val="tx1"/>
                </a:solidFill>
                <a:ea typeface="Times New Roman" panose="02020603050405020304" pitchFamily="18" charset="0"/>
              </a:rPr>
            </a:br>
            <a:endParaRPr lang="nl-BE" sz="14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pPr lvl="0" rtl="0">
              <a:lnSpc>
                <a:spcPct val="100000"/>
              </a:lnSpc>
              <a:tabLst>
                <a:tab pos="2637155" algn="ctr"/>
                <a:tab pos="5274310" algn="r"/>
                <a:tab pos="342900" algn="l"/>
              </a:tabLst>
            </a:pPr>
            <a:r>
              <a:rPr lang="nl-NL" sz="1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3 </a:t>
            </a:r>
            <a:r>
              <a:rPr lang="nl-NL" sz="1400" b="1" dirty="0" err="1">
                <a:solidFill>
                  <a:schemeClr val="accent1"/>
                </a:solidFill>
                <a:ea typeface="Times New Roman" panose="02020603050405020304" pitchFamily="18" charset="0"/>
              </a:rPr>
              <a:t>partenaires</a:t>
            </a:r>
            <a:endParaRPr lang="nl-NL" sz="1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marL="825750" lvl="2" indent="-285750" rtl="0">
              <a:buFont typeface="Arial" panose="020B0604020202020204" pitchFamily="34" charset="0"/>
              <a:buChar char="•"/>
              <a:tabLst>
                <a:tab pos="2637155" algn="ctr"/>
                <a:tab pos="5274310" algn="r"/>
                <a:tab pos="342900" algn="l"/>
              </a:tabLst>
            </a:pP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Guillaume PETIT – Service </a:t>
            </a: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Participation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 – perspective.brussels</a:t>
            </a:r>
          </a:p>
          <a:p>
            <a:pPr marL="825750" lvl="2" indent="-285750" rtl="0">
              <a:buFont typeface="Arial" panose="020B0604020202020204" pitchFamily="34" charset="0"/>
              <a:buChar char="•"/>
              <a:tabLst>
                <a:tab pos="2637155" algn="ctr"/>
                <a:tab pos="5274310" algn="r"/>
                <a:tab pos="342900" algn="l"/>
              </a:tabLst>
            </a:pP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Metrolab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 (ULB)</a:t>
            </a:r>
          </a:p>
          <a:p>
            <a:pPr marL="825750" lvl="2" indent="-285750" rtl="0">
              <a:buFont typeface="Arial" panose="020B0604020202020204" pitchFamily="34" charset="0"/>
              <a:buChar char="•"/>
              <a:tabLst>
                <a:tab pos="2637155" algn="ctr"/>
                <a:tab pos="5274310" algn="r"/>
                <a:tab pos="342900" algn="l"/>
              </a:tabLst>
            </a:pP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Ancien </a:t>
            </a: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porteurs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 de </a:t>
            </a: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projets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 FEDER</a:t>
            </a:r>
          </a:p>
          <a:p>
            <a:pPr lvl="0" rtl="0">
              <a:lnSpc>
                <a:spcPct val="100000"/>
              </a:lnSpc>
              <a:tabLst>
                <a:tab pos="2637155" algn="ctr"/>
                <a:tab pos="5274310" algn="r"/>
                <a:tab pos="342900" algn="l"/>
              </a:tabLst>
            </a:pPr>
            <a:endParaRPr lang="nl-NL" sz="1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lvl="0" rtl="0">
              <a:lnSpc>
                <a:spcPct val="100000"/>
              </a:lnSpc>
              <a:tabLst>
                <a:tab pos="2637155" algn="ctr"/>
                <a:tab pos="5274310" algn="r"/>
                <a:tab pos="342900" algn="l"/>
              </a:tabLst>
            </a:pPr>
            <a:r>
              <a:rPr lang="nl-NL" sz="1400" b="1" dirty="0" err="1">
                <a:solidFill>
                  <a:schemeClr val="accent1"/>
                </a:solidFill>
                <a:ea typeface="Times New Roman" panose="02020603050405020304" pitchFamily="18" charset="0"/>
              </a:rPr>
              <a:t>Objectifs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</a:p>
          <a:p>
            <a:pPr marL="825750" lvl="2" indent="-285750" rtl="0">
              <a:buFont typeface="Arial" panose="020B0604020202020204" pitchFamily="34" charset="0"/>
              <a:buChar char="•"/>
              <a:tabLst>
                <a:tab pos="2637155" algn="ctr"/>
                <a:tab pos="5274310" algn="r"/>
                <a:tab pos="342900" algn="l"/>
              </a:tabLst>
            </a:pP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Les </a:t>
            </a: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avantages</a:t>
            </a:r>
            <a:r>
              <a:rPr lang="nl-NL" sz="1400" b="0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r>
              <a:rPr lang="nl-NL" sz="1400" b="0" dirty="0" err="1">
                <a:solidFill>
                  <a:schemeClr val="tx1"/>
                </a:solidFill>
                <a:ea typeface="Times New Roman" panose="02020603050405020304" pitchFamily="18" charset="0"/>
              </a:rPr>
              <a:t>d’un</a:t>
            </a:r>
            <a:r>
              <a:rPr lang="nl-NL" sz="1400" b="0" dirty="0">
                <a:solidFill>
                  <a:schemeClr val="tx1"/>
                </a:solidFill>
                <a:ea typeface="Times New Roman" panose="02020603050405020304" pitchFamily="18" charset="0"/>
              </a:rPr>
              <a:t> engagement </a:t>
            </a:r>
            <a:r>
              <a:rPr lang="nl-NL" sz="1400" b="0" dirty="0" err="1">
                <a:solidFill>
                  <a:schemeClr val="tx1"/>
                </a:solidFill>
                <a:ea typeface="Times New Roman" panose="02020603050405020304" pitchFamily="18" charset="0"/>
              </a:rPr>
              <a:t>anticipé</a:t>
            </a:r>
            <a:r>
              <a:rPr lang="nl-NL" sz="1400" b="0" dirty="0">
                <a:solidFill>
                  <a:schemeClr val="tx1"/>
                </a:solidFill>
                <a:ea typeface="Times New Roman" panose="02020603050405020304" pitchFamily="18" charset="0"/>
              </a:rPr>
              <a:t> en faveur de la </a:t>
            </a:r>
            <a:r>
              <a:rPr lang="nl-NL" sz="1400" b="0" dirty="0" err="1">
                <a:solidFill>
                  <a:schemeClr val="tx1"/>
                </a:solidFill>
                <a:ea typeface="Times New Roman" panose="02020603050405020304" pitchFamily="18" charset="0"/>
              </a:rPr>
              <a:t>participation</a:t>
            </a:r>
            <a:endParaRPr lang="nl-NL" sz="1400" b="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pPr marL="825750" lvl="2" indent="-285750" rtl="0">
              <a:buFont typeface="Arial" panose="020B0604020202020204" pitchFamily="34" charset="0"/>
              <a:buChar char="•"/>
              <a:tabLst>
                <a:tab pos="2637155" algn="ctr"/>
                <a:tab pos="5274310" algn="r"/>
                <a:tab pos="342900" algn="l"/>
              </a:tabLst>
            </a:pPr>
            <a:r>
              <a:rPr lang="nl-NL" sz="1400" b="0" dirty="0" err="1">
                <a:solidFill>
                  <a:schemeClr val="tx1"/>
                </a:solidFill>
                <a:ea typeface="Times New Roman" panose="02020603050405020304" pitchFamily="18" charset="0"/>
              </a:rPr>
              <a:t>Identification</a:t>
            </a:r>
            <a:r>
              <a:rPr lang="nl-NL" sz="1400" b="0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de sources </a:t>
            </a:r>
            <a:r>
              <a:rPr lang="nl-NL" sz="1400" b="0" dirty="0">
                <a:solidFill>
                  <a:schemeClr val="tx1"/>
                </a:solidFill>
                <a:ea typeface="Times New Roman" panose="02020603050405020304" pitchFamily="18" charset="0"/>
              </a:rPr>
              <a:t>et 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de </a:t>
            </a: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moyens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r>
              <a:rPr lang="nl-NL" sz="1400" b="0" dirty="0">
                <a:solidFill>
                  <a:schemeClr val="tx1"/>
                </a:solidFill>
                <a:ea typeface="Times New Roman" panose="02020603050405020304" pitchFamily="18" charset="0"/>
              </a:rPr>
              <a:t>testés et </a:t>
            </a:r>
            <a:r>
              <a:rPr lang="nl-NL" sz="1400" b="0" dirty="0" err="1">
                <a:solidFill>
                  <a:schemeClr val="tx1"/>
                </a:solidFill>
                <a:ea typeface="Times New Roman" panose="02020603050405020304" pitchFamily="18" charset="0"/>
              </a:rPr>
              <a:t>approuvés</a:t>
            </a:r>
            <a:r>
              <a:rPr lang="nl-NL" sz="1400" b="0" dirty="0">
                <a:solidFill>
                  <a:schemeClr val="tx1"/>
                </a:solidFill>
                <a:ea typeface="Times New Roman" panose="02020603050405020304" pitchFamily="18" charset="0"/>
              </a:rPr>
              <a:t>.</a:t>
            </a:r>
            <a:endParaRPr lang="nl-NL" sz="14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pPr marL="825750" lvl="2" indent="-285750" rtl="0">
              <a:buFont typeface="Arial" panose="020B0604020202020204" pitchFamily="34" charset="0"/>
              <a:buChar char="•"/>
              <a:tabLst>
                <a:tab pos="2637155" algn="ctr"/>
                <a:tab pos="5274310" algn="r"/>
                <a:tab pos="342900" algn="l"/>
              </a:tabLst>
            </a:pP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Echange </a:t>
            </a: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d’expériences</a:t>
            </a:r>
            <a:r>
              <a:rPr lang="nl-NL" sz="1400" b="0" dirty="0">
                <a:solidFill>
                  <a:schemeClr val="tx1"/>
                </a:solidFill>
                <a:ea typeface="Times New Roman" panose="02020603050405020304" pitchFamily="18" charset="0"/>
              </a:rPr>
              <a:t>: </a:t>
            </a:r>
            <a:r>
              <a:rPr lang="nl-NL" sz="1400" b="0" dirty="0" err="1">
                <a:solidFill>
                  <a:schemeClr val="tx1"/>
                </a:solidFill>
                <a:ea typeface="Times New Roman" panose="02020603050405020304" pitchFamily="18" charset="0"/>
              </a:rPr>
              <a:t>difficultés</a:t>
            </a:r>
            <a:r>
              <a:rPr lang="nl-NL" sz="1400" b="0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r>
              <a:rPr lang="nl-NL" sz="1400" b="0" dirty="0" err="1">
                <a:solidFill>
                  <a:schemeClr val="tx1"/>
                </a:solidFill>
                <a:ea typeface="Times New Roman" panose="02020603050405020304" pitchFamily="18" charset="0"/>
              </a:rPr>
              <a:t>constatées</a:t>
            </a:r>
            <a:r>
              <a:rPr lang="nl-NL" sz="1400" b="0" dirty="0">
                <a:solidFill>
                  <a:schemeClr val="tx1"/>
                </a:solidFill>
                <a:ea typeface="Times New Roman" panose="02020603050405020304" pitchFamily="18" charset="0"/>
              </a:rPr>
              <a:t>, </a:t>
            </a:r>
            <a:r>
              <a:rPr lang="nl-NL" sz="1400" b="0" dirty="0" err="1">
                <a:solidFill>
                  <a:schemeClr val="tx1"/>
                </a:solidFill>
                <a:ea typeface="Times New Roman" panose="02020603050405020304" pitchFamily="18" charset="0"/>
              </a:rPr>
              <a:t>conseils</a:t>
            </a:r>
            <a:r>
              <a:rPr lang="nl-NL" sz="1400" b="0" dirty="0">
                <a:solidFill>
                  <a:schemeClr val="tx1"/>
                </a:solidFill>
                <a:ea typeface="Times New Roman" panose="02020603050405020304" pitchFamily="18" charset="0"/>
              </a:rPr>
              <a:t>, échanges, etc.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892D93D-0FD8-CE65-2889-5F182E09CF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4587974"/>
            <a:ext cx="4320480" cy="509504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1D3AD6D2-6E9C-D24E-A15F-0DD6CF390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32" y="315093"/>
            <a:ext cx="8424936" cy="277540"/>
          </a:xfrm>
        </p:spPr>
        <p:txBody>
          <a:bodyPr>
            <a:noAutofit/>
          </a:bodyPr>
          <a:lstStyle/>
          <a:p>
            <a:pPr algn="ctr" rtl="0"/>
            <a:r>
              <a:rPr lang="nl-NL" sz="2000" dirty="0">
                <a:solidFill>
                  <a:srgbClr val="002060"/>
                </a:solidFill>
              </a:rPr>
              <a:t> </a:t>
            </a:r>
            <a:br>
              <a:rPr lang="nl-BE" sz="2000" dirty="0">
                <a:solidFill>
                  <a:srgbClr val="002060"/>
                </a:solidFill>
              </a:rPr>
            </a:br>
            <a:r>
              <a:rPr lang="nl-NL" sz="2000" dirty="0" err="1">
                <a:solidFill>
                  <a:srgbClr val="002060"/>
                </a:solidFill>
              </a:rPr>
              <a:t>Participation</a:t>
            </a:r>
            <a:r>
              <a:rPr lang="nl-NL" sz="2000" dirty="0">
                <a:solidFill>
                  <a:srgbClr val="002060"/>
                </a:solidFill>
              </a:rPr>
              <a:t> </a:t>
            </a:r>
            <a:r>
              <a:rPr lang="nl-NL" sz="2000" dirty="0" err="1">
                <a:solidFill>
                  <a:srgbClr val="002060"/>
                </a:solidFill>
              </a:rPr>
              <a:t>citoyenne</a:t>
            </a:r>
            <a:r>
              <a:rPr lang="nl-NL" sz="2000" dirty="0">
                <a:solidFill>
                  <a:srgbClr val="002060"/>
                </a:solidFill>
              </a:rPr>
              <a:t>: </a:t>
            </a:r>
            <a:br>
              <a:rPr lang="nl-BE" sz="2000" dirty="0">
                <a:solidFill>
                  <a:srgbClr val="002060"/>
                </a:solidFill>
              </a:rPr>
            </a:br>
            <a:r>
              <a:rPr lang="nl-BE" sz="2000" dirty="0" err="1">
                <a:solidFill>
                  <a:srgbClr val="002060"/>
                </a:solidFill>
              </a:rPr>
              <a:t>Une</a:t>
            </a:r>
            <a:r>
              <a:rPr lang="nl-BE" sz="2000" dirty="0">
                <a:solidFill>
                  <a:srgbClr val="002060"/>
                </a:solidFill>
              </a:rPr>
              <a:t> plus-</a:t>
            </a:r>
            <a:r>
              <a:rPr lang="nl-BE" sz="2000" dirty="0" err="1">
                <a:solidFill>
                  <a:srgbClr val="002060"/>
                </a:solidFill>
              </a:rPr>
              <a:t>value</a:t>
            </a:r>
            <a:r>
              <a:rPr lang="nl-BE" sz="2000" dirty="0">
                <a:solidFill>
                  <a:srgbClr val="002060"/>
                </a:solidFill>
              </a:rPr>
              <a:t> </a:t>
            </a:r>
            <a:r>
              <a:rPr lang="nl-NL" sz="2000" dirty="0">
                <a:solidFill>
                  <a:srgbClr val="002060"/>
                </a:solidFill>
              </a:rPr>
              <a:t>pour vos </a:t>
            </a:r>
            <a:r>
              <a:rPr lang="nl-NL" sz="2000" dirty="0" err="1">
                <a:solidFill>
                  <a:srgbClr val="002060"/>
                </a:solidFill>
              </a:rPr>
              <a:t>projets</a:t>
            </a:r>
            <a:r>
              <a:rPr lang="nl-NL" sz="2000" dirty="0">
                <a:solidFill>
                  <a:srgbClr val="002060"/>
                </a:solidFill>
              </a:rPr>
              <a:t> </a:t>
            </a:r>
            <a:r>
              <a:rPr lang="nl-NL" sz="2000" dirty="0" err="1">
                <a:solidFill>
                  <a:srgbClr val="002060"/>
                </a:solidFill>
              </a:rPr>
              <a:t>dès</a:t>
            </a:r>
            <a:r>
              <a:rPr lang="nl-NL" sz="2000" dirty="0">
                <a:solidFill>
                  <a:srgbClr val="002060"/>
                </a:solidFill>
              </a:rPr>
              <a:t> sa </a:t>
            </a:r>
            <a:r>
              <a:rPr lang="nl-NL" sz="2000" dirty="0" err="1">
                <a:solidFill>
                  <a:srgbClr val="002060"/>
                </a:solidFill>
              </a:rPr>
              <a:t>conception</a:t>
            </a:r>
            <a:r>
              <a:rPr lang="nl-NL" sz="2000" dirty="0">
                <a:solidFill>
                  <a:srgbClr val="002060"/>
                </a:solidFill>
              </a:rPr>
              <a:t> ! </a:t>
            </a:r>
            <a:br>
              <a:rPr lang="nl-BE" sz="2000" dirty="0">
                <a:solidFill>
                  <a:schemeClr val="tx1"/>
                </a:solidFill>
                <a:ea typeface="Times New Roman" panose="02020603050405020304" pitchFamily="18" charset="0"/>
              </a:rPr>
            </a:br>
            <a:r>
              <a:rPr lang="nl-NL" sz="2000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57822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51D89FF-2C8B-020D-FA43-6E15B0C8AE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8" y="483519"/>
            <a:ext cx="8424936" cy="4032447"/>
          </a:xfrm>
        </p:spPr>
        <p:txBody>
          <a:bodyPr>
            <a:normAutofit/>
          </a:bodyPr>
          <a:lstStyle/>
          <a:p>
            <a:pPr rtl="0">
              <a:lnSpc>
                <a:spcPct val="100000"/>
              </a:lnSpc>
              <a:tabLst>
                <a:tab pos="2637155" algn="ctr"/>
                <a:tab pos="5274310" algn="r"/>
                <a:tab pos="342900" algn="l"/>
              </a:tabLst>
            </a:pPr>
            <a:br>
              <a:rPr lang="nl-BE" sz="1400" dirty="0">
                <a:solidFill>
                  <a:schemeClr val="tx1"/>
                </a:solidFill>
                <a:ea typeface="Times New Roman" panose="02020603050405020304" pitchFamily="18" charset="0"/>
              </a:rPr>
            </a:br>
            <a:r>
              <a:rPr lang="nl-NL" sz="1400" b="1" dirty="0" err="1">
                <a:solidFill>
                  <a:schemeClr val="accent1"/>
                </a:solidFill>
                <a:ea typeface="Times New Roman" panose="02020603050405020304" pitchFamily="18" charset="0"/>
              </a:rPr>
              <a:t>Objectif</a:t>
            </a:r>
            <a:endParaRPr lang="nl-NL" sz="1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rtl="0">
              <a:lnSpc>
                <a:spcPct val="100000"/>
              </a:lnSpc>
              <a:tabLst>
                <a:tab pos="2637155" algn="ctr"/>
                <a:tab pos="5274310" algn="r"/>
                <a:tab pos="342900" algn="l"/>
              </a:tabLst>
            </a:pP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Proposition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 pour </a:t>
            </a: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une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r>
              <a:rPr lang="nl-NL" sz="1400" b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participation-initiative</a:t>
            </a:r>
            <a:r>
              <a:rPr lang="nl-NL" sz="1400" b="1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r>
              <a:rPr lang="nl-NL" sz="1400" b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innovante</a:t>
            </a:r>
            <a:r>
              <a:rPr lang="nl-NL" sz="1400" b="1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dans </a:t>
            </a: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le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cadre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 de la </a:t>
            </a: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politique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 de </a:t>
            </a: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cohésion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.</a:t>
            </a:r>
          </a:p>
          <a:p>
            <a:pPr marL="285750" indent="-285750">
              <a:lnSpc>
                <a:spcPct val="100000"/>
              </a:lnSpc>
              <a:buFontTx/>
              <a:buChar char="-"/>
              <a:tabLst>
                <a:tab pos="2637155" algn="ctr"/>
                <a:tab pos="5274310" algn="r"/>
                <a:tab pos="342900" algn="l"/>
              </a:tabLst>
            </a:pPr>
            <a:endParaRPr lang="nl-BE" sz="14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pPr lvl="0" rtl="0">
              <a:lnSpc>
                <a:spcPct val="100000"/>
              </a:lnSpc>
              <a:tabLst>
                <a:tab pos="2637155" algn="ctr"/>
                <a:tab pos="5274310" algn="r"/>
                <a:tab pos="342900" algn="l"/>
              </a:tabLst>
            </a:pPr>
            <a:r>
              <a:rPr lang="nl-NL" sz="1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Timing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</a:p>
          <a:p>
            <a:pPr marL="285750" indent="-285750" rtl="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2637155" algn="ctr"/>
                <a:tab pos="5274310" algn="r"/>
                <a:tab pos="342900" algn="l"/>
              </a:tabLst>
            </a:pP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Avril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 2023: </a:t>
            </a: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candidats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 de </a:t>
            </a: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l’appel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r>
              <a:rPr lang="nl-NL" sz="1400" i="1" dirty="0">
                <a:solidFill>
                  <a:schemeClr val="accent1"/>
                </a:solidFill>
              </a:rPr>
              <a:t>'Call </a:t>
            </a:r>
            <a:r>
              <a:rPr lang="nl-NL" sz="1400" i="1" dirty="0" err="1">
                <a:solidFill>
                  <a:schemeClr val="accent1"/>
                </a:solidFill>
              </a:rPr>
              <a:t>for</a:t>
            </a:r>
            <a:r>
              <a:rPr lang="nl-NL" sz="1400" i="1" dirty="0">
                <a:solidFill>
                  <a:schemeClr val="accent1"/>
                </a:solidFill>
              </a:rPr>
              <a:t> </a:t>
            </a:r>
            <a:r>
              <a:rPr lang="nl-NL" sz="1400" i="1" dirty="0" err="1">
                <a:solidFill>
                  <a:schemeClr val="accent1"/>
                </a:solidFill>
              </a:rPr>
              <a:t>expression</a:t>
            </a:r>
            <a:r>
              <a:rPr lang="nl-NL" sz="1400" i="1" dirty="0">
                <a:solidFill>
                  <a:schemeClr val="accent1"/>
                </a:solidFill>
              </a:rPr>
              <a:t> of interest </a:t>
            </a:r>
            <a:r>
              <a:rPr lang="nl-NL" sz="1400" i="1" dirty="0" err="1">
                <a:solidFill>
                  <a:schemeClr val="accent1"/>
                </a:solidFill>
              </a:rPr>
              <a:t>to</a:t>
            </a:r>
            <a:r>
              <a:rPr lang="nl-NL" sz="1400" i="1" dirty="0">
                <a:solidFill>
                  <a:schemeClr val="accent1"/>
                </a:solidFill>
              </a:rPr>
              <a:t> </a:t>
            </a:r>
            <a:r>
              <a:rPr lang="nl-NL" sz="1400" i="1" dirty="0" err="1">
                <a:solidFill>
                  <a:schemeClr val="accent1"/>
                </a:solidFill>
              </a:rPr>
              <a:t>participate</a:t>
            </a:r>
            <a:r>
              <a:rPr lang="nl-NL" sz="1400" i="1" dirty="0">
                <a:solidFill>
                  <a:schemeClr val="accent1"/>
                </a:solidFill>
              </a:rPr>
              <a:t> in a pilot action on </a:t>
            </a:r>
            <a:r>
              <a:rPr lang="nl-NL" sz="1400" i="1" dirty="0" err="1">
                <a:solidFill>
                  <a:schemeClr val="accent1"/>
                </a:solidFill>
              </a:rPr>
              <a:t>innovative</a:t>
            </a:r>
            <a:r>
              <a:rPr lang="nl-NL" sz="1400" i="1" dirty="0">
                <a:solidFill>
                  <a:schemeClr val="accent1"/>
                </a:solidFill>
              </a:rPr>
              <a:t> </a:t>
            </a:r>
            <a:r>
              <a:rPr lang="nl-NL" sz="1400" i="1" dirty="0" err="1">
                <a:solidFill>
                  <a:schemeClr val="accent1"/>
                </a:solidFill>
              </a:rPr>
              <a:t>implementation</a:t>
            </a:r>
            <a:r>
              <a:rPr lang="nl-NL" sz="1400" i="1" dirty="0">
                <a:solidFill>
                  <a:schemeClr val="accent1"/>
                </a:solidFill>
              </a:rPr>
              <a:t> of </a:t>
            </a:r>
            <a:r>
              <a:rPr lang="nl-NL" sz="1400" i="1" dirty="0" err="1">
                <a:solidFill>
                  <a:schemeClr val="accent1"/>
                </a:solidFill>
              </a:rPr>
              <a:t>the</a:t>
            </a:r>
            <a:r>
              <a:rPr lang="nl-NL" sz="1400" i="1" dirty="0">
                <a:solidFill>
                  <a:schemeClr val="accent1"/>
                </a:solidFill>
              </a:rPr>
              <a:t> partnership </a:t>
            </a:r>
            <a:r>
              <a:rPr lang="nl-NL" sz="1400" i="1" dirty="0" err="1">
                <a:solidFill>
                  <a:schemeClr val="accent1"/>
                </a:solidFill>
              </a:rPr>
              <a:t>principle</a:t>
            </a:r>
            <a:r>
              <a:rPr lang="nl-NL" sz="1400" i="1" dirty="0">
                <a:solidFill>
                  <a:schemeClr val="accent1"/>
                </a:solidFill>
              </a:rPr>
              <a:t> in </a:t>
            </a:r>
            <a:r>
              <a:rPr lang="nl-NL" sz="1400" i="1" dirty="0" err="1">
                <a:solidFill>
                  <a:schemeClr val="accent1"/>
                </a:solidFill>
              </a:rPr>
              <a:t>cohesion</a:t>
            </a:r>
            <a:r>
              <a:rPr lang="nl-NL" sz="1400" i="1" dirty="0">
                <a:solidFill>
                  <a:schemeClr val="accent1"/>
                </a:solidFill>
              </a:rPr>
              <a:t> policy (</a:t>
            </a:r>
            <a:r>
              <a:rPr lang="nl-NL" sz="1400" i="1" dirty="0" err="1">
                <a:solidFill>
                  <a:schemeClr val="accent1"/>
                </a:solidFill>
              </a:rPr>
              <a:t>phase</a:t>
            </a:r>
            <a:r>
              <a:rPr lang="nl-NL" sz="1400" i="1" dirty="0">
                <a:solidFill>
                  <a:schemeClr val="accent1"/>
                </a:solidFill>
              </a:rPr>
              <a:t> 2)’</a:t>
            </a:r>
            <a:r>
              <a:rPr lang="nl-NL" sz="1400" dirty="0">
                <a:solidFill>
                  <a:schemeClr val="tx1"/>
                </a:solidFill>
              </a:rPr>
              <a:t>, lancé par la </a:t>
            </a:r>
            <a:r>
              <a:rPr lang="nl-NL" sz="1400" dirty="0" err="1">
                <a:solidFill>
                  <a:schemeClr val="tx1"/>
                </a:solidFill>
              </a:rPr>
              <a:t>Commission</a:t>
            </a:r>
            <a:r>
              <a:rPr lang="nl-NL" sz="1400" dirty="0">
                <a:solidFill>
                  <a:schemeClr val="tx1"/>
                </a:solidFill>
              </a:rPr>
              <a:t> (DG Regio) et </a:t>
            </a:r>
            <a:r>
              <a:rPr lang="nl-NL" sz="1400" dirty="0" err="1">
                <a:solidFill>
                  <a:schemeClr val="tx1"/>
                </a:solidFill>
              </a:rPr>
              <a:t>l’OCDE</a:t>
            </a:r>
            <a:r>
              <a:rPr lang="nl-NL" sz="1400" dirty="0">
                <a:solidFill>
                  <a:schemeClr val="tx1"/>
                </a:solidFill>
              </a:rPr>
              <a:t>.</a:t>
            </a:r>
          </a:p>
          <a:p>
            <a:pPr marL="285750" indent="-285750" rtl="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2637155" algn="ctr"/>
                <a:tab pos="5274310" algn="r"/>
                <a:tab pos="342900" algn="l"/>
              </a:tabLst>
            </a:pPr>
            <a:r>
              <a:rPr lang="nl-NL" sz="1400" dirty="0">
                <a:solidFill>
                  <a:schemeClr val="tx1"/>
                </a:solidFill>
              </a:rPr>
              <a:t>Juin 2023: selectie pour de </a:t>
            </a:r>
            <a:r>
              <a:rPr lang="nl-NL" sz="1400" dirty="0" err="1">
                <a:solidFill>
                  <a:schemeClr val="tx1"/>
                </a:solidFill>
              </a:rPr>
              <a:t>l’accompagnement</a:t>
            </a:r>
            <a:r>
              <a:rPr lang="nl-NL" sz="1400" dirty="0">
                <a:solidFill>
                  <a:schemeClr val="tx1"/>
                </a:solidFill>
              </a:rPr>
              <a:t> par des experts 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(OCDE) </a:t>
            </a: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jusqu’à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 fin 2024</a:t>
            </a:r>
          </a:p>
          <a:p>
            <a:pPr marL="285750" indent="-285750" rtl="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2637155" algn="ctr"/>
                <a:tab pos="5274310" algn="r"/>
                <a:tab pos="342900" algn="l"/>
              </a:tabLst>
            </a:pP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Mai 2024: workshop </a:t>
            </a: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afin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 de présenter des fiches </a:t>
            </a: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pratiques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basées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sur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 des </a:t>
            </a: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outils-Metrolab</a:t>
            </a:r>
            <a:endParaRPr lang="nl-NL" sz="14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pPr marL="285750" indent="-285750" rtl="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2637155" algn="ctr"/>
                <a:tab pos="5274310" algn="r"/>
                <a:tab pos="342900" algn="l"/>
              </a:tabLst>
            </a:pP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Fin 2024: </a:t>
            </a: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un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 nouveau workshop?</a:t>
            </a:r>
            <a:endParaRPr lang="nl-BE" sz="14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pPr rtl="0">
              <a:lnSpc>
                <a:spcPct val="100000"/>
              </a:lnSpc>
              <a:tabLst>
                <a:tab pos="2637155" algn="ctr"/>
                <a:tab pos="5274310" algn="r"/>
                <a:tab pos="342900" algn="l"/>
              </a:tabLst>
            </a:pPr>
            <a:endParaRPr lang="nl-BE" sz="14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pPr rtl="0">
              <a:lnSpc>
                <a:spcPct val="100000"/>
              </a:lnSpc>
              <a:tabLst>
                <a:tab pos="2637155" algn="ctr"/>
                <a:tab pos="5274310" algn="r"/>
                <a:tab pos="342900" algn="l"/>
              </a:tabLst>
            </a:pPr>
            <a:r>
              <a:rPr lang="nl-NL" sz="1400" b="1" dirty="0" err="1">
                <a:solidFill>
                  <a:schemeClr val="accent1"/>
                </a:solidFill>
                <a:ea typeface="Times New Roman" panose="02020603050405020304" pitchFamily="18" charset="0"/>
              </a:rPr>
              <a:t>Opportunité</a:t>
            </a:r>
            <a:endParaRPr lang="nl-NL" sz="1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rtl="0">
              <a:lnSpc>
                <a:spcPct val="100000"/>
              </a:lnSpc>
              <a:tabLst>
                <a:tab pos="2637155" algn="ctr"/>
                <a:tab pos="5274310" algn="r"/>
                <a:tab pos="342900" algn="l"/>
              </a:tabLst>
            </a:pP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Peaufiner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 et </a:t>
            </a: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facilité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l’usage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d’outils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développés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 par </a:t>
            </a:r>
            <a:r>
              <a:rPr lang="nl-NL" sz="1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Metrolab</a:t>
            </a:r>
            <a:r>
              <a:rPr lang="nl-NL" sz="1400" dirty="0">
                <a:solidFill>
                  <a:schemeClr val="tx1"/>
                </a:solidFill>
                <a:ea typeface="Times New Roman" panose="02020603050405020304" pitchFamily="18" charset="0"/>
              </a:rPr>
              <a:t> (2014-2020)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892D93D-0FD8-CE65-2889-5F182E09CF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4587974"/>
            <a:ext cx="4320480" cy="509504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1D3AD6D2-6E9C-D24E-A15F-0DD6CF390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05978"/>
            <a:ext cx="8424936" cy="277540"/>
          </a:xfrm>
        </p:spPr>
        <p:txBody>
          <a:bodyPr>
            <a:noAutofit/>
          </a:bodyPr>
          <a:lstStyle/>
          <a:p>
            <a:pPr algn="ctr" rtl="0"/>
            <a:r>
              <a:rPr lang="nl-NL" sz="2000" dirty="0" err="1">
                <a:solidFill>
                  <a:srgbClr val="002060"/>
                </a:solidFill>
              </a:rPr>
              <a:t>Partenariat</a:t>
            </a:r>
            <a:r>
              <a:rPr lang="nl-NL" sz="2000" dirty="0">
                <a:solidFill>
                  <a:srgbClr val="002060"/>
                </a:solidFill>
              </a:rPr>
              <a:t> </a:t>
            </a:r>
            <a:r>
              <a:rPr lang="nl-NL" sz="2000" dirty="0" err="1">
                <a:solidFill>
                  <a:srgbClr val="002060"/>
                </a:solidFill>
              </a:rPr>
              <a:t>Metrolab</a:t>
            </a:r>
            <a:r>
              <a:rPr lang="nl-NL" sz="2000" dirty="0">
                <a:solidFill>
                  <a:srgbClr val="002060"/>
                </a:solidFill>
              </a:rPr>
              <a:t> – </a:t>
            </a:r>
            <a:r>
              <a:rPr lang="nl-NL" sz="2000" dirty="0" err="1">
                <a:solidFill>
                  <a:srgbClr val="002060"/>
                </a:solidFill>
              </a:rPr>
              <a:t>Direction</a:t>
            </a:r>
            <a:r>
              <a:rPr lang="nl-NL" sz="2000" dirty="0">
                <a:solidFill>
                  <a:srgbClr val="002060"/>
                </a:solidFill>
              </a:rPr>
              <a:t> FEDER</a:t>
            </a:r>
          </a:p>
        </p:txBody>
      </p:sp>
    </p:spTree>
    <p:extLst>
      <p:ext uri="{BB962C8B-B14F-4D97-AF65-F5344CB8AC3E}">
        <p14:creationId xmlns:p14="http://schemas.microsoft.com/office/powerpoint/2010/main" val="221801001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ersonnalisé 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95959"/>
      </a:hlink>
      <a:folHlink>
        <a:srgbClr val="59595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lorimétrie xmlns="bfa7d963-24c6-42df-9c60-af0ce4d6be14">Color</Colorimétrie>
    <Partage_x0020_Externe xmlns="bfa7d963-24c6-42df-9c60-af0ce4d6be14">false</Partage_x0020_Externe>
    <mac55e52456844879d92278c99f13745 xmlns="bfa7d963-24c6-42df-9c60-af0ce4d6be14">
      <Terms xmlns="http://schemas.microsoft.com/office/infopath/2007/PartnerControls"/>
    </mac55e52456844879d92278c99f13745>
    <Fichier_x0020_source_x0020__x002f__x0020_fichier_x0020_prêt_x0020_à_x0020_l_x0027_emploi xmlns="bfa7d963-24c6-42df-9c60-af0ce4d6be14">Ready to use</Fichier_x0020_source_x0020__x002f__x0020_fichier_x0020_prêt_x0020_à_x0020_l_x0027_emploi>
    <Taille xmlns="bfa7d963-24c6-42df-9c60-af0ce4d6be14" xsi:nil="true"/>
    <h26b48982cc54ce2baad91dbf090ec32 xmlns="bfa7d963-24c6-42df-9c60-af0ce4d6be14">
      <Terms xmlns="http://schemas.microsoft.com/office/infopath/2007/PartnerControls"/>
    </h26b48982cc54ce2baad91dbf090ec32>
    <l8aa81e9c7994f66b9ca234fedeb2399 xmlns="bfa7d963-24c6-42df-9c60-af0ce4d6be14">
      <Terms xmlns="http://schemas.microsoft.com/office/infopath/2007/PartnerControls">
        <TermInfo xmlns="http://schemas.microsoft.com/office/infopath/2007/PartnerControls">
          <TermName xmlns="http://schemas.microsoft.com/office/infopath/2007/PartnerControls">Template PowerPoint</TermName>
          <TermId xmlns="http://schemas.microsoft.com/office/infopath/2007/PartnerControls">637b2f20-df0a-4619-9eb8-50d9a2752545</TermId>
        </TermInfo>
      </Terms>
    </l8aa81e9c7994f66b9ca234fedeb2399>
    <g28f7e5d01404be58f3bcecbde89fb76 xmlns="bfa7d963-24c6-42df-9c60-af0ce4d6be14">
      <Terms xmlns="http://schemas.microsoft.com/office/infopath/2007/PartnerControls"/>
    </g28f7e5d01404be58f3bcecbde89fb76>
    <ab48d136a2a94350bd1385cb088c3d73 xmlns="bfa7d963-24c6-42df-9c60-af0ce4d6be14">
      <Terms xmlns="http://schemas.microsoft.com/office/infopath/2007/PartnerControls"/>
    </ab48d136a2a94350bd1385cb088c3d73>
    <Langue_x0020_du_x0020_fichier xmlns="bfa7d963-24c6-42df-9c60-af0ce4d6be14">
      <Value>EN</Value>
    </Langue_x0020_du_x0020_fichier>
    <TaxCatchAll xmlns="12cb0234-c0b0-4c53-84af-973ef88e2a02">
      <Value>13</Value>
    </TaxCatchAl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Charte-Huisstijl" ma:contentTypeID="0x010100DBAA8B00DAA7C7409BC687FC09F57BB400E4F7548ADFC764439EEC91D3488DFE1F" ma:contentTypeVersion="36" ma:contentTypeDescription="" ma:contentTypeScope="" ma:versionID="e70f5f80b8fa7e0a66b2b621a908c36f">
  <xsd:schema xmlns:xsd="http://www.w3.org/2001/XMLSchema" xmlns:xs="http://www.w3.org/2001/XMLSchema" xmlns:p="http://schemas.microsoft.com/office/2006/metadata/properties" xmlns:ns2="bfa7d963-24c6-42df-9c60-af0ce4d6be14" xmlns:ns3="12cb0234-c0b0-4c53-84af-973ef88e2a02" xmlns:ns4="9c7c9337-ae00-402d-ade6-9de608163fc8" targetNamespace="http://schemas.microsoft.com/office/2006/metadata/properties" ma:root="true" ma:fieldsID="4dd382ca0085f45fad7d6305343fd5d6" ns2:_="" ns3:_="" ns4:_="">
    <xsd:import namespace="bfa7d963-24c6-42df-9c60-af0ce4d6be14"/>
    <xsd:import namespace="12cb0234-c0b0-4c53-84af-973ef88e2a02"/>
    <xsd:import namespace="9c7c9337-ae00-402d-ade6-9de608163fc8"/>
    <xsd:element name="properties">
      <xsd:complexType>
        <xsd:sequence>
          <xsd:element name="documentManagement">
            <xsd:complexType>
              <xsd:all>
                <xsd:element ref="ns2:Langue_x0020_du_x0020_fichier" minOccurs="0"/>
                <xsd:element ref="ns2:Colorimétrie" minOccurs="0"/>
                <xsd:element ref="ns2:Taille" minOccurs="0"/>
                <xsd:element ref="ns2:Fichier_x0020_source_x0020__x002f__x0020_fichier_x0020_prêt_x0020_à_x0020_l_x0027_emploi" minOccurs="0"/>
                <xsd:element ref="ns2:Partage_x0020_Externe" minOccurs="0"/>
                <xsd:element ref="ns2:ab48d136a2a94350bd1385cb088c3d73" minOccurs="0"/>
                <xsd:element ref="ns2:h26b48982cc54ce2baad91dbf090ec32" minOccurs="0"/>
                <xsd:element ref="ns2:l8aa81e9c7994f66b9ca234fedeb2399" minOccurs="0"/>
                <xsd:element ref="ns2:mac55e52456844879d92278c99f13745" minOccurs="0"/>
                <xsd:element ref="ns3:TaxCatchAll" minOccurs="0"/>
                <xsd:element ref="ns2:g28f7e5d01404be58f3bcecbde89fb76" minOccurs="0"/>
                <xsd:element ref="ns3:TaxCatchAllLabel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a7d963-24c6-42df-9c60-af0ce4d6be14" elementFormDefault="qualified">
    <xsd:import namespace="http://schemas.microsoft.com/office/2006/documentManagement/types"/>
    <xsd:import namespace="http://schemas.microsoft.com/office/infopath/2007/PartnerControls"/>
    <xsd:element name="Langue_x0020_du_x0020_fichier" ma:index="4" nillable="true" ma:displayName="Langue du fichier" ma:internalName="Langue_x0020_du_x0020_fichier" ma:readOnly="fals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FR"/>
                    <xsd:enumeration value="NL"/>
                    <xsd:enumeration value="DE"/>
                    <xsd:enumeration value="EN"/>
                  </xsd:restriction>
                </xsd:simpleType>
              </xsd:element>
            </xsd:sequence>
          </xsd:extension>
        </xsd:complexContent>
      </xsd:complexType>
    </xsd:element>
    <xsd:element name="Colorimétrie" ma:index="5" nillable="true" ma:displayName="Colorimétrie" ma:format="Dropdown" ma:internalName="Colorim_x00e9_trie">
      <xsd:simpleType>
        <xsd:restriction base="dms:Choice">
          <xsd:enumeration value="RGB"/>
          <xsd:enumeration value="CMYK"/>
          <xsd:enumeration value="PMS"/>
          <xsd:enumeration value="Black"/>
          <xsd:enumeration value="Grey"/>
          <xsd:enumeration value="White"/>
          <xsd:enumeration value="Color"/>
        </xsd:restriction>
      </xsd:simpleType>
    </xsd:element>
    <xsd:element name="Taille" ma:index="6" nillable="true" ma:displayName="Taille" ma:default="A4" ma:format="Dropdown" ma:internalName="Taille">
      <xsd:simpleType>
        <xsd:restriction base="dms:Choice">
          <xsd:enumeration value="A4"/>
          <xsd:enumeration value="A5"/>
          <xsd:enumeration value="C4"/>
          <xsd:enumeration value="C5"/>
          <xsd:enumeration value="US"/>
          <xsd:enumeration value="A3"/>
          <xsd:enumeration value="A0"/>
        </xsd:restriction>
      </xsd:simpleType>
    </xsd:element>
    <xsd:element name="Fichier_x0020_source_x0020__x002f__x0020_fichier_x0020_prêt_x0020_à_x0020_l_x0027_emploi" ma:index="10" nillable="true" ma:displayName="Fichier source / fichier prêt à l'emploi" ma:default="Ready to use" ma:format="RadioButtons" ma:internalName="Fichier_x0020_source_x0020__x002F__x0020_fichier_x0020_pr_x00ea_t_x0020__x00e0__x0020_l_x0027_emploi">
      <xsd:simpleType>
        <xsd:restriction base="dms:Choice">
          <xsd:enumeration value="Source file (dircom)"/>
          <xsd:enumeration value="Ready to use"/>
        </xsd:restriction>
      </xsd:simpleType>
    </xsd:element>
    <xsd:element name="Partage_x0020_Externe" ma:index="11" nillable="true" ma:displayName="Partage Externe" ma:default="0" ma:internalName="Partage_x0020_Externe">
      <xsd:simpleType>
        <xsd:restriction base="dms:Boolean"/>
      </xsd:simpleType>
    </xsd:element>
    <xsd:element name="ab48d136a2a94350bd1385cb088c3d73" ma:index="17" nillable="true" ma:taxonomy="true" ma:internalName="ab48d136a2a94350bd1385cb088c3d73" ma:taxonomyFieldName="Mot_x002d_cl_x00e9_" ma:displayName="Mot-clé" ma:default="2;#Zonder|9ddd5344-b9bc-42e1-8508-7ded4cc539e9" ma:fieldId="{ab48d136-a2a9-4350-bd13-85cb088c3d73}" ma:sspId="57b2d657-d973-4862-aa1b-1284b69771fd" ma:termSetId="56572055-3947-49f9-8293-873dd203eb1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6b48982cc54ce2baad91dbf090ec32" ma:index="19" nillable="true" ma:taxonomy="true" ma:internalName="h26b48982cc54ce2baad91dbf090ec32" ma:taxonomyFieldName="Utilisation1" ma:displayName="Utilisation" ma:default="" ma:fieldId="{126b4898-2cc5-4ce2-baad-91dbf090ec32}" ma:sspId="57b2d657-d973-4862-aa1b-1284b69771fd" ma:termSetId="f2456093-ad15-4d73-9ba9-089ba469de6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8aa81e9c7994f66b9ca234fedeb2399" ma:index="20" ma:taxonomy="true" ma:internalName="l8aa81e9c7994f66b9ca234fedeb2399" ma:taxonomyFieldName="Type_x0020_de_x0020_document" ma:displayName="Type de document" ma:default="" ma:fieldId="{58aa81e9-c799-4f66-b9ca-234fedeb2399}" ma:sspId="57b2d657-d973-4862-aa1b-1284b69771fd" ma:termSetId="2de80ec1-06d5-459e-876e-040467a4545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55e52456844879d92278c99f13745" ma:index="21" nillable="true" ma:taxonomy="true" ma:internalName="mac55e52456844879d92278c99f13745" ma:taxonomyFieldName="Marquage_x0020_sp_x00e9_cifique" ma:displayName="UA-service" ma:default="" ma:fieldId="{6ac55e52-4568-4487-9d92-278c99f13745}" ma:sspId="57b2d657-d973-4862-aa1b-1284b69771fd" ma:termSetId="8e111a51-807b-4caf-b609-6e5ffce80bd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28f7e5d01404be58f3bcecbde89fb76" ma:index="23" nillable="true" ma:taxonomy="true" ma:internalName="g28f7e5d01404be58f3bcecbde89fb76" ma:taxonomyFieldName="Orientation1" ma:displayName="Orientation" ma:default="" ma:fieldId="{028f7e5d-0140-4be5-8f3b-cecbde89fb76}" ma:sspId="57b2d657-d973-4862-aa1b-1284b69771fd" ma:termSetId="c905b95b-2d33-4c01-a245-51a649750a00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cb0234-c0b0-4c53-84af-973ef88e2a02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8605c4c8-bad4-4d5c-9d7d-2ceb1c18d849}" ma:internalName="TaxCatchAll" ma:showField="CatchAllData" ma:web="bfa7d963-24c6-42df-9c60-af0ce4d6be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24" nillable="true" ma:displayName="Taxonomy Catch All Column1" ma:hidden="true" ma:list="{8605c4c8-bad4-4d5c-9d7d-2ceb1c18d849}" ma:internalName="TaxCatchAllLabel" ma:readOnly="true" ma:showField="CatchAllDataLabel" ma:web="bfa7d963-24c6-42df-9c60-af0ce4d6be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7c9337-ae00-402d-ade6-9de608163f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2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28" nillable="true" ma:displayName="Tags" ma:internalName="MediaServiceAutoTags" ma:readOnly="true">
      <xsd:simpleType>
        <xsd:restriction base="dms:Text"/>
      </xsd:simpleType>
    </xsd:element>
    <xsd:element name="MediaServiceOCR" ma:index="2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33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8" ma:displayName="Type de contenu"/>
        <xsd:element ref="dc:title" minOccurs="0" maxOccurs="1" ma:index="2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B7FDBD2-A37C-452B-B852-DEF265E709AA}">
  <ds:schemaRefs>
    <ds:schemaRef ds:uri="http://schemas.microsoft.com/office/2006/metadata/properties"/>
    <ds:schemaRef ds:uri="http://schemas.microsoft.com/office/infopath/2007/PartnerControls"/>
    <ds:schemaRef ds:uri="bfa7d963-24c6-42df-9c60-af0ce4d6be14"/>
    <ds:schemaRef ds:uri="12cb0234-c0b0-4c53-84af-973ef88e2a02"/>
  </ds:schemaRefs>
</ds:datastoreItem>
</file>

<file path=customXml/itemProps2.xml><?xml version="1.0" encoding="utf-8"?>
<ds:datastoreItem xmlns:ds="http://schemas.openxmlformats.org/officeDocument/2006/customXml" ds:itemID="{593B430B-74A2-4448-A864-33A8362BDB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fa7d963-24c6-42df-9c60-af0ce4d6be14"/>
    <ds:schemaRef ds:uri="12cb0234-c0b0-4c53-84af-973ef88e2a02"/>
    <ds:schemaRef ds:uri="9c7c9337-ae00-402d-ade6-9de608163fc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90BA248-8733-4239-94A0-E9D147687AF1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cfba054c-0ace-42fc-8ddf-f56c5f5b6712}" enabled="1" method="Standard" siteId="{3e9f03cd-0512-46dc-b0d4-bb48fa70fcf2}" contentBits="1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9833</TotalTime>
  <Words>205</Words>
  <Application>Microsoft Office PowerPoint</Application>
  <PresentationFormat>Diavoorstelling (16:9)</PresentationFormat>
  <Paragraphs>26</Paragraphs>
  <Slides>2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8" baseType="lpstr">
      <vt:lpstr>Aller Light</vt:lpstr>
      <vt:lpstr>Arial</vt:lpstr>
      <vt:lpstr>Calibri</vt:lpstr>
      <vt:lpstr>Courier New</vt:lpstr>
      <vt:lpstr>Times New Roman</vt:lpstr>
      <vt:lpstr>Thème Office</vt:lpstr>
      <vt:lpstr>  Participation citoyenne:  Une plus-value pour vos projets dès sa conception !   </vt:lpstr>
      <vt:lpstr>Partenariat Metrolab – Direction FEDER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BI-UK-PPT</dc:title>
  <dc:creator>Benjamin Harpigny</dc:creator>
  <cp:lastModifiedBy>REGINSTER Antoine</cp:lastModifiedBy>
  <cp:revision>345</cp:revision>
  <cp:lastPrinted>2020-03-03T16:21:53Z</cp:lastPrinted>
  <dcterms:created xsi:type="dcterms:W3CDTF">2013-10-17T10:19:39Z</dcterms:created>
  <dcterms:modified xsi:type="dcterms:W3CDTF">2024-10-10T12:58:56Z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arquage spécifique">
    <vt:lpwstr/>
  </property>
  <property fmtid="{D5CDD505-2E9C-101B-9397-08002B2CF9AE}" pid="3" name="ContentTypeId">
    <vt:lpwstr>0x010100DBAA8B00DAA7C7409BC687FC09F57BB400E4F7548ADFC764439EEC91D3488DFE1F</vt:lpwstr>
  </property>
  <property fmtid="{D5CDD505-2E9C-101B-9397-08002B2CF9AE}" pid="4" name="Orientation1">
    <vt:lpwstr/>
  </property>
  <property fmtid="{D5CDD505-2E9C-101B-9397-08002B2CF9AE}" pid="5" name="Mot-clé">
    <vt:lpwstr/>
  </property>
  <property fmtid="{D5CDD505-2E9C-101B-9397-08002B2CF9AE}" pid="6" name="Type de document">
    <vt:lpwstr>13;#Template PowerPoint|637b2f20-df0a-4619-9eb8-50d9a2752545</vt:lpwstr>
  </property>
  <property fmtid="{D5CDD505-2E9C-101B-9397-08002B2CF9AE}" pid="7" name="Utilisation1">
    <vt:lpwstr/>
  </property>
  <property fmtid="{D5CDD505-2E9C-101B-9397-08002B2CF9AE}" pid="8" name="Mot_x002d_cl_x00e9_">
    <vt:lpwstr/>
  </property>
  <property fmtid="{D5CDD505-2E9C-101B-9397-08002B2CF9AE}" pid="9" name="ClassificationContentMarkingHeaderLocations">
    <vt:lpwstr>Thème Office:8</vt:lpwstr>
  </property>
  <property fmtid="{D5CDD505-2E9C-101B-9397-08002B2CF9AE}" pid="10" name="ClassificationContentMarkingHeaderText">
    <vt:lpwstr>GOB/SPRB - Intern/Interne</vt:lpwstr>
  </property>
</Properties>
</file>